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15"/>
  </p:notesMasterIdLst>
  <p:handoutMasterIdLst>
    <p:handoutMasterId r:id="rId116"/>
  </p:handoutMasterIdLst>
  <p:sldIdLst>
    <p:sldId id="261" r:id="rId2"/>
    <p:sldId id="376" r:id="rId3"/>
    <p:sldId id="377" r:id="rId4"/>
    <p:sldId id="378" r:id="rId5"/>
    <p:sldId id="426" r:id="rId6"/>
    <p:sldId id="379" r:id="rId7"/>
    <p:sldId id="380" r:id="rId8"/>
    <p:sldId id="381" r:id="rId9"/>
    <p:sldId id="382" r:id="rId10"/>
    <p:sldId id="383" r:id="rId11"/>
    <p:sldId id="352" r:id="rId12"/>
    <p:sldId id="353" r:id="rId13"/>
    <p:sldId id="444" r:id="rId14"/>
    <p:sldId id="443" r:id="rId15"/>
    <p:sldId id="442" r:id="rId16"/>
    <p:sldId id="305" r:id="rId17"/>
    <p:sldId id="445" r:id="rId18"/>
    <p:sldId id="446" r:id="rId19"/>
    <p:sldId id="448" r:id="rId20"/>
    <p:sldId id="447" r:id="rId21"/>
    <p:sldId id="384" r:id="rId22"/>
    <p:sldId id="385" r:id="rId23"/>
    <p:sldId id="386" r:id="rId24"/>
    <p:sldId id="392" r:id="rId25"/>
    <p:sldId id="393" r:id="rId26"/>
    <p:sldId id="473" r:id="rId27"/>
    <p:sldId id="306" r:id="rId28"/>
    <p:sldId id="449" r:id="rId29"/>
    <p:sldId id="450" r:id="rId30"/>
    <p:sldId id="451" r:id="rId31"/>
    <p:sldId id="452" r:id="rId32"/>
    <p:sldId id="453" r:id="rId33"/>
    <p:sldId id="455" r:id="rId34"/>
    <p:sldId id="454" r:id="rId35"/>
    <p:sldId id="456" r:id="rId36"/>
    <p:sldId id="458" r:id="rId37"/>
    <p:sldId id="457" r:id="rId38"/>
    <p:sldId id="394" r:id="rId39"/>
    <p:sldId id="395" r:id="rId40"/>
    <p:sldId id="396" r:id="rId41"/>
    <p:sldId id="462" r:id="rId42"/>
    <p:sldId id="474" r:id="rId43"/>
    <p:sldId id="342" r:id="rId44"/>
    <p:sldId id="460" r:id="rId45"/>
    <p:sldId id="461" r:id="rId46"/>
    <p:sldId id="465" r:id="rId47"/>
    <p:sldId id="464" r:id="rId48"/>
    <p:sldId id="463" r:id="rId49"/>
    <p:sldId id="466" r:id="rId50"/>
    <p:sldId id="388" r:id="rId51"/>
    <p:sldId id="397" r:id="rId52"/>
    <p:sldId id="387" r:id="rId53"/>
    <p:sldId id="389" r:id="rId54"/>
    <p:sldId id="390" r:id="rId55"/>
    <p:sldId id="391" r:id="rId56"/>
    <p:sldId id="475" r:id="rId57"/>
    <p:sldId id="316" r:id="rId58"/>
    <p:sldId id="467" r:id="rId59"/>
    <p:sldId id="468" r:id="rId60"/>
    <p:sldId id="469" r:id="rId61"/>
    <p:sldId id="470" r:id="rId62"/>
    <p:sldId id="471" r:id="rId63"/>
    <p:sldId id="472" r:id="rId64"/>
    <p:sldId id="421" r:id="rId65"/>
    <p:sldId id="424" r:id="rId66"/>
    <p:sldId id="420" r:id="rId67"/>
    <p:sldId id="423" r:id="rId68"/>
    <p:sldId id="425" r:id="rId69"/>
    <p:sldId id="422" r:id="rId70"/>
    <p:sldId id="476" r:id="rId71"/>
    <p:sldId id="436" r:id="rId72"/>
    <p:sldId id="459" r:id="rId73"/>
    <p:sldId id="479" r:id="rId74"/>
    <p:sldId id="477" r:id="rId75"/>
    <p:sldId id="478" r:id="rId76"/>
    <p:sldId id="480" r:id="rId77"/>
    <p:sldId id="481" r:id="rId78"/>
    <p:sldId id="482" r:id="rId79"/>
    <p:sldId id="400" r:id="rId80"/>
    <p:sldId id="401" r:id="rId81"/>
    <p:sldId id="402" r:id="rId82"/>
    <p:sldId id="403" r:id="rId83"/>
    <p:sldId id="405" r:id="rId84"/>
    <p:sldId id="483" r:id="rId85"/>
    <p:sldId id="484" r:id="rId86"/>
    <p:sldId id="432" r:id="rId87"/>
    <p:sldId id="406" r:id="rId88"/>
    <p:sldId id="407" r:id="rId89"/>
    <p:sldId id="441" r:id="rId90"/>
    <p:sldId id="433" r:id="rId91"/>
    <p:sldId id="440" r:id="rId92"/>
    <p:sldId id="409" r:id="rId93"/>
    <p:sldId id="485" r:id="rId94"/>
    <p:sldId id="438" r:id="rId95"/>
    <p:sldId id="404" r:id="rId96"/>
    <p:sldId id="427" r:id="rId97"/>
    <p:sldId id="410" r:id="rId98"/>
    <p:sldId id="411" r:id="rId99"/>
    <p:sldId id="428" r:id="rId100"/>
    <p:sldId id="430" r:id="rId101"/>
    <p:sldId id="413" r:id="rId102"/>
    <p:sldId id="431" r:id="rId103"/>
    <p:sldId id="486" r:id="rId104"/>
    <p:sldId id="429" r:id="rId105"/>
    <p:sldId id="487" r:id="rId106"/>
    <p:sldId id="489" r:id="rId107"/>
    <p:sldId id="490" r:id="rId108"/>
    <p:sldId id="491" r:id="rId109"/>
    <p:sldId id="492" r:id="rId110"/>
    <p:sldId id="414" r:id="rId111"/>
    <p:sldId id="488" r:id="rId112"/>
    <p:sldId id="493" r:id="rId113"/>
    <p:sldId id="419" r:id="rId1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521415D9-36F7-43E2-AB2F-B90AF26B5E84}">
      <p14:sectionLst xmlns:p14="http://schemas.microsoft.com/office/powerpoint/2010/main">
        <p14:section name="Introduction" id="{5F0AB1BD-7F8C-46FB-9E49-BD4F4F279432}">
          <p14:sldIdLst>
            <p14:sldId id="261"/>
            <p14:sldId id="376"/>
            <p14:sldId id="377"/>
            <p14:sldId id="378"/>
            <p14:sldId id="426"/>
            <p14:sldId id="379"/>
          </p14:sldIdLst>
        </p14:section>
        <p14:section name="Datasets, Groups, Parameters" id="{CE9C355C-EB99-4ECA-A716-0FAB369281EE}">
          <p14:sldIdLst>
            <p14:sldId id="380"/>
            <p14:sldId id="381"/>
            <p14:sldId id="382"/>
            <p14:sldId id="383"/>
            <p14:sldId id="352"/>
            <p14:sldId id="353"/>
            <p14:sldId id="444"/>
            <p14:sldId id="443"/>
            <p14:sldId id="442"/>
            <p14:sldId id="305"/>
            <p14:sldId id="445"/>
            <p14:sldId id="446"/>
            <p14:sldId id="448"/>
            <p14:sldId id="447"/>
          </p14:sldIdLst>
        </p14:section>
        <p14:section name="Plots, StripCharts, Tables, GraphicalTables" id="{DAF16221-C658-44AC-800B-1E92C2B9C830}">
          <p14:sldIdLst>
            <p14:sldId id="384"/>
            <p14:sldId id="385"/>
            <p14:sldId id="386"/>
            <p14:sldId id="392"/>
            <p14:sldId id="393"/>
            <p14:sldId id="473"/>
            <p14:sldId id="306"/>
            <p14:sldId id="449"/>
            <p14:sldId id="450"/>
            <p14:sldId id="451"/>
            <p14:sldId id="452"/>
            <p14:sldId id="453"/>
            <p14:sldId id="455"/>
            <p14:sldId id="454"/>
            <p14:sldId id="456"/>
            <p14:sldId id="458"/>
            <p14:sldId id="457"/>
          </p14:sldIdLst>
        </p14:section>
        <p14:section name="Radk Manipulations, Compares, and Backloads/Sinks" id="{FF6A6E36-AC66-45D4-8A36-F9BDA0EB1D72}">
          <p14:sldIdLst>
            <p14:sldId id="394"/>
            <p14:sldId id="395"/>
            <p14:sldId id="396"/>
            <p14:sldId id="462"/>
            <p14:sldId id="474"/>
            <p14:sldId id="342"/>
            <p14:sldId id="460"/>
            <p14:sldId id="461"/>
            <p14:sldId id="465"/>
            <p14:sldId id="464"/>
            <p14:sldId id="463"/>
            <p14:sldId id="466"/>
          </p14:sldIdLst>
        </p14:section>
        <p14:section name="Heatmaps, Static, and Binary HMs" id="{93448F69-8F5E-4918-B281-FACA8822F7E2}">
          <p14:sldIdLst>
            <p14:sldId id="388"/>
            <p14:sldId id="397"/>
            <p14:sldId id="387"/>
            <p14:sldId id="389"/>
            <p14:sldId id="390"/>
            <p14:sldId id="391"/>
            <p14:sldId id="475"/>
            <p14:sldId id="316"/>
            <p14:sldId id="467"/>
            <p14:sldId id="468"/>
            <p14:sldId id="469"/>
            <p14:sldId id="470"/>
            <p14:sldId id="471"/>
            <p14:sldId id="472"/>
          </p14:sldIdLst>
        </p14:section>
        <p14:section name="Derived, MinMax, and User DataSets" id="{0E75E75F-4497-4C9D-BAC9-3B01B000B077}">
          <p14:sldIdLst>
            <p14:sldId id="421"/>
            <p14:sldId id="424"/>
            <p14:sldId id="420"/>
            <p14:sldId id="423"/>
            <p14:sldId id="425"/>
            <p14:sldId id="422"/>
            <p14:sldId id="476"/>
            <p14:sldId id="436"/>
            <p14:sldId id="459"/>
            <p14:sldId id="479"/>
            <p14:sldId id="477"/>
            <p14:sldId id="478"/>
            <p14:sldId id="480"/>
            <p14:sldId id="481"/>
            <p14:sldId id="482"/>
          </p14:sldIdLst>
        </p14:section>
        <p14:section name="COVeR" id="{34E0DC10-D4FF-485A-BA36-35C7F034621D}">
          <p14:sldIdLst>
            <p14:sldId id="400"/>
            <p14:sldId id="401"/>
            <p14:sldId id="402"/>
            <p14:sldId id="403"/>
            <p14:sldId id="405"/>
            <p14:sldId id="483"/>
            <p14:sldId id="484"/>
            <p14:sldId id="432"/>
            <p14:sldId id="406"/>
            <p14:sldId id="407"/>
            <p14:sldId id="441"/>
            <p14:sldId id="433"/>
            <p14:sldId id="440"/>
            <p14:sldId id="409"/>
            <p14:sldId id="485"/>
            <p14:sldId id="438"/>
            <p14:sldId id="404"/>
            <p14:sldId id="427"/>
            <p14:sldId id="410"/>
            <p14:sldId id="411"/>
            <p14:sldId id="428"/>
            <p14:sldId id="430"/>
            <p14:sldId id="413"/>
            <p14:sldId id="431"/>
            <p14:sldId id="486"/>
            <p14:sldId id="429"/>
            <p14:sldId id="487"/>
            <p14:sldId id="489"/>
            <p14:sldId id="490"/>
            <p14:sldId id="491"/>
            <p14:sldId id="492"/>
            <p14:sldId id="414"/>
            <p14:sldId id="488"/>
            <p14:sldId id="493"/>
            <p14:sldId id="4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CC"/>
    <a:srgbClr val="008000"/>
    <a:srgbClr val="FF0000"/>
    <a:srgbClr val="0000FF"/>
    <a:srgbClr val="93D5FF"/>
    <a:srgbClr val="93E3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41" autoAdjust="0"/>
    <p:restoredTop sz="94729" autoAdjust="0"/>
  </p:normalViewPr>
  <p:slideViewPr>
    <p:cSldViewPr>
      <p:cViewPr varScale="1">
        <p:scale>
          <a:sx n="95" d="100"/>
          <a:sy n="95" d="100"/>
        </p:scale>
        <p:origin x="102" y="34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0" d="100"/>
        <a:sy n="70" d="100"/>
      </p:scale>
      <p:origin x="0" y="36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24EDFB6-087A-C406-BA5E-9B491C0E1F1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50179" name="Rectangle 3">
            <a:extLst>
              <a:ext uri="{FF2B5EF4-FFF2-40B4-BE49-F238E27FC236}">
                <a16:creationId xmlns:a16="http://schemas.microsoft.com/office/drawing/2014/main" id="{B666E684-7043-5CC5-7DFA-DF49966A0403}"/>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0180" name="Rectangle 4">
            <a:extLst>
              <a:ext uri="{FF2B5EF4-FFF2-40B4-BE49-F238E27FC236}">
                <a16:creationId xmlns:a16="http://schemas.microsoft.com/office/drawing/2014/main" id="{09A43D9B-3B67-919A-463F-18B8C0D969D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50181" name="Rectangle 5">
            <a:extLst>
              <a:ext uri="{FF2B5EF4-FFF2-40B4-BE49-F238E27FC236}">
                <a16:creationId xmlns:a16="http://schemas.microsoft.com/office/drawing/2014/main" id="{D3157839-2C0B-AFA7-605F-BBD5A0FAE24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08E92FC-9D42-4456-A539-C01FE9BF9C1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1C8ABD0-E212-448D-00E4-1D19E4FB2B7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38915" name="Rectangle 3">
            <a:extLst>
              <a:ext uri="{FF2B5EF4-FFF2-40B4-BE49-F238E27FC236}">
                <a16:creationId xmlns:a16="http://schemas.microsoft.com/office/drawing/2014/main" id="{534DCA5A-7C96-46B7-EC55-51E3429E7D2C}"/>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a16="http://schemas.microsoft.com/office/drawing/2014/main" id="{677E1B0F-6635-0FA6-E23F-0563B5205D9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a:extLst>
              <a:ext uri="{FF2B5EF4-FFF2-40B4-BE49-F238E27FC236}">
                <a16:creationId xmlns:a16="http://schemas.microsoft.com/office/drawing/2014/main" id="{B80DE166-58CD-619A-80AE-D25225E9520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a:extLst>
              <a:ext uri="{FF2B5EF4-FFF2-40B4-BE49-F238E27FC236}">
                <a16:creationId xmlns:a16="http://schemas.microsoft.com/office/drawing/2014/main" id="{81596FB2-2E80-5872-5FA8-B92B08AC9B0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38919" name="Rectangle 7">
            <a:extLst>
              <a:ext uri="{FF2B5EF4-FFF2-40B4-BE49-F238E27FC236}">
                <a16:creationId xmlns:a16="http://schemas.microsoft.com/office/drawing/2014/main" id="{2D7636BB-03BC-A521-A060-67594647C8F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6595A002-9654-4183-8380-36837BD1A78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C6369FD-ECA7-187F-6D72-039E889E52D1}"/>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8B5ED60F-C7C6-E23E-1B58-CCD2332C93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2EAFD81F-0C4C-9261-BDBC-606853E8C6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DE425C-9BF1-4981-9B7E-39ABB2ABB47E}"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BBC9F3C-AE9D-1694-FE7F-6536E55D4D87}"/>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A383DD1A-2640-09DD-A744-D7F19E858A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5844" name="Slide Number Placeholder 3">
            <a:extLst>
              <a:ext uri="{FF2B5EF4-FFF2-40B4-BE49-F238E27FC236}">
                <a16:creationId xmlns:a16="http://schemas.microsoft.com/office/drawing/2014/main" id="{163889AF-91D7-87A7-C699-57172A0FE9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0C1B45-4549-490F-8A40-FBB3F42E0B1A}" type="slidenum">
              <a:rPr lang="en-US" altLang="en-US"/>
              <a:pPr>
                <a:spcBef>
                  <a:spcPct val="0"/>
                </a:spcBef>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893E367-81C1-AF3A-1C08-4C9301265D46}"/>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F2E56162-9312-E903-8B11-7C2E99DEB0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4868" name="Slide Number Placeholder 3">
            <a:extLst>
              <a:ext uri="{FF2B5EF4-FFF2-40B4-BE49-F238E27FC236}">
                <a16:creationId xmlns:a16="http://schemas.microsoft.com/office/drawing/2014/main" id="{EEC24F57-C3C4-CA8B-C007-EAD1AF5EB8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B9A3C1-1321-4A17-B8BF-348FD1FB350F}" type="slidenum">
              <a:rPr lang="en-US" altLang="en-US"/>
              <a:pPr>
                <a:spcBef>
                  <a:spcPct val="0"/>
                </a:spcBef>
              </a:pPr>
              <a:t>100</a:t>
            </a:fld>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375B60A8-41B8-A359-BEEB-9638E142B342}"/>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45BD1E5A-EB26-9DC3-EFB7-4A04FF369D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6916" name="Slide Number Placeholder 3">
            <a:extLst>
              <a:ext uri="{FF2B5EF4-FFF2-40B4-BE49-F238E27FC236}">
                <a16:creationId xmlns:a16="http://schemas.microsoft.com/office/drawing/2014/main" id="{4BB1D97F-93BB-8540-F9A1-7DDED93B24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43AAC9-BDF1-4A43-81E9-3DD16AC477DC}" type="slidenum">
              <a:rPr lang="en-US" altLang="en-US"/>
              <a:pPr>
                <a:spcBef>
                  <a:spcPct val="0"/>
                </a:spcBef>
              </a:pPr>
              <a:t>101</a:t>
            </a:fld>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900E8FE6-8FC5-C9E2-3204-9D0FE1C72C53}"/>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49FC0F53-5D50-3B0C-EC41-930FC3BEB8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8964" name="Slide Number Placeholder 3">
            <a:extLst>
              <a:ext uri="{FF2B5EF4-FFF2-40B4-BE49-F238E27FC236}">
                <a16:creationId xmlns:a16="http://schemas.microsoft.com/office/drawing/2014/main" id="{229910F0-140C-E637-FCA9-DE2F8A5A6F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40E176-C142-4858-925C-11E6A789446E}" type="slidenum">
              <a:rPr lang="en-US" altLang="en-US"/>
              <a:pPr>
                <a:spcBef>
                  <a:spcPct val="0"/>
                </a:spcBef>
              </a:pPr>
              <a:t>102</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103</a:t>
            </a:fld>
            <a:endParaRPr lang="en-US" altLang="en-US"/>
          </a:p>
        </p:txBody>
      </p:sp>
    </p:spTree>
    <p:extLst>
      <p:ext uri="{BB962C8B-B14F-4D97-AF65-F5344CB8AC3E}">
        <p14:creationId xmlns:p14="http://schemas.microsoft.com/office/powerpoint/2010/main" val="24622384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104</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105</a:t>
            </a:fld>
            <a:endParaRPr lang="en-US" altLang="en-US"/>
          </a:p>
        </p:txBody>
      </p:sp>
    </p:spTree>
    <p:extLst>
      <p:ext uri="{BB962C8B-B14F-4D97-AF65-F5344CB8AC3E}">
        <p14:creationId xmlns:p14="http://schemas.microsoft.com/office/powerpoint/2010/main" val="23099489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106</a:t>
            </a:fld>
            <a:endParaRPr lang="en-US" altLang="en-US"/>
          </a:p>
        </p:txBody>
      </p:sp>
    </p:spTree>
    <p:extLst>
      <p:ext uri="{BB962C8B-B14F-4D97-AF65-F5344CB8AC3E}">
        <p14:creationId xmlns:p14="http://schemas.microsoft.com/office/powerpoint/2010/main" val="34634821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107</a:t>
            </a:fld>
            <a:endParaRPr lang="en-US" altLang="en-US"/>
          </a:p>
        </p:txBody>
      </p:sp>
    </p:spTree>
    <p:extLst>
      <p:ext uri="{BB962C8B-B14F-4D97-AF65-F5344CB8AC3E}">
        <p14:creationId xmlns:p14="http://schemas.microsoft.com/office/powerpoint/2010/main" val="24310973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108</a:t>
            </a:fld>
            <a:endParaRPr lang="en-US" altLang="en-US"/>
          </a:p>
        </p:txBody>
      </p:sp>
    </p:spTree>
    <p:extLst>
      <p:ext uri="{BB962C8B-B14F-4D97-AF65-F5344CB8AC3E}">
        <p14:creationId xmlns:p14="http://schemas.microsoft.com/office/powerpoint/2010/main" val="7573853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59E951EA-47CE-BEF3-A1D7-2C04F82FA00D}"/>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9EE71E4C-64EB-99E3-CCC4-BDEC56DD5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0772" name="Slide Number Placeholder 3">
            <a:extLst>
              <a:ext uri="{FF2B5EF4-FFF2-40B4-BE49-F238E27FC236}">
                <a16:creationId xmlns:a16="http://schemas.microsoft.com/office/drawing/2014/main" id="{52306DF7-42AD-C9A1-10E1-1F29C63E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ADD16A-072B-4877-939B-56343928905C}" type="slidenum">
              <a:rPr lang="en-US" altLang="en-US"/>
              <a:pPr>
                <a:spcBef>
                  <a:spcPct val="0"/>
                </a:spcBef>
              </a:pPr>
              <a:t>109</a:t>
            </a:fld>
            <a:endParaRPr lang="en-US" altLang="en-US"/>
          </a:p>
        </p:txBody>
      </p:sp>
    </p:spTree>
    <p:extLst>
      <p:ext uri="{BB962C8B-B14F-4D97-AF65-F5344CB8AC3E}">
        <p14:creationId xmlns:p14="http://schemas.microsoft.com/office/powerpoint/2010/main" val="2569820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14184B3-EDCD-C1F6-097F-D1A21C38250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5670EC35-4DD1-DA2D-F447-C4DC6B4C3E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a:extLst>
              <a:ext uri="{FF2B5EF4-FFF2-40B4-BE49-F238E27FC236}">
                <a16:creationId xmlns:a16="http://schemas.microsoft.com/office/drawing/2014/main" id="{DFF246E6-132B-0BAE-4A33-02B452BC36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3C319E-CAD6-44C0-89C5-5568439D2E91}" type="slidenum">
              <a:rPr lang="en-US" altLang="en-US"/>
              <a:pPr>
                <a:spcBef>
                  <a:spcPct val="0"/>
                </a:spcBef>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6468E980-1FED-BCC5-1E97-636F2A4E16A1}"/>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BF2C86AB-96C3-482A-54E8-0B53460848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1012" name="Slide Number Placeholder 3">
            <a:extLst>
              <a:ext uri="{FF2B5EF4-FFF2-40B4-BE49-F238E27FC236}">
                <a16:creationId xmlns:a16="http://schemas.microsoft.com/office/drawing/2014/main" id="{8512A29D-D406-EF29-B8BE-D25827B4A3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411C89-F821-48E4-8F69-707D6BB9EABF}" type="slidenum">
              <a:rPr lang="en-US" altLang="en-US"/>
              <a:pPr>
                <a:spcBef>
                  <a:spcPct val="0"/>
                </a:spcBef>
              </a:pPr>
              <a:t>110</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6468E980-1FED-BCC5-1E97-636F2A4E16A1}"/>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BF2C86AB-96C3-482A-54E8-0B53460848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1012" name="Slide Number Placeholder 3">
            <a:extLst>
              <a:ext uri="{FF2B5EF4-FFF2-40B4-BE49-F238E27FC236}">
                <a16:creationId xmlns:a16="http://schemas.microsoft.com/office/drawing/2014/main" id="{8512A29D-D406-EF29-B8BE-D25827B4A3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411C89-F821-48E4-8F69-707D6BB9EABF}" type="slidenum">
              <a:rPr lang="en-US" altLang="en-US"/>
              <a:pPr>
                <a:spcBef>
                  <a:spcPct val="0"/>
                </a:spcBef>
              </a:pPr>
              <a:t>111</a:t>
            </a:fld>
            <a:endParaRPr lang="en-US" altLang="en-US"/>
          </a:p>
        </p:txBody>
      </p:sp>
    </p:spTree>
    <p:extLst>
      <p:ext uri="{BB962C8B-B14F-4D97-AF65-F5344CB8AC3E}">
        <p14:creationId xmlns:p14="http://schemas.microsoft.com/office/powerpoint/2010/main" val="9906195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6468E980-1FED-BCC5-1E97-636F2A4E16A1}"/>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BF2C86AB-96C3-482A-54E8-0B53460848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1012" name="Slide Number Placeholder 3">
            <a:extLst>
              <a:ext uri="{FF2B5EF4-FFF2-40B4-BE49-F238E27FC236}">
                <a16:creationId xmlns:a16="http://schemas.microsoft.com/office/drawing/2014/main" id="{8512A29D-D406-EF29-B8BE-D25827B4A3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411C89-F821-48E4-8F69-707D6BB9EABF}" type="slidenum">
              <a:rPr lang="en-US" altLang="en-US"/>
              <a:pPr>
                <a:spcBef>
                  <a:spcPct val="0"/>
                </a:spcBef>
              </a:pPr>
              <a:t>112</a:t>
            </a:fld>
            <a:endParaRPr lang="en-US" altLang="en-US"/>
          </a:p>
        </p:txBody>
      </p:sp>
    </p:spTree>
    <p:extLst>
      <p:ext uri="{BB962C8B-B14F-4D97-AF65-F5344CB8AC3E}">
        <p14:creationId xmlns:p14="http://schemas.microsoft.com/office/powerpoint/2010/main" val="638269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6C94164-A089-1032-FF44-045A499F986B}"/>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6B14BD0D-D8E1-EE1B-2184-4720552D75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3908" name="Slide Number Placeholder 3">
            <a:extLst>
              <a:ext uri="{FF2B5EF4-FFF2-40B4-BE49-F238E27FC236}">
                <a16:creationId xmlns:a16="http://schemas.microsoft.com/office/drawing/2014/main" id="{92136D59-68F0-986C-7461-11034C6A00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C9CBE1-FAD6-4791-ACCB-0DB419A001D5}" type="slidenum">
              <a:rPr lang="en-US" altLang="en-US"/>
              <a:pPr>
                <a:spcBef>
                  <a:spcPct val="0"/>
                </a:spcBef>
              </a:pPr>
              <a:t>113</a:t>
            </a:fld>
            <a:endParaRPr lang="en-US" altLang="en-US"/>
          </a:p>
        </p:txBody>
      </p:sp>
    </p:spTree>
    <p:extLst>
      <p:ext uri="{BB962C8B-B14F-4D97-AF65-F5344CB8AC3E}">
        <p14:creationId xmlns:p14="http://schemas.microsoft.com/office/powerpoint/2010/main" val="80173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A3141B6-53DE-C176-082D-C87CDA58D9EC}"/>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BB968BF3-BE69-4372-1B6A-F7BED3A3D1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4036" name="Slide Number Placeholder 3">
            <a:extLst>
              <a:ext uri="{FF2B5EF4-FFF2-40B4-BE49-F238E27FC236}">
                <a16:creationId xmlns:a16="http://schemas.microsoft.com/office/drawing/2014/main" id="{55627157-EA83-D734-4779-A116472C5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DD5317-C706-476D-A428-F4D326A6414F}"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14184B3-EDCD-C1F6-097F-D1A21C38250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5670EC35-4DD1-DA2D-F447-C4DC6B4C3E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a:extLst>
              <a:ext uri="{FF2B5EF4-FFF2-40B4-BE49-F238E27FC236}">
                <a16:creationId xmlns:a16="http://schemas.microsoft.com/office/drawing/2014/main" id="{DFF246E6-132B-0BAE-4A33-02B452BC36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3C319E-CAD6-44C0-89C5-5568439D2E91}" type="slidenum">
              <a:rPr lang="en-US" altLang="en-US"/>
              <a:pPr>
                <a:spcBef>
                  <a:spcPct val="0"/>
                </a:spcBef>
              </a:pPr>
              <a:t>13</a:t>
            </a:fld>
            <a:endParaRPr lang="en-US" altLang="en-US"/>
          </a:p>
        </p:txBody>
      </p:sp>
    </p:spTree>
    <p:extLst>
      <p:ext uri="{BB962C8B-B14F-4D97-AF65-F5344CB8AC3E}">
        <p14:creationId xmlns:p14="http://schemas.microsoft.com/office/powerpoint/2010/main" val="2459094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14184B3-EDCD-C1F6-097F-D1A21C38250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5670EC35-4DD1-DA2D-F447-C4DC6B4C3E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a:extLst>
              <a:ext uri="{FF2B5EF4-FFF2-40B4-BE49-F238E27FC236}">
                <a16:creationId xmlns:a16="http://schemas.microsoft.com/office/drawing/2014/main" id="{DFF246E6-132B-0BAE-4A33-02B452BC36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3C319E-CAD6-44C0-89C5-5568439D2E91}" type="slidenum">
              <a:rPr lang="en-US" altLang="en-US"/>
              <a:pPr>
                <a:spcBef>
                  <a:spcPct val="0"/>
                </a:spcBef>
              </a:pPr>
              <a:t>14</a:t>
            </a:fld>
            <a:endParaRPr lang="en-US" altLang="en-US"/>
          </a:p>
        </p:txBody>
      </p:sp>
    </p:spTree>
    <p:extLst>
      <p:ext uri="{BB962C8B-B14F-4D97-AF65-F5344CB8AC3E}">
        <p14:creationId xmlns:p14="http://schemas.microsoft.com/office/powerpoint/2010/main" val="240759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15</a:t>
            </a:fld>
            <a:endParaRPr lang="en-US" altLang="en-US"/>
          </a:p>
        </p:txBody>
      </p:sp>
    </p:spTree>
    <p:extLst>
      <p:ext uri="{BB962C8B-B14F-4D97-AF65-F5344CB8AC3E}">
        <p14:creationId xmlns:p14="http://schemas.microsoft.com/office/powerpoint/2010/main" val="4088609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EC4E7A-1194-F220-5037-9217B12D24A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83BD679-805F-90FF-40F1-9AC5DFB46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a:extLst>
              <a:ext uri="{FF2B5EF4-FFF2-40B4-BE49-F238E27FC236}">
                <a16:creationId xmlns:a16="http://schemas.microsoft.com/office/drawing/2014/main" id="{1CB67E56-C067-7780-1FAF-39BD85B3A3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D34EF-62AC-47E5-97D5-B295E5B4FD64}" type="slidenum">
              <a:rPr lang="en-US" altLang="en-US"/>
              <a:pPr>
                <a:spcBef>
                  <a:spcPct val="0"/>
                </a:spcBef>
              </a:pPr>
              <a:t>16</a:t>
            </a:fld>
            <a:endParaRPr lang="en-US" altLang="en-US"/>
          </a:p>
        </p:txBody>
      </p:sp>
    </p:spTree>
    <p:extLst>
      <p:ext uri="{BB962C8B-B14F-4D97-AF65-F5344CB8AC3E}">
        <p14:creationId xmlns:p14="http://schemas.microsoft.com/office/powerpoint/2010/main" val="4288115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EC4E7A-1194-F220-5037-9217B12D24A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83BD679-805F-90FF-40F1-9AC5DFB46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a:extLst>
              <a:ext uri="{FF2B5EF4-FFF2-40B4-BE49-F238E27FC236}">
                <a16:creationId xmlns:a16="http://schemas.microsoft.com/office/drawing/2014/main" id="{1CB67E56-C067-7780-1FAF-39BD85B3A3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D34EF-62AC-47E5-97D5-B295E5B4FD64}" type="slidenum">
              <a:rPr lang="en-US" altLang="en-US"/>
              <a:pPr>
                <a:spcBef>
                  <a:spcPct val="0"/>
                </a:spcBef>
              </a:pPr>
              <a:t>17</a:t>
            </a:fld>
            <a:endParaRPr lang="en-US" altLang="en-US"/>
          </a:p>
        </p:txBody>
      </p:sp>
    </p:spTree>
    <p:extLst>
      <p:ext uri="{BB962C8B-B14F-4D97-AF65-F5344CB8AC3E}">
        <p14:creationId xmlns:p14="http://schemas.microsoft.com/office/powerpoint/2010/main" val="985323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EC4E7A-1194-F220-5037-9217B12D24A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83BD679-805F-90FF-40F1-9AC5DFB46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a:extLst>
              <a:ext uri="{FF2B5EF4-FFF2-40B4-BE49-F238E27FC236}">
                <a16:creationId xmlns:a16="http://schemas.microsoft.com/office/drawing/2014/main" id="{1CB67E56-C067-7780-1FAF-39BD85B3A3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D34EF-62AC-47E5-97D5-B295E5B4FD64}" type="slidenum">
              <a:rPr lang="en-US" altLang="en-US"/>
              <a:pPr>
                <a:spcBef>
                  <a:spcPct val="0"/>
                </a:spcBef>
              </a:pPr>
              <a:t>18</a:t>
            </a:fld>
            <a:endParaRPr lang="en-US" altLang="en-US"/>
          </a:p>
        </p:txBody>
      </p:sp>
    </p:spTree>
    <p:extLst>
      <p:ext uri="{BB962C8B-B14F-4D97-AF65-F5344CB8AC3E}">
        <p14:creationId xmlns:p14="http://schemas.microsoft.com/office/powerpoint/2010/main" val="2566229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EC4E7A-1194-F220-5037-9217B12D24A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83BD679-805F-90FF-40F1-9AC5DFB46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a:extLst>
              <a:ext uri="{FF2B5EF4-FFF2-40B4-BE49-F238E27FC236}">
                <a16:creationId xmlns:a16="http://schemas.microsoft.com/office/drawing/2014/main" id="{1CB67E56-C067-7780-1FAF-39BD85B3A3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D34EF-62AC-47E5-97D5-B295E5B4FD64}" type="slidenum">
              <a:rPr lang="en-US" altLang="en-US"/>
              <a:pPr>
                <a:spcBef>
                  <a:spcPct val="0"/>
                </a:spcBef>
              </a:pPr>
              <a:t>19</a:t>
            </a:fld>
            <a:endParaRPr lang="en-US" altLang="en-US"/>
          </a:p>
        </p:txBody>
      </p:sp>
    </p:spTree>
    <p:extLst>
      <p:ext uri="{BB962C8B-B14F-4D97-AF65-F5344CB8AC3E}">
        <p14:creationId xmlns:p14="http://schemas.microsoft.com/office/powerpoint/2010/main" val="352078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EC4E7A-1194-F220-5037-9217B12D24AC}"/>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B83BD679-805F-90FF-40F1-9AC5DFB46D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a:extLst>
              <a:ext uri="{FF2B5EF4-FFF2-40B4-BE49-F238E27FC236}">
                <a16:creationId xmlns:a16="http://schemas.microsoft.com/office/drawing/2014/main" id="{1CB67E56-C067-7780-1FAF-39BD85B3A3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D34EF-62AC-47E5-97D5-B295E5B4FD64}" type="slidenum">
              <a:rPr lang="en-US" altLang="en-US"/>
              <a:pPr>
                <a:spcBef>
                  <a:spcPct val="0"/>
                </a:spcBef>
              </a:pPr>
              <a:t>20</a:t>
            </a:fld>
            <a:endParaRPr lang="en-US" altLang="en-US"/>
          </a:p>
        </p:txBody>
      </p:sp>
    </p:spTree>
    <p:extLst>
      <p:ext uri="{BB962C8B-B14F-4D97-AF65-F5344CB8AC3E}">
        <p14:creationId xmlns:p14="http://schemas.microsoft.com/office/powerpoint/2010/main" val="1365971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8168A84-28D1-CDD7-E042-32A6F6487E1A}"/>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EBEA4690-5C8F-A801-17FC-6EE3047FFE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6084" name="Slide Number Placeholder 3">
            <a:extLst>
              <a:ext uri="{FF2B5EF4-FFF2-40B4-BE49-F238E27FC236}">
                <a16:creationId xmlns:a16="http://schemas.microsoft.com/office/drawing/2014/main" id="{18EA5A39-BD6C-0811-7109-E68753A320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448084-D4C9-4F6E-8401-1851BDBCFF73}" type="slidenum">
              <a:rPr lang="en-US" altLang="en-US"/>
              <a:pPr>
                <a:spcBef>
                  <a:spcPct val="0"/>
                </a:spcBef>
              </a:pPr>
              <a:t>21</a:t>
            </a:fld>
            <a:endParaRPr lang="en-US" altLang="en-US"/>
          </a:p>
        </p:txBody>
      </p:sp>
    </p:spTree>
    <p:extLst>
      <p:ext uri="{BB962C8B-B14F-4D97-AF65-F5344CB8AC3E}">
        <p14:creationId xmlns:p14="http://schemas.microsoft.com/office/powerpoint/2010/main" val="3898945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08F33CD-F35A-3B9E-54A8-C581C42EC0D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C1FF0B7B-D854-767A-4169-79EC881739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2228" name="Slide Number Placeholder 3">
            <a:extLst>
              <a:ext uri="{FF2B5EF4-FFF2-40B4-BE49-F238E27FC236}">
                <a16:creationId xmlns:a16="http://schemas.microsoft.com/office/drawing/2014/main" id="{DAF42ABE-785C-4E69-1B43-5769C83F5C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BAA091-2530-4636-A84F-D43DF9DB2B7D}" type="slidenum">
              <a:rPr lang="en-US" altLang="en-US"/>
              <a:pPr>
                <a:spcBef>
                  <a:spcPct val="0"/>
                </a:spcBef>
              </a:pPr>
              <a:t>22</a:t>
            </a:fld>
            <a:endParaRPr lang="en-US" altLang="en-US"/>
          </a:p>
        </p:txBody>
      </p:sp>
    </p:spTree>
    <p:extLst>
      <p:ext uri="{BB962C8B-B14F-4D97-AF65-F5344CB8AC3E}">
        <p14:creationId xmlns:p14="http://schemas.microsoft.com/office/powerpoint/2010/main" val="1627634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57DA300-AE6D-2A02-F9FA-9869CC36DD4C}"/>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6F97CB73-A139-738D-7247-2C037F3FD2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8372" name="Slide Number Placeholder 3">
            <a:extLst>
              <a:ext uri="{FF2B5EF4-FFF2-40B4-BE49-F238E27FC236}">
                <a16:creationId xmlns:a16="http://schemas.microsoft.com/office/drawing/2014/main" id="{39506377-E30F-C567-466E-EA547E476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BA4CCF-6E95-4D24-A656-CEDAA0E1562D}" type="slidenum">
              <a:rPr lang="en-US" altLang="en-US"/>
              <a:pPr>
                <a:spcBef>
                  <a:spcPct val="0"/>
                </a:spcBef>
              </a:pPr>
              <a:t>23</a:t>
            </a:fld>
            <a:endParaRPr lang="en-US" altLang="en-US"/>
          </a:p>
        </p:txBody>
      </p:sp>
    </p:spTree>
    <p:extLst>
      <p:ext uri="{BB962C8B-B14F-4D97-AF65-F5344CB8AC3E}">
        <p14:creationId xmlns:p14="http://schemas.microsoft.com/office/powerpoint/2010/main" val="309826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45FDB5F9-C3E2-1A6E-83FD-ED6F265D5CED}"/>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725FDC0D-A3CA-632B-ED56-C0556518D4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7284" name="Slide Number Placeholder 3">
            <a:extLst>
              <a:ext uri="{FF2B5EF4-FFF2-40B4-BE49-F238E27FC236}">
                <a16:creationId xmlns:a16="http://schemas.microsoft.com/office/drawing/2014/main" id="{7655C1D2-4601-A011-B92B-3364D397E5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3FEA79-CC09-4223-9485-97840D3D99A0}" type="slidenum">
              <a:rPr lang="en-US" altLang="en-US"/>
              <a:pPr>
                <a:spcBef>
                  <a:spcPct val="0"/>
                </a:spcBef>
              </a:pPr>
              <a:t>24</a:t>
            </a:fld>
            <a:endParaRPr lang="en-US" altLang="en-US"/>
          </a:p>
        </p:txBody>
      </p:sp>
    </p:spTree>
    <p:extLst>
      <p:ext uri="{BB962C8B-B14F-4D97-AF65-F5344CB8AC3E}">
        <p14:creationId xmlns:p14="http://schemas.microsoft.com/office/powerpoint/2010/main" val="4113458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DE703B5-3611-C5C0-9033-242A7B3CC0CC}"/>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99218628-E375-4F37-6882-06506F922B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9332" name="Slide Number Placeholder 3">
            <a:extLst>
              <a:ext uri="{FF2B5EF4-FFF2-40B4-BE49-F238E27FC236}">
                <a16:creationId xmlns:a16="http://schemas.microsoft.com/office/drawing/2014/main" id="{69EC6D34-0F3A-7AE1-9BAC-D9D1AC3AA0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DBBC79-BED4-4019-A02A-5E1EA40D2BB8}" type="slidenum">
              <a:rPr lang="en-US" altLang="en-US"/>
              <a:pPr>
                <a:spcBef>
                  <a:spcPct val="0"/>
                </a:spcBef>
              </a:pPr>
              <a:t>25</a:t>
            </a:fld>
            <a:endParaRPr lang="en-US" altLang="en-US"/>
          </a:p>
        </p:txBody>
      </p:sp>
    </p:spTree>
    <p:extLst>
      <p:ext uri="{BB962C8B-B14F-4D97-AF65-F5344CB8AC3E}">
        <p14:creationId xmlns:p14="http://schemas.microsoft.com/office/powerpoint/2010/main" val="3687421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26</a:t>
            </a:fld>
            <a:endParaRPr lang="en-US" altLang="en-US"/>
          </a:p>
        </p:txBody>
      </p:sp>
    </p:spTree>
    <p:extLst>
      <p:ext uri="{BB962C8B-B14F-4D97-AF65-F5344CB8AC3E}">
        <p14:creationId xmlns:p14="http://schemas.microsoft.com/office/powerpoint/2010/main" val="830055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28</a:t>
            </a:fld>
            <a:endParaRPr lang="en-US" altLang="en-US"/>
          </a:p>
        </p:txBody>
      </p:sp>
    </p:spTree>
    <p:extLst>
      <p:ext uri="{BB962C8B-B14F-4D97-AF65-F5344CB8AC3E}">
        <p14:creationId xmlns:p14="http://schemas.microsoft.com/office/powerpoint/2010/main" val="1391166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29</a:t>
            </a:fld>
            <a:endParaRPr lang="en-US" altLang="en-US"/>
          </a:p>
        </p:txBody>
      </p:sp>
    </p:spTree>
    <p:extLst>
      <p:ext uri="{BB962C8B-B14F-4D97-AF65-F5344CB8AC3E}">
        <p14:creationId xmlns:p14="http://schemas.microsoft.com/office/powerpoint/2010/main" val="26192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5DA7921-E0DA-6B02-0A76-0D4BC72A5B30}"/>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20DFF387-DEF5-D477-94C2-7B9CB6D22C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a:extLst>
              <a:ext uri="{FF2B5EF4-FFF2-40B4-BE49-F238E27FC236}">
                <a16:creationId xmlns:a16="http://schemas.microsoft.com/office/drawing/2014/main" id="{3A48A286-9681-1CEB-4A2D-E119ECE0C0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2FDE65-236F-40BC-852E-6A34C9A0042A}"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30</a:t>
            </a:fld>
            <a:endParaRPr lang="en-US" altLang="en-US"/>
          </a:p>
        </p:txBody>
      </p:sp>
    </p:spTree>
    <p:extLst>
      <p:ext uri="{BB962C8B-B14F-4D97-AF65-F5344CB8AC3E}">
        <p14:creationId xmlns:p14="http://schemas.microsoft.com/office/powerpoint/2010/main" val="3845483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31</a:t>
            </a:fld>
            <a:endParaRPr lang="en-US" altLang="en-US"/>
          </a:p>
        </p:txBody>
      </p:sp>
    </p:spTree>
    <p:extLst>
      <p:ext uri="{BB962C8B-B14F-4D97-AF65-F5344CB8AC3E}">
        <p14:creationId xmlns:p14="http://schemas.microsoft.com/office/powerpoint/2010/main" val="1676689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32</a:t>
            </a:fld>
            <a:endParaRPr lang="en-US" altLang="en-US"/>
          </a:p>
        </p:txBody>
      </p:sp>
    </p:spTree>
    <p:extLst>
      <p:ext uri="{BB962C8B-B14F-4D97-AF65-F5344CB8AC3E}">
        <p14:creationId xmlns:p14="http://schemas.microsoft.com/office/powerpoint/2010/main" val="644347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33</a:t>
            </a:fld>
            <a:endParaRPr lang="en-US" altLang="en-US"/>
          </a:p>
        </p:txBody>
      </p:sp>
    </p:spTree>
    <p:extLst>
      <p:ext uri="{BB962C8B-B14F-4D97-AF65-F5344CB8AC3E}">
        <p14:creationId xmlns:p14="http://schemas.microsoft.com/office/powerpoint/2010/main" val="3666330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34</a:t>
            </a:fld>
            <a:endParaRPr lang="en-US" altLang="en-US"/>
          </a:p>
        </p:txBody>
      </p:sp>
    </p:spTree>
    <p:extLst>
      <p:ext uri="{BB962C8B-B14F-4D97-AF65-F5344CB8AC3E}">
        <p14:creationId xmlns:p14="http://schemas.microsoft.com/office/powerpoint/2010/main" val="3469006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35</a:t>
            </a:fld>
            <a:endParaRPr lang="en-US" altLang="en-US"/>
          </a:p>
        </p:txBody>
      </p:sp>
    </p:spTree>
    <p:extLst>
      <p:ext uri="{BB962C8B-B14F-4D97-AF65-F5344CB8AC3E}">
        <p14:creationId xmlns:p14="http://schemas.microsoft.com/office/powerpoint/2010/main" val="259196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36</a:t>
            </a:fld>
            <a:endParaRPr lang="en-US" altLang="en-US"/>
          </a:p>
        </p:txBody>
      </p:sp>
    </p:spTree>
    <p:extLst>
      <p:ext uri="{BB962C8B-B14F-4D97-AF65-F5344CB8AC3E}">
        <p14:creationId xmlns:p14="http://schemas.microsoft.com/office/powerpoint/2010/main" val="2742645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EF3D0D7-A2FC-73DF-F94C-4555DBDCFA8B}"/>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C61EE521-3F09-86CF-7302-EC21F3C82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8132" name="Slide Number Placeholder 3">
            <a:extLst>
              <a:ext uri="{FF2B5EF4-FFF2-40B4-BE49-F238E27FC236}">
                <a16:creationId xmlns:a16="http://schemas.microsoft.com/office/drawing/2014/main" id="{E5FF676B-2141-635D-1434-5048377768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A05EE0-E042-4190-B886-2EFC1ECBDC37}" type="slidenum">
              <a:rPr lang="en-US" altLang="en-US"/>
              <a:pPr>
                <a:spcBef>
                  <a:spcPct val="0"/>
                </a:spcBef>
              </a:pPr>
              <a:t>37</a:t>
            </a:fld>
            <a:endParaRPr lang="en-US" altLang="en-US"/>
          </a:p>
        </p:txBody>
      </p:sp>
    </p:spTree>
    <p:extLst>
      <p:ext uri="{BB962C8B-B14F-4D97-AF65-F5344CB8AC3E}">
        <p14:creationId xmlns:p14="http://schemas.microsoft.com/office/powerpoint/2010/main" val="1612229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E173B9A-6144-D1D4-7FBC-68C52E848316}"/>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2E20DB50-64EE-65FA-7EF0-4E7007E75C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3428" name="Slide Number Placeholder 3">
            <a:extLst>
              <a:ext uri="{FF2B5EF4-FFF2-40B4-BE49-F238E27FC236}">
                <a16:creationId xmlns:a16="http://schemas.microsoft.com/office/drawing/2014/main" id="{14795502-5843-A0D1-D642-186FFE3C5C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89BECF-CD41-4A2D-84F2-176F45C7C299}" type="slidenum">
              <a:rPr lang="en-US" altLang="en-US"/>
              <a:pPr>
                <a:spcBef>
                  <a:spcPct val="0"/>
                </a:spcBef>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B10934F-70A0-E254-CD60-EC880CB64F7D}"/>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1B32CB90-57BB-E461-DA67-B176AD6B66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7524" name="Slide Number Placeholder 3">
            <a:extLst>
              <a:ext uri="{FF2B5EF4-FFF2-40B4-BE49-F238E27FC236}">
                <a16:creationId xmlns:a16="http://schemas.microsoft.com/office/drawing/2014/main" id="{FA5D2EF3-0DE6-FA1E-C78D-8E7F88145D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48B29D-5C69-4307-ACDA-DB4EE07D3039}" type="slidenum">
              <a:rPr lang="en-US" altLang="en-US"/>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48C1A71-697C-8B94-2845-919F7A0930FE}"/>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873A4F4E-D63D-85DC-D14B-D18E4C9B8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8" name="Slide Number Placeholder 3">
            <a:extLst>
              <a:ext uri="{FF2B5EF4-FFF2-40B4-BE49-F238E27FC236}">
                <a16:creationId xmlns:a16="http://schemas.microsoft.com/office/drawing/2014/main" id="{AF72A551-8AA0-B5F3-7F09-6D37838119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C4E533-C231-4659-B1B1-E16CA6F11D27}"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78E7900-562A-C535-6388-A76164780759}"/>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0827D436-3570-2933-F799-4F9D4633BE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1620" name="Slide Number Placeholder 3">
            <a:extLst>
              <a:ext uri="{FF2B5EF4-FFF2-40B4-BE49-F238E27FC236}">
                <a16:creationId xmlns:a16="http://schemas.microsoft.com/office/drawing/2014/main" id="{86F2079B-38A4-8A7A-C0EA-78E34A30EF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D66B2-6E2B-4CF5-8273-FFEC01043D02}" type="slidenum">
              <a:rPr lang="en-US" altLang="en-US"/>
              <a:pPr>
                <a:spcBef>
                  <a:spcPct val="0"/>
                </a:spcBef>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78E7900-562A-C535-6388-A76164780759}"/>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0827D436-3570-2933-F799-4F9D4633BE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1620" name="Slide Number Placeholder 3">
            <a:extLst>
              <a:ext uri="{FF2B5EF4-FFF2-40B4-BE49-F238E27FC236}">
                <a16:creationId xmlns:a16="http://schemas.microsoft.com/office/drawing/2014/main" id="{86F2079B-38A4-8A7A-C0EA-78E34A30EF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D66B2-6E2B-4CF5-8273-FFEC01043D02}" type="slidenum">
              <a:rPr lang="en-US" altLang="en-US"/>
              <a:pPr>
                <a:spcBef>
                  <a:spcPct val="0"/>
                </a:spcBef>
              </a:pPr>
              <a:t>41</a:t>
            </a:fld>
            <a:endParaRPr lang="en-US" altLang="en-US"/>
          </a:p>
        </p:txBody>
      </p:sp>
    </p:spTree>
    <p:extLst>
      <p:ext uri="{BB962C8B-B14F-4D97-AF65-F5344CB8AC3E}">
        <p14:creationId xmlns:p14="http://schemas.microsoft.com/office/powerpoint/2010/main" val="2150566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42</a:t>
            </a:fld>
            <a:endParaRPr lang="en-US" altLang="en-US"/>
          </a:p>
        </p:txBody>
      </p:sp>
    </p:spTree>
    <p:extLst>
      <p:ext uri="{BB962C8B-B14F-4D97-AF65-F5344CB8AC3E}">
        <p14:creationId xmlns:p14="http://schemas.microsoft.com/office/powerpoint/2010/main" val="240868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44</a:t>
            </a:fld>
            <a:endParaRPr lang="en-US" altLang="en-US"/>
          </a:p>
        </p:txBody>
      </p:sp>
    </p:spTree>
    <p:extLst>
      <p:ext uri="{BB962C8B-B14F-4D97-AF65-F5344CB8AC3E}">
        <p14:creationId xmlns:p14="http://schemas.microsoft.com/office/powerpoint/2010/main" val="8793724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45</a:t>
            </a:fld>
            <a:endParaRPr lang="en-US" altLang="en-US"/>
          </a:p>
        </p:txBody>
      </p:sp>
    </p:spTree>
    <p:extLst>
      <p:ext uri="{BB962C8B-B14F-4D97-AF65-F5344CB8AC3E}">
        <p14:creationId xmlns:p14="http://schemas.microsoft.com/office/powerpoint/2010/main" val="3382308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46</a:t>
            </a:fld>
            <a:endParaRPr lang="en-US" altLang="en-US"/>
          </a:p>
        </p:txBody>
      </p:sp>
    </p:spTree>
    <p:extLst>
      <p:ext uri="{BB962C8B-B14F-4D97-AF65-F5344CB8AC3E}">
        <p14:creationId xmlns:p14="http://schemas.microsoft.com/office/powerpoint/2010/main" val="450900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47</a:t>
            </a:fld>
            <a:endParaRPr lang="en-US" altLang="en-US"/>
          </a:p>
        </p:txBody>
      </p:sp>
    </p:spTree>
    <p:extLst>
      <p:ext uri="{BB962C8B-B14F-4D97-AF65-F5344CB8AC3E}">
        <p14:creationId xmlns:p14="http://schemas.microsoft.com/office/powerpoint/2010/main" val="3545203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48</a:t>
            </a:fld>
            <a:endParaRPr lang="en-US" altLang="en-US"/>
          </a:p>
        </p:txBody>
      </p:sp>
    </p:spTree>
    <p:extLst>
      <p:ext uri="{BB962C8B-B14F-4D97-AF65-F5344CB8AC3E}">
        <p14:creationId xmlns:p14="http://schemas.microsoft.com/office/powerpoint/2010/main" val="2656196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C59216C-53CA-9646-8038-473C1FC6B714}"/>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EABCC27F-96E4-C25D-4B6D-8FE4C7754D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a:extLst>
              <a:ext uri="{FF2B5EF4-FFF2-40B4-BE49-F238E27FC236}">
                <a16:creationId xmlns:a16="http://schemas.microsoft.com/office/drawing/2014/main" id="{45180D6A-03B3-5BD6-5008-8EA025B24B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9606A1-9991-4889-99E5-2AAE70F423FD}" type="slidenum">
              <a:rPr lang="en-US" altLang="en-US"/>
              <a:pPr>
                <a:spcBef>
                  <a:spcPct val="0"/>
                </a:spcBef>
              </a:pPr>
              <a:t>49</a:t>
            </a:fld>
            <a:endParaRPr lang="en-US" altLang="en-US"/>
          </a:p>
        </p:txBody>
      </p:sp>
    </p:spTree>
    <p:extLst>
      <p:ext uri="{BB962C8B-B14F-4D97-AF65-F5344CB8AC3E}">
        <p14:creationId xmlns:p14="http://schemas.microsoft.com/office/powerpoint/2010/main" val="1547336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89E460D-8206-5185-C3E3-E11B69362C65}"/>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C9DCA8F7-CB5D-1022-E921-BC6A3C74FC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316" name="Slide Number Placeholder 3">
            <a:extLst>
              <a:ext uri="{FF2B5EF4-FFF2-40B4-BE49-F238E27FC236}">
                <a16:creationId xmlns:a16="http://schemas.microsoft.com/office/drawing/2014/main" id="{87056D32-DE32-A3D4-9FD7-C00DD468F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48F78A-D140-452B-9031-8188496C1030}" type="slidenum">
              <a:rPr lang="en-US" altLang="en-US"/>
              <a:pPr>
                <a:spcBef>
                  <a:spcPct val="0"/>
                </a:spcBef>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A15C450-4BB9-EC27-E0C5-39BA63DF1CA4}"/>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5C2D8507-284A-1CBB-6793-3A614CCB61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8612" name="Slide Number Placeholder 3">
            <a:extLst>
              <a:ext uri="{FF2B5EF4-FFF2-40B4-BE49-F238E27FC236}">
                <a16:creationId xmlns:a16="http://schemas.microsoft.com/office/drawing/2014/main" id="{4566A9EF-DD9C-51AB-A9F0-8638B026C7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03523A-39CC-4261-BD60-094C3F98EE64}" type="slidenum">
              <a:rPr lang="en-US" altLang="en-US"/>
              <a:pPr>
                <a:spcBef>
                  <a:spcPct val="0"/>
                </a:spcBef>
              </a:pPr>
              <a:t>50</a:t>
            </a:fld>
            <a:endParaRPr lang="en-US" altLang="en-US"/>
          </a:p>
        </p:txBody>
      </p:sp>
    </p:spTree>
    <p:extLst>
      <p:ext uri="{BB962C8B-B14F-4D97-AF65-F5344CB8AC3E}">
        <p14:creationId xmlns:p14="http://schemas.microsoft.com/office/powerpoint/2010/main" val="4027952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E9261D58-DBA6-A7C1-A182-A01A36C2791B}"/>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4A31914C-EC73-912A-FA91-D83B3295D5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5716" name="Slide Number Placeholder 3">
            <a:extLst>
              <a:ext uri="{FF2B5EF4-FFF2-40B4-BE49-F238E27FC236}">
                <a16:creationId xmlns:a16="http://schemas.microsoft.com/office/drawing/2014/main" id="{C7E45086-F654-7590-95DB-45DF070E79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21D291-F90B-461D-867D-84AABC782F5F}" type="slidenum">
              <a:rPr lang="en-US" altLang="en-US"/>
              <a:pPr>
                <a:spcBef>
                  <a:spcPct val="0"/>
                </a:spcBef>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07ECAF1F-44F2-8D32-15E5-0E562ABDD4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FBEE8EF-DC96-0AC0-456E-324DE50391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6564" name="Slide Number Placeholder 3">
            <a:extLst>
              <a:ext uri="{FF2B5EF4-FFF2-40B4-BE49-F238E27FC236}">
                <a16:creationId xmlns:a16="http://schemas.microsoft.com/office/drawing/2014/main" id="{A9DF541A-0BDE-64A9-605C-9BB6739862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389D94-C158-4FE7-99F1-14C8ADC3B89F}" type="slidenum">
              <a:rPr lang="en-US" altLang="en-US"/>
              <a:pPr>
                <a:spcBef>
                  <a:spcPct val="0"/>
                </a:spcBef>
              </a:pPr>
              <a:t>52</a:t>
            </a:fld>
            <a:endParaRPr lang="en-US" altLang="en-US"/>
          </a:p>
        </p:txBody>
      </p:sp>
    </p:spTree>
    <p:extLst>
      <p:ext uri="{BB962C8B-B14F-4D97-AF65-F5344CB8AC3E}">
        <p14:creationId xmlns:p14="http://schemas.microsoft.com/office/powerpoint/2010/main" val="1158687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0C38FB0E-797C-0F80-8087-73AA558AD10E}"/>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31C16151-3E5A-1DBA-4DF9-BD0A874DA1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6804" name="Slide Number Placeholder 3">
            <a:extLst>
              <a:ext uri="{FF2B5EF4-FFF2-40B4-BE49-F238E27FC236}">
                <a16:creationId xmlns:a16="http://schemas.microsoft.com/office/drawing/2014/main" id="{9053C519-8AEC-5ED4-F9C7-BEF09CE833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FED3A9-C0A9-4C8E-B638-76C5967D8239}" type="slidenum">
              <a:rPr lang="en-US" altLang="en-US"/>
              <a:pPr>
                <a:spcBef>
                  <a:spcPct val="0"/>
                </a:spcBef>
              </a:pPr>
              <a:t>53</a:t>
            </a:fld>
            <a:endParaRPr lang="en-US" altLang="en-US"/>
          </a:p>
        </p:txBody>
      </p:sp>
    </p:spTree>
    <p:extLst>
      <p:ext uri="{BB962C8B-B14F-4D97-AF65-F5344CB8AC3E}">
        <p14:creationId xmlns:p14="http://schemas.microsoft.com/office/powerpoint/2010/main" val="3789108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7225B22-0276-030C-CF88-21FA518D2403}"/>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C45FF09-6BCF-AF37-11FE-30435EF4F4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8852" name="Slide Number Placeholder 3">
            <a:extLst>
              <a:ext uri="{FF2B5EF4-FFF2-40B4-BE49-F238E27FC236}">
                <a16:creationId xmlns:a16="http://schemas.microsoft.com/office/drawing/2014/main" id="{089B9790-5472-50C7-F028-185A23D9B2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63B45E-A66F-46F9-8D50-9A6DAB63D492}" type="slidenum">
              <a:rPr lang="en-US" altLang="en-US"/>
              <a:pPr>
                <a:spcBef>
                  <a:spcPct val="0"/>
                </a:spcBef>
              </a:pPr>
              <a:t>54</a:t>
            </a:fld>
            <a:endParaRPr lang="en-US" altLang="en-US"/>
          </a:p>
        </p:txBody>
      </p:sp>
    </p:spTree>
    <p:extLst>
      <p:ext uri="{BB962C8B-B14F-4D97-AF65-F5344CB8AC3E}">
        <p14:creationId xmlns:p14="http://schemas.microsoft.com/office/powerpoint/2010/main" val="3461170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BB1F1DA-61FD-561D-EED3-42BE197BB4DD}"/>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D2912DB6-1167-4970-DB90-7C3D4EA031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0900" name="Slide Number Placeholder 3">
            <a:extLst>
              <a:ext uri="{FF2B5EF4-FFF2-40B4-BE49-F238E27FC236}">
                <a16:creationId xmlns:a16="http://schemas.microsoft.com/office/drawing/2014/main" id="{9991F8C6-399E-2EEE-5529-86B1DDE4DD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72A40E-D001-4EEB-A0D6-C876AE9B8D19}" type="slidenum">
              <a:rPr lang="en-US" altLang="en-US"/>
              <a:pPr>
                <a:spcBef>
                  <a:spcPct val="0"/>
                </a:spcBef>
              </a:pPr>
              <a:t>55</a:t>
            </a:fld>
            <a:endParaRPr lang="en-US" altLang="en-US"/>
          </a:p>
        </p:txBody>
      </p:sp>
    </p:spTree>
    <p:extLst>
      <p:ext uri="{BB962C8B-B14F-4D97-AF65-F5344CB8AC3E}">
        <p14:creationId xmlns:p14="http://schemas.microsoft.com/office/powerpoint/2010/main" val="1223310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56</a:t>
            </a:fld>
            <a:endParaRPr lang="en-US" altLang="en-US"/>
          </a:p>
        </p:txBody>
      </p:sp>
    </p:spTree>
    <p:extLst>
      <p:ext uri="{BB962C8B-B14F-4D97-AF65-F5344CB8AC3E}">
        <p14:creationId xmlns:p14="http://schemas.microsoft.com/office/powerpoint/2010/main" val="1338454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57</a:t>
            </a:fld>
            <a:endParaRPr lang="en-US" altLang="en-US"/>
          </a:p>
        </p:txBody>
      </p:sp>
    </p:spTree>
    <p:extLst>
      <p:ext uri="{BB962C8B-B14F-4D97-AF65-F5344CB8AC3E}">
        <p14:creationId xmlns:p14="http://schemas.microsoft.com/office/powerpoint/2010/main" val="1397885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58</a:t>
            </a:fld>
            <a:endParaRPr lang="en-US" altLang="en-US"/>
          </a:p>
        </p:txBody>
      </p:sp>
    </p:spTree>
    <p:extLst>
      <p:ext uri="{BB962C8B-B14F-4D97-AF65-F5344CB8AC3E}">
        <p14:creationId xmlns:p14="http://schemas.microsoft.com/office/powerpoint/2010/main" val="2204377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59</a:t>
            </a:fld>
            <a:endParaRPr lang="en-US" altLang="en-US"/>
          </a:p>
        </p:txBody>
      </p:sp>
    </p:spTree>
    <p:extLst>
      <p:ext uri="{BB962C8B-B14F-4D97-AF65-F5344CB8AC3E}">
        <p14:creationId xmlns:p14="http://schemas.microsoft.com/office/powerpoint/2010/main" val="378252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C5970D8-84D6-A125-95D1-192B66D3519D}"/>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99FDFE05-BBB9-93B2-F8A6-2D5FB1A22D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364" name="Slide Number Placeholder 3">
            <a:extLst>
              <a:ext uri="{FF2B5EF4-FFF2-40B4-BE49-F238E27FC236}">
                <a16:creationId xmlns:a16="http://schemas.microsoft.com/office/drawing/2014/main" id="{170542B5-4B39-C12A-0BE7-96D3B4EBB7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01D1D8-CA84-4652-BC12-958CD5574E99}" type="slidenum">
              <a:rPr lang="en-US" altLang="en-US"/>
              <a:pPr>
                <a:spcBef>
                  <a:spcPct val="0"/>
                </a:spcBef>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60</a:t>
            </a:fld>
            <a:endParaRPr lang="en-US" altLang="en-US"/>
          </a:p>
        </p:txBody>
      </p:sp>
    </p:spTree>
    <p:extLst>
      <p:ext uri="{BB962C8B-B14F-4D97-AF65-F5344CB8AC3E}">
        <p14:creationId xmlns:p14="http://schemas.microsoft.com/office/powerpoint/2010/main" val="453972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61</a:t>
            </a:fld>
            <a:endParaRPr lang="en-US" altLang="en-US"/>
          </a:p>
        </p:txBody>
      </p:sp>
    </p:spTree>
    <p:extLst>
      <p:ext uri="{BB962C8B-B14F-4D97-AF65-F5344CB8AC3E}">
        <p14:creationId xmlns:p14="http://schemas.microsoft.com/office/powerpoint/2010/main" val="3685696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62</a:t>
            </a:fld>
            <a:endParaRPr lang="en-US" altLang="en-US"/>
          </a:p>
        </p:txBody>
      </p:sp>
    </p:spTree>
    <p:extLst>
      <p:ext uri="{BB962C8B-B14F-4D97-AF65-F5344CB8AC3E}">
        <p14:creationId xmlns:p14="http://schemas.microsoft.com/office/powerpoint/2010/main" val="18758635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6778FA7-5637-A2DD-F12C-06FDF2633B4C}"/>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9FED4C82-A446-7712-400F-CE16AD752B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0660" name="Slide Number Placeholder 3">
            <a:extLst>
              <a:ext uri="{FF2B5EF4-FFF2-40B4-BE49-F238E27FC236}">
                <a16:creationId xmlns:a16="http://schemas.microsoft.com/office/drawing/2014/main" id="{322E7CDE-CDAA-3ABC-B5C7-B15F67A1FE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F47AB5-CF0B-4307-A7B4-D2126D9FCF92}" type="slidenum">
              <a:rPr lang="en-US" altLang="en-US"/>
              <a:pPr>
                <a:spcBef>
                  <a:spcPct val="0"/>
                </a:spcBef>
              </a:pPr>
              <a:t>63</a:t>
            </a:fld>
            <a:endParaRPr lang="en-US" altLang="en-US"/>
          </a:p>
        </p:txBody>
      </p:sp>
    </p:spTree>
    <p:extLst>
      <p:ext uri="{BB962C8B-B14F-4D97-AF65-F5344CB8AC3E}">
        <p14:creationId xmlns:p14="http://schemas.microsoft.com/office/powerpoint/2010/main" val="2152467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861BD86-13F9-F07B-ECD8-8B840B50CE21}"/>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BF35F2AC-0E34-3298-DA2C-DEE53B47AF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4996" name="Slide Number Placeholder 3">
            <a:extLst>
              <a:ext uri="{FF2B5EF4-FFF2-40B4-BE49-F238E27FC236}">
                <a16:creationId xmlns:a16="http://schemas.microsoft.com/office/drawing/2014/main" id="{C9387558-817B-7FF5-B379-D2865470F7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FFBE2B-A935-4AB7-AECD-56BE48799B59}" type="slidenum">
              <a:rPr lang="en-US" altLang="en-US"/>
              <a:pPr>
                <a:spcBef>
                  <a:spcPct val="0"/>
                </a:spcBef>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2D0CD54-4D6F-6488-7BC2-DA060222E3C9}"/>
              </a:ext>
            </a:extLst>
          </p:cNvPr>
          <p:cNvSpPr>
            <a:spLocks noGrp="1" noRot="1" noChangeAspect="1" noTextEdit="1"/>
          </p:cNvSpPr>
          <p:nvPr>
            <p:ph type="sldImg"/>
          </p:nvPr>
        </p:nvSpPr>
        <p:spPr>
          <a:ln/>
        </p:spPr>
      </p:sp>
      <p:sp>
        <p:nvSpPr>
          <p:cNvPr id="87043" name="Notes Placeholder 2">
            <a:extLst>
              <a:ext uri="{FF2B5EF4-FFF2-40B4-BE49-F238E27FC236}">
                <a16:creationId xmlns:a16="http://schemas.microsoft.com/office/drawing/2014/main" id="{B165BDA0-1188-E3D8-8324-BBAD56275A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7044" name="Slide Number Placeholder 3">
            <a:extLst>
              <a:ext uri="{FF2B5EF4-FFF2-40B4-BE49-F238E27FC236}">
                <a16:creationId xmlns:a16="http://schemas.microsoft.com/office/drawing/2014/main" id="{259AEAF5-E685-6658-2A8E-7E51B9B51E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FF2E44-C1F3-4C5C-B7B7-75D232F1A48D}" type="slidenum">
              <a:rPr lang="en-US" altLang="en-US"/>
              <a:pPr>
                <a:spcBef>
                  <a:spcPct val="0"/>
                </a:spcBef>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6EFBF94E-B8EB-D584-7402-CD7D6DAA339E}"/>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BC8B1AC2-571A-3363-8240-8E477FB0AF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7652" name="Slide Number Placeholder 3">
            <a:extLst>
              <a:ext uri="{FF2B5EF4-FFF2-40B4-BE49-F238E27FC236}">
                <a16:creationId xmlns:a16="http://schemas.microsoft.com/office/drawing/2014/main" id="{351116B8-D5D6-DE18-FAE6-562B7C891C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32560D-DA6F-454A-8990-21AB6984BAC6}" type="slidenum">
              <a:rPr lang="en-US" altLang="en-US"/>
              <a:pPr>
                <a:spcBef>
                  <a:spcPct val="0"/>
                </a:spcBef>
              </a:pPr>
              <a:t>66</a:t>
            </a:fld>
            <a:endParaRPr lang="en-US" altLang="en-US"/>
          </a:p>
        </p:txBody>
      </p:sp>
    </p:spTree>
    <p:extLst>
      <p:ext uri="{BB962C8B-B14F-4D97-AF65-F5344CB8AC3E}">
        <p14:creationId xmlns:p14="http://schemas.microsoft.com/office/powerpoint/2010/main" val="9615802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82C125B-3D9B-809F-55F3-CA17CBBA3BCA}"/>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A5ED3E90-8D02-95F5-81F5-810D57112D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9700" name="Slide Number Placeholder 3">
            <a:extLst>
              <a:ext uri="{FF2B5EF4-FFF2-40B4-BE49-F238E27FC236}">
                <a16:creationId xmlns:a16="http://schemas.microsoft.com/office/drawing/2014/main" id="{A46DD20C-3A42-DCC6-D73C-420CEB9A7C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4A6BF2-B6F3-4E6D-8E1E-9F47874C8CA7}" type="slidenum">
              <a:rPr lang="en-US" altLang="en-US"/>
              <a:pPr>
                <a:spcBef>
                  <a:spcPct val="0"/>
                </a:spcBef>
              </a:pPr>
              <a:t>67</a:t>
            </a:fld>
            <a:endParaRPr lang="en-US" altLang="en-US"/>
          </a:p>
        </p:txBody>
      </p:sp>
    </p:spTree>
    <p:extLst>
      <p:ext uri="{BB962C8B-B14F-4D97-AF65-F5344CB8AC3E}">
        <p14:creationId xmlns:p14="http://schemas.microsoft.com/office/powerpoint/2010/main" val="28988926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B8E3C1C-7E9B-4AFA-B605-531C339F05FC}"/>
              </a:ext>
            </a:extLst>
          </p:cNvPr>
          <p:cNvSpPr>
            <a:spLocks noGrp="1" noRot="1" noChangeAspect="1" noTextEdit="1"/>
          </p:cNvSpPr>
          <p:nvPr>
            <p:ph type="sldImg"/>
          </p:nvPr>
        </p:nvSpPr>
        <p:spPr>
          <a:ln/>
        </p:spPr>
      </p:sp>
      <p:sp>
        <p:nvSpPr>
          <p:cNvPr id="91139" name="Notes Placeholder 2">
            <a:extLst>
              <a:ext uri="{FF2B5EF4-FFF2-40B4-BE49-F238E27FC236}">
                <a16:creationId xmlns:a16="http://schemas.microsoft.com/office/drawing/2014/main" id="{F7823130-E30D-C993-4E92-39B759BE62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1140" name="Slide Number Placeholder 3">
            <a:extLst>
              <a:ext uri="{FF2B5EF4-FFF2-40B4-BE49-F238E27FC236}">
                <a16:creationId xmlns:a16="http://schemas.microsoft.com/office/drawing/2014/main" id="{0A2CC955-C0B1-7553-4253-A2B7FE41AF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32AE2-9AF3-4BC3-AECA-B5F18DBB27E8}" type="slidenum">
              <a:rPr lang="en-US" altLang="en-US"/>
              <a:pPr>
                <a:spcBef>
                  <a:spcPct val="0"/>
                </a:spcBef>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49A27EA-7DB6-455F-15B7-B21626DC81D5}"/>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C03EB6B0-D6CD-C514-15D4-212AC97B8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3188" name="Slide Number Placeholder 3">
            <a:extLst>
              <a:ext uri="{FF2B5EF4-FFF2-40B4-BE49-F238E27FC236}">
                <a16:creationId xmlns:a16="http://schemas.microsoft.com/office/drawing/2014/main" id="{5EE4BA33-D17B-E05C-C59B-81BDB6B866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D046E-5748-476B-B7F9-BDC521106E2A}" type="slidenum">
              <a:rPr lang="en-US" altLang="en-US"/>
              <a:pPr>
                <a:spcBef>
                  <a:spcPct val="0"/>
                </a:spcBef>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AD32F9B-7B66-E83D-EE59-607F1B246D72}"/>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3D983F93-A86B-FA1C-0C5B-37F1BC44D8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83955248-169E-F43C-E068-8C7347E208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9DE12F-ED6C-4E25-95BD-6FFA47AB5E0A}" type="slidenum">
              <a:rPr lang="en-US" altLang="en-US"/>
              <a:pPr>
                <a:spcBef>
                  <a:spcPct val="0"/>
                </a:spcBef>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BB51336-5340-CE10-09BF-F097E230350C}"/>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FC962BE7-F383-523D-6171-18E4820D89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A82CA8F5-DE6D-3C88-5A19-83D2DB2A51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C16D0E-B82A-4189-9E4E-F3540CD2F8C7}" type="slidenum">
              <a:rPr lang="en-US" altLang="en-US"/>
              <a:pPr>
                <a:spcBef>
                  <a:spcPct val="0"/>
                </a:spcBef>
              </a:pPr>
              <a:t>70</a:t>
            </a:fld>
            <a:endParaRPr lang="en-US" altLang="en-US"/>
          </a:p>
        </p:txBody>
      </p:sp>
    </p:spTree>
    <p:extLst>
      <p:ext uri="{BB962C8B-B14F-4D97-AF65-F5344CB8AC3E}">
        <p14:creationId xmlns:p14="http://schemas.microsoft.com/office/powerpoint/2010/main" val="42583469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71</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72</a:t>
            </a:fld>
            <a:endParaRPr lang="en-US" altLang="en-US"/>
          </a:p>
        </p:txBody>
      </p:sp>
    </p:spTree>
    <p:extLst>
      <p:ext uri="{BB962C8B-B14F-4D97-AF65-F5344CB8AC3E}">
        <p14:creationId xmlns:p14="http://schemas.microsoft.com/office/powerpoint/2010/main" val="1857447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73</a:t>
            </a:fld>
            <a:endParaRPr lang="en-US" altLang="en-US"/>
          </a:p>
        </p:txBody>
      </p:sp>
    </p:spTree>
    <p:extLst>
      <p:ext uri="{BB962C8B-B14F-4D97-AF65-F5344CB8AC3E}">
        <p14:creationId xmlns:p14="http://schemas.microsoft.com/office/powerpoint/2010/main" val="41424024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74</a:t>
            </a:fld>
            <a:endParaRPr lang="en-US" altLang="en-US"/>
          </a:p>
        </p:txBody>
      </p:sp>
    </p:spTree>
    <p:extLst>
      <p:ext uri="{BB962C8B-B14F-4D97-AF65-F5344CB8AC3E}">
        <p14:creationId xmlns:p14="http://schemas.microsoft.com/office/powerpoint/2010/main" val="1600582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75</a:t>
            </a:fld>
            <a:endParaRPr lang="en-US" altLang="en-US"/>
          </a:p>
        </p:txBody>
      </p:sp>
    </p:spTree>
    <p:extLst>
      <p:ext uri="{BB962C8B-B14F-4D97-AF65-F5344CB8AC3E}">
        <p14:creationId xmlns:p14="http://schemas.microsoft.com/office/powerpoint/2010/main" val="38720141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76</a:t>
            </a:fld>
            <a:endParaRPr lang="en-US" altLang="en-US"/>
          </a:p>
        </p:txBody>
      </p:sp>
    </p:spTree>
    <p:extLst>
      <p:ext uri="{BB962C8B-B14F-4D97-AF65-F5344CB8AC3E}">
        <p14:creationId xmlns:p14="http://schemas.microsoft.com/office/powerpoint/2010/main" val="3753599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77</a:t>
            </a:fld>
            <a:endParaRPr lang="en-US" altLang="en-US"/>
          </a:p>
        </p:txBody>
      </p:sp>
    </p:spTree>
    <p:extLst>
      <p:ext uri="{BB962C8B-B14F-4D97-AF65-F5344CB8AC3E}">
        <p14:creationId xmlns:p14="http://schemas.microsoft.com/office/powerpoint/2010/main" val="29972263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AF1AD13-85F7-039D-C59B-09A21416800E}"/>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57C92C73-B065-BA4A-DBED-7EDFC47276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182ECE3A-9C9A-8F11-B329-D51D658A33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E5AE68-B0CF-4830-BA7E-F5883286C014}" type="slidenum">
              <a:rPr lang="en-US" altLang="en-US"/>
              <a:pPr>
                <a:spcBef>
                  <a:spcPct val="0"/>
                </a:spcBef>
              </a:pPr>
              <a:t>78</a:t>
            </a:fld>
            <a:endParaRPr lang="en-US" altLang="en-US"/>
          </a:p>
        </p:txBody>
      </p:sp>
    </p:spTree>
    <p:extLst>
      <p:ext uri="{BB962C8B-B14F-4D97-AF65-F5344CB8AC3E}">
        <p14:creationId xmlns:p14="http://schemas.microsoft.com/office/powerpoint/2010/main" val="1699331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CF89A21B-4B28-9A78-D143-B026B2D7BDE6}"/>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3E04DC85-F9D8-45C6-312D-EDBDE985E7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5956" name="Slide Number Placeholder 3">
            <a:extLst>
              <a:ext uri="{FF2B5EF4-FFF2-40B4-BE49-F238E27FC236}">
                <a16:creationId xmlns:a16="http://schemas.microsoft.com/office/drawing/2014/main" id="{823385C8-0764-4013-1893-83838DE064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E0047-50E6-4919-8CD4-D4CF274D88D4}" type="slidenum">
              <a:rPr lang="en-US" altLang="en-US"/>
              <a:pPr>
                <a:spcBef>
                  <a:spcPct val="0"/>
                </a:spcBef>
              </a:pPr>
              <a:t>79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1B6D870-B41B-7B49-F1E7-880808A31596}"/>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2935A96B-F8F4-5E7D-3E57-005D1FECAF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926E9D35-0E0E-B447-A061-13A672F986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0983E7-3ED7-4776-8BD8-94143E95D24F}" type="slidenum">
              <a:rPr lang="en-US" altLang="en-US"/>
              <a:pPr>
                <a:spcBef>
                  <a:spcPct val="0"/>
                </a:spcBef>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56E7DFBC-32AA-86C3-FD31-550A5851211E}"/>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0F04AD83-A475-6802-ABA3-BB948C6E9B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8004" name="Slide Number Placeholder 3">
            <a:extLst>
              <a:ext uri="{FF2B5EF4-FFF2-40B4-BE49-F238E27FC236}">
                <a16:creationId xmlns:a16="http://schemas.microsoft.com/office/drawing/2014/main" id="{D33B7E3B-7F8A-A09B-1B8E-06FCD46840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4350F5-50D2-4F5A-9E10-D7EF519A33EB}" type="slidenum">
              <a:rPr lang="en-US" altLang="en-US"/>
              <a:pPr>
                <a:spcBef>
                  <a:spcPct val="0"/>
                </a:spcBef>
              </a:pPr>
              <a:t>80</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2D133D57-01C6-C42A-62B6-1712AA6EB9EA}"/>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4612D8B0-981D-4E99-9EE5-6E2E0C46EC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0052" name="Slide Number Placeholder 3">
            <a:extLst>
              <a:ext uri="{FF2B5EF4-FFF2-40B4-BE49-F238E27FC236}">
                <a16:creationId xmlns:a16="http://schemas.microsoft.com/office/drawing/2014/main" id="{9B958A3F-CFFA-12C6-379B-5EF35DA176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1FB6B7-AA9F-44D1-87DB-9BF17466AD17}" type="slidenum">
              <a:rPr lang="en-US" altLang="en-US"/>
              <a:pPr>
                <a:spcBef>
                  <a:spcPct val="0"/>
                </a:spcBef>
              </a:pPr>
              <a:t>81</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774445D7-23AA-1734-D743-CC19D463BB2D}"/>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E2D1136-0F0D-3E56-9874-E687E98737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4148" name="Slide Number Placeholder 3">
            <a:extLst>
              <a:ext uri="{FF2B5EF4-FFF2-40B4-BE49-F238E27FC236}">
                <a16:creationId xmlns:a16="http://schemas.microsoft.com/office/drawing/2014/main" id="{4161C8BD-3C13-5AB0-97C0-478EC90EA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E0E735-9D79-4947-AF19-F124D15AD508}" type="slidenum">
              <a:rPr lang="en-US" altLang="en-US"/>
              <a:pPr>
                <a:spcBef>
                  <a:spcPct val="0"/>
                </a:spcBef>
              </a:pPr>
              <a:t>82</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427EF078-FB8A-B7C2-FCA3-18B73C522AE2}"/>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3E3DC2D7-2B8C-1D2C-45B2-7DF236C72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2100" name="Slide Number Placeholder 3">
            <a:extLst>
              <a:ext uri="{FF2B5EF4-FFF2-40B4-BE49-F238E27FC236}">
                <a16:creationId xmlns:a16="http://schemas.microsoft.com/office/drawing/2014/main" id="{A146C37A-5536-170A-2A2A-CC5C70AEC1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FEADD2-B5F8-44B0-A3F4-04DE11D7C729}" type="slidenum">
              <a:rPr lang="en-US" altLang="en-US"/>
              <a:pPr>
                <a:spcBef>
                  <a:spcPct val="0"/>
                </a:spcBef>
              </a:pPr>
              <a:t>83</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427EF078-FB8A-B7C2-FCA3-18B73C522AE2}"/>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3E3DC2D7-2B8C-1D2C-45B2-7DF236C72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2100" name="Slide Number Placeholder 3">
            <a:extLst>
              <a:ext uri="{FF2B5EF4-FFF2-40B4-BE49-F238E27FC236}">
                <a16:creationId xmlns:a16="http://schemas.microsoft.com/office/drawing/2014/main" id="{A146C37A-5536-170A-2A2A-CC5C70AEC1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FEADD2-B5F8-44B0-A3F4-04DE11D7C729}" type="slidenum">
              <a:rPr lang="en-US" altLang="en-US"/>
              <a:pPr>
                <a:spcBef>
                  <a:spcPct val="0"/>
                </a:spcBef>
              </a:pPr>
              <a:t>84</a:t>
            </a:fld>
            <a:endParaRPr lang="en-US" altLang="en-US"/>
          </a:p>
        </p:txBody>
      </p:sp>
    </p:spTree>
    <p:extLst>
      <p:ext uri="{BB962C8B-B14F-4D97-AF65-F5344CB8AC3E}">
        <p14:creationId xmlns:p14="http://schemas.microsoft.com/office/powerpoint/2010/main" val="2699522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427EF078-FB8A-B7C2-FCA3-18B73C522AE2}"/>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3E3DC2D7-2B8C-1D2C-45B2-7DF236C72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2100" name="Slide Number Placeholder 3">
            <a:extLst>
              <a:ext uri="{FF2B5EF4-FFF2-40B4-BE49-F238E27FC236}">
                <a16:creationId xmlns:a16="http://schemas.microsoft.com/office/drawing/2014/main" id="{A146C37A-5536-170A-2A2A-CC5C70AEC1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FEADD2-B5F8-44B0-A3F4-04DE11D7C729}" type="slidenum">
              <a:rPr lang="en-US" altLang="en-US"/>
              <a:pPr>
                <a:spcBef>
                  <a:spcPct val="0"/>
                </a:spcBef>
              </a:pPr>
              <a:t>85</a:t>
            </a:fld>
            <a:endParaRPr lang="en-US" altLang="en-US"/>
          </a:p>
        </p:txBody>
      </p:sp>
    </p:spTree>
    <p:extLst>
      <p:ext uri="{BB962C8B-B14F-4D97-AF65-F5344CB8AC3E}">
        <p14:creationId xmlns:p14="http://schemas.microsoft.com/office/powerpoint/2010/main" val="13200006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18A1DE17-60EB-46B8-F112-3A788ED79E85}"/>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AD07BC88-B029-597E-4B65-9F8015ED02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6196" name="Slide Number Placeholder 3">
            <a:extLst>
              <a:ext uri="{FF2B5EF4-FFF2-40B4-BE49-F238E27FC236}">
                <a16:creationId xmlns:a16="http://schemas.microsoft.com/office/drawing/2014/main" id="{9278BA01-39C2-A7C8-5FCC-61BDAA8776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64CFCF-2818-4F45-9421-1D4BEA8C30D4}" type="slidenum">
              <a:rPr lang="en-US" altLang="en-US"/>
              <a:pPr>
                <a:spcBef>
                  <a:spcPct val="0"/>
                </a:spcBef>
              </a:pPr>
              <a:t>86</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DE0A8161-533A-F4C6-8703-59603EFDD884}"/>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90384097-3D6E-A0BD-2B17-B77B79623F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8244" name="Slide Number Placeholder 3">
            <a:extLst>
              <a:ext uri="{FF2B5EF4-FFF2-40B4-BE49-F238E27FC236}">
                <a16:creationId xmlns:a16="http://schemas.microsoft.com/office/drawing/2014/main" id="{59D5083A-1ACA-B830-7F62-A64B3304D6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39B088-A961-46CF-B7DF-CA9E904203F4}" type="slidenum">
              <a:rPr lang="en-US" altLang="en-US"/>
              <a:pPr>
                <a:spcBef>
                  <a:spcPct val="0"/>
                </a:spcBef>
              </a:pPr>
              <a:t>87</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D169B4F0-0E4F-0939-8B80-B360E50240FC}"/>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44233DC1-CCE8-5B05-1799-EE14468F53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0292" name="Slide Number Placeholder 3">
            <a:extLst>
              <a:ext uri="{FF2B5EF4-FFF2-40B4-BE49-F238E27FC236}">
                <a16:creationId xmlns:a16="http://schemas.microsoft.com/office/drawing/2014/main" id="{19B597CB-7A2B-BE4C-2287-89C7910E94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C8DEA7-122A-420D-AB55-BEA7E6814821}" type="slidenum">
              <a:rPr lang="en-US" altLang="en-US"/>
              <a:pPr>
                <a:spcBef>
                  <a:spcPct val="0"/>
                </a:spcBef>
              </a:pPr>
              <a:t>88</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9DBDE18-122B-CBB4-258C-FF077D03EDE7}"/>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9E620F08-5735-D2F7-7929-6C869695A8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2340" name="Slide Number Placeholder 3">
            <a:extLst>
              <a:ext uri="{FF2B5EF4-FFF2-40B4-BE49-F238E27FC236}">
                <a16:creationId xmlns:a16="http://schemas.microsoft.com/office/drawing/2014/main" id="{96A9C8C3-B93F-E9EF-B546-0BF504CC00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2A690D-6069-4FFE-AD80-424E9A8F481E}" type="slidenum">
              <a:rPr lang="en-US" altLang="en-US"/>
              <a:pPr>
                <a:spcBef>
                  <a:spcPct val="0"/>
                </a:spcBef>
              </a:pPr>
              <a:t>89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5A0A057-DF60-303F-3918-EEDA2EAC3CEA}"/>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D489C47F-904C-0453-5768-8F75673FFD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796" name="Slide Number Placeholder 3">
            <a:extLst>
              <a:ext uri="{FF2B5EF4-FFF2-40B4-BE49-F238E27FC236}">
                <a16:creationId xmlns:a16="http://schemas.microsoft.com/office/drawing/2014/main" id="{8B0D672A-3A06-85E1-DFCB-00638607D7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B95439-1291-4C65-881B-985CE37F07AF}" type="slidenum">
              <a:rPr lang="en-US" altLang="en-US"/>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627D2F10-0D09-3E06-58DF-836EBD105B96}"/>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7021D79D-7E64-0B95-2506-38C3410986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4388" name="Slide Number Placeholder 3">
            <a:extLst>
              <a:ext uri="{FF2B5EF4-FFF2-40B4-BE49-F238E27FC236}">
                <a16:creationId xmlns:a16="http://schemas.microsoft.com/office/drawing/2014/main" id="{915AA4EA-5DD1-0389-4523-3E0FAFCFCA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DCD29C-8267-4DA1-8AC9-011D8A970743}" type="slidenum">
              <a:rPr lang="en-US" altLang="en-US"/>
              <a:pPr>
                <a:spcBef>
                  <a:spcPct val="0"/>
                </a:spcBef>
              </a:pPr>
              <a:t>90</a:t>
            </a:fld>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5FE61541-72AA-8805-4F25-98D863A3DD97}"/>
              </a:ext>
            </a:extLst>
          </p:cNvPr>
          <p:cNvSpPr>
            <a:spLocks noGrp="1" noRot="1" noChangeAspect="1" noTextEdit="1"/>
          </p:cNvSpPr>
          <p:nvPr>
            <p:ph type="sldImg"/>
          </p:nvPr>
        </p:nvSpPr>
        <p:spPr>
          <a:ln/>
        </p:spPr>
      </p:sp>
      <p:sp>
        <p:nvSpPr>
          <p:cNvPr id="146435" name="Notes Placeholder 2">
            <a:extLst>
              <a:ext uri="{FF2B5EF4-FFF2-40B4-BE49-F238E27FC236}">
                <a16:creationId xmlns:a16="http://schemas.microsoft.com/office/drawing/2014/main" id="{6890293F-A7F9-B78E-5AD8-A596440194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6436" name="Slide Number Placeholder 3">
            <a:extLst>
              <a:ext uri="{FF2B5EF4-FFF2-40B4-BE49-F238E27FC236}">
                <a16:creationId xmlns:a16="http://schemas.microsoft.com/office/drawing/2014/main" id="{578C6097-619D-33A3-888D-59913F48A1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C4D758-FA86-4E5F-93C5-1E867D8CA4FA}" type="slidenum">
              <a:rPr lang="en-US" altLang="en-US"/>
              <a:pPr>
                <a:spcBef>
                  <a:spcPct val="0"/>
                </a:spcBef>
              </a:pPr>
              <a:t>91</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35C8FEC8-A97E-D27F-2587-575306BC985D}"/>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550DAA9E-1856-A009-A6FE-D3AE67F37B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8484" name="Slide Number Placeholder 3">
            <a:extLst>
              <a:ext uri="{FF2B5EF4-FFF2-40B4-BE49-F238E27FC236}">
                <a16:creationId xmlns:a16="http://schemas.microsoft.com/office/drawing/2014/main" id="{A4AAA9ED-0321-A3D7-F008-705B8C02F9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17CFF3-82E5-430F-B08F-707D59D98402}" type="slidenum">
              <a:rPr lang="en-US" altLang="en-US"/>
              <a:pPr>
                <a:spcBef>
                  <a:spcPct val="0"/>
                </a:spcBef>
              </a:pPr>
              <a:t>92</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35C8FEC8-A97E-D27F-2587-575306BC985D}"/>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550DAA9E-1856-A009-A6FE-D3AE67F37B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8484" name="Slide Number Placeholder 3">
            <a:extLst>
              <a:ext uri="{FF2B5EF4-FFF2-40B4-BE49-F238E27FC236}">
                <a16:creationId xmlns:a16="http://schemas.microsoft.com/office/drawing/2014/main" id="{A4AAA9ED-0321-A3D7-F008-705B8C02F9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17CFF3-82E5-430F-B08F-707D59D98402}" type="slidenum">
              <a:rPr lang="en-US" altLang="en-US"/>
              <a:pPr>
                <a:spcBef>
                  <a:spcPct val="0"/>
                </a:spcBef>
              </a:pPr>
              <a:t>93</a:t>
            </a:fld>
            <a:endParaRPr lang="en-US" altLang="en-US"/>
          </a:p>
        </p:txBody>
      </p:sp>
    </p:spTree>
    <p:extLst>
      <p:ext uri="{BB962C8B-B14F-4D97-AF65-F5344CB8AC3E}">
        <p14:creationId xmlns:p14="http://schemas.microsoft.com/office/powerpoint/2010/main" val="1506232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1CFCBF38-A816-4350-34AA-686D0D29CC5F}"/>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80C97947-EB40-67D4-01E4-053B09B69E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0532" name="Slide Number Placeholder 3">
            <a:extLst>
              <a:ext uri="{FF2B5EF4-FFF2-40B4-BE49-F238E27FC236}">
                <a16:creationId xmlns:a16="http://schemas.microsoft.com/office/drawing/2014/main" id="{7FF8D70A-9B77-721E-DCC4-4D88CEF818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F7F8A4-7A50-4118-959E-4D9C867E2F15}" type="slidenum">
              <a:rPr lang="en-US" altLang="en-US"/>
              <a:pPr>
                <a:spcBef>
                  <a:spcPct val="0"/>
                </a:spcBef>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A2D6D69C-79A9-4457-0EE5-03A5000457F9}"/>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426489B1-7F93-075F-06FA-7609ACFA48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2580" name="Slide Number Placeholder 3">
            <a:extLst>
              <a:ext uri="{FF2B5EF4-FFF2-40B4-BE49-F238E27FC236}">
                <a16:creationId xmlns:a16="http://schemas.microsoft.com/office/drawing/2014/main" id="{80900E99-0A71-43F5-DA30-12B4CEE1AE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5991D5-E91D-4CC6-B2C9-AB2D8A46A3B5}" type="slidenum">
              <a:rPr lang="en-US" altLang="en-US"/>
              <a:pPr>
                <a:spcBef>
                  <a:spcPct val="0"/>
                </a:spcBef>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B3DE2E99-64C2-981E-6201-BBBE35C34BFE}"/>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CD71CE19-BF05-7CFD-A7D0-BD67D39040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4628" name="Slide Number Placeholder 3">
            <a:extLst>
              <a:ext uri="{FF2B5EF4-FFF2-40B4-BE49-F238E27FC236}">
                <a16:creationId xmlns:a16="http://schemas.microsoft.com/office/drawing/2014/main" id="{375A9328-00B1-6132-93B7-E7FC4C9721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280917-014C-43A3-9152-DA155B46FD03}" type="slidenum">
              <a:rPr lang="en-US" altLang="en-US"/>
              <a:pPr>
                <a:spcBef>
                  <a:spcPct val="0"/>
                </a:spcBef>
              </a:pPr>
              <a:t>96</a:t>
            </a:fld>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B89D862B-432B-005D-FACB-DC6A66CE91FB}"/>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CEDA347C-FF8A-13AA-8284-5395842742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6676" name="Slide Number Placeholder 3">
            <a:extLst>
              <a:ext uri="{FF2B5EF4-FFF2-40B4-BE49-F238E27FC236}">
                <a16:creationId xmlns:a16="http://schemas.microsoft.com/office/drawing/2014/main" id="{9FDA399D-9C23-3E83-576D-4F5698AB90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90FB0-9199-4181-B9DF-8AFE5F44084E}" type="slidenum">
              <a:rPr lang="en-US" altLang="en-US"/>
              <a:pPr>
                <a:spcBef>
                  <a:spcPct val="0"/>
                </a:spcBef>
              </a:pPr>
              <a:t>97</a:t>
            </a:fld>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A52A1394-8D1B-D083-D183-80AAAB14CD23}"/>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5C1ABA21-637E-C8B7-7E25-470053C727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8724" name="Slide Number Placeholder 3">
            <a:extLst>
              <a:ext uri="{FF2B5EF4-FFF2-40B4-BE49-F238E27FC236}">
                <a16:creationId xmlns:a16="http://schemas.microsoft.com/office/drawing/2014/main" id="{B57DFFB8-1117-DC43-8150-6AEB0FE51C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180DDB-4824-469E-A943-466173D8B72D}" type="slidenum">
              <a:rPr lang="en-US" altLang="en-US"/>
              <a:pPr>
                <a:spcBef>
                  <a:spcPct val="0"/>
                </a:spcBef>
              </a:pPr>
              <a:t>98</a:t>
            </a:fld>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5603FAC2-C1BC-1C2F-6E86-7CA3DA5C77A3}"/>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9FF82764-BC7C-14A9-30C4-2BA9214C31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2820" name="Slide Number Placeholder 3">
            <a:extLst>
              <a:ext uri="{FF2B5EF4-FFF2-40B4-BE49-F238E27FC236}">
                <a16:creationId xmlns:a16="http://schemas.microsoft.com/office/drawing/2014/main" id="{A79FD0E7-597A-C5CB-88C5-343AD5791B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8D4780-2E4B-4C95-B523-80A0E6FB1BBD}" type="slidenum">
              <a:rPr lang="en-US" altLang="en-US"/>
              <a:pPr>
                <a:spcBef>
                  <a:spcPct val="0"/>
                </a:spcBef>
              </a:pPr>
              <a:t>99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44770C2B-F568-58A6-B6AD-7C8EFBA0B1F2}"/>
              </a:ext>
            </a:extLst>
          </p:cNvPr>
          <p:cNvSpPr>
            <a:spLocks noGrp="1" noChangeArrowheads="1"/>
          </p:cNvSpPr>
          <p:nvPr>
            <p:ph type="sldNum" sz="quarter" idx="10"/>
          </p:nvPr>
        </p:nvSpPr>
        <p:spPr>
          <a:ln/>
        </p:spPr>
        <p:txBody>
          <a:bodyPr/>
          <a:lstStyle>
            <a:lvl1pPr>
              <a:defRPr/>
            </a:lvl1pPr>
          </a:lstStyle>
          <a:p>
            <a:fld id="{1D14F963-F561-4CEA-B562-211BB009B2D6}" type="slidenum">
              <a:rPr lang="en-US" altLang="en-US"/>
              <a:pPr/>
              <a:t>‹#›</a:t>
            </a:fld>
            <a:endParaRPr lang="en-US" altLang="en-US"/>
          </a:p>
        </p:txBody>
      </p:sp>
    </p:spTree>
    <p:extLst>
      <p:ext uri="{BB962C8B-B14F-4D97-AF65-F5344CB8AC3E}">
        <p14:creationId xmlns:p14="http://schemas.microsoft.com/office/powerpoint/2010/main" val="217624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47514A5-2E56-9F51-5E27-D0F57191CEEC}"/>
              </a:ext>
            </a:extLst>
          </p:cNvPr>
          <p:cNvSpPr>
            <a:spLocks noGrp="1" noChangeArrowheads="1"/>
          </p:cNvSpPr>
          <p:nvPr>
            <p:ph type="sldNum" sz="quarter" idx="10"/>
          </p:nvPr>
        </p:nvSpPr>
        <p:spPr>
          <a:ln/>
        </p:spPr>
        <p:txBody>
          <a:bodyPr/>
          <a:lstStyle>
            <a:lvl1pPr>
              <a:defRPr/>
            </a:lvl1pPr>
          </a:lstStyle>
          <a:p>
            <a:fld id="{2D013559-0EFB-42FE-9C5E-308B08C58246}" type="slidenum">
              <a:rPr lang="en-US" altLang="en-US"/>
              <a:pPr/>
              <a:t>‹#›</a:t>
            </a:fld>
            <a:endParaRPr lang="en-US" altLang="en-US"/>
          </a:p>
        </p:txBody>
      </p:sp>
    </p:spTree>
    <p:extLst>
      <p:ext uri="{BB962C8B-B14F-4D97-AF65-F5344CB8AC3E}">
        <p14:creationId xmlns:p14="http://schemas.microsoft.com/office/powerpoint/2010/main" val="27095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0"/>
            <a:ext cx="219075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0"/>
            <a:ext cx="641985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53B4CC2-1454-452A-5B4E-D4B2EA34B513}"/>
              </a:ext>
            </a:extLst>
          </p:cNvPr>
          <p:cNvSpPr>
            <a:spLocks noGrp="1" noChangeArrowheads="1"/>
          </p:cNvSpPr>
          <p:nvPr>
            <p:ph type="sldNum" sz="quarter" idx="10"/>
          </p:nvPr>
        </p:nvSpPr>
        <p:spPr>
          <a:ln/>
        </p:spPr>
        <p:txBody>
          <a:bodyPr/>
          <a:lstStyle>
            <a:lvl1pPr>
              <a:defRPr/>
            </a:lvl1pPr>
          </a:lstStyle>
          <a:p>
            <a:fld id="{2662633A-6F04-4DDE-9919-54FED2E80E3C}" type="slidenum">
              <a:rPr lang="en-US" altLang="en-US"/>
              <a:pPr/>
              <a:t>‹#›</a:t>
            </a:fld>
            <a:endParaRPr lang="en-US" altLang="en-US"/>
          </a:p>
        </p:txBody>
      </p:sp>
    </p:spTree>
    <p:extLst>
      <p:ext uri="{BB962C8B-B14F-4D97-AF65-F5344CB8AC3E}">
        <p14:creationId xmlns:p14="http://schemas.microsoft.com/office/powerpoint/2010/main" val="181336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162800" cy="457200"/>
          </a:xfrm>
        </p:spPr>
        <p:txBody>
          <a:bodyPr/>
          <a:lstStyle/>
          <a:p>
            <a:r>
              <a:rPr lang="en-US"/>
              <a:t>Click to edit Master title style</a:t>
            </a:r>
          </a:p>
        </p:txBody>
      </p:sp>
      <p:sp>
        <p:nvSpPr>
          <p:cNvPr id="3" name="Text Placeholder 2"/>
          <p:cNvSpPr>
            <a:spLocks noGrp="1"/>
          </p:cNvSpPr>
          <p:nvPr>
            <p:ph type="body" sz="half" idx="1"/>
          </p:nvPr>
        </p:nvSpPr>
        <p:spPr>
          <a:xfrm>
            <a:off x="228600" y="609600"/>
            <a:ext cx="42672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609600"/>
            <a:ext cx="4267200" cy="5791200"/>
          </a:xfrm>
        </p:spPr>
        <p:txBody>
          <a:bodyPr/>
          <a:lstStyle/>
          <a:p>
            <a:pPr lvl="0"/>
            <a:endParaRPr lang="en-US" noProof="0"/>
          </a:p>
        </p:txBody>
      </p:sp>
      <p:sp>
        <p:nvSpPr>
          <p:cNvPr id="5" name="Rectangle 6">
            <a:extLst>
              <a:ext uri="{FF2B5EF4-FFF2-40B4-BE49-F238E27FC236}">
                <a16:creationId xmlns:a16="http://schemas.microsoft.com/office/drawing/2014/main" id="{F9D11303-191A-F9FD-231D-32923AD8DD01}"/>
              </a:ext>
            </a:extLst>
          </p:cNvPr>
          <p:cNvSpPr>
            <a:spLocks noGrp="1" noChangeArrowheads="1"/>
          </p:cNvSpPr>
          <p:nvPr>
            <p:ph type="sldNum" sz="quarter" idx="10"/>
          </p:nvPr>
        </p:nvSpPr>
        <p:spPr>
          <a:ln/>
        </p:spPr>
        <p:txBody>
          <a:bodyPr/>
          <a:lstStyle>
            <a:lvl1pPr>
              <a:defRPr/>
            </a:lvl1pPr>
          </a:lstStyle>
          <a:p>
            <a:fld id="{642851A7-0026-4FCA-95E4-945A5BB4EBF0}" type="slidenum">
              <a:rPr lang="en-US" altLang="en-US"/>
              <a:pPr/>
              <a:t>‹#›</a:t>
            </a:fld>
            <a:endParaRPr lang="en-US" altLang="en-US"/>
          </a:p>
        </p:txBody>
      </p:sp>
    </p:spTree>
    <p:extLst>
      <p:ext uri="{BB962C8B-B14F-4D97-AF65-F5344CB8AC3E}">
        <p14:creationId xmlns:p14="http://schemas.microsoft.com/office/powerpoint/2010/main" val="1510455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162800" cy="457200"/>
          </a:xfrm>
        </p:spPr>
        <p:txBody>
          <a:bodyPr/>
          <a:lstStyle/>
          <a:p>
            <a:r>
              <a:rPr lang="en-US"/>
              <a:t>Click to edit Master title style</a:t>
            </a:r>
          </a:p>
        </p:txBody>
      </p:sp>
      <p:sp>
        <p:nvSpPr>
          <p:cNvPr id="3" name="Table Placeholder 2"/>
          <p:cNvSpPr>
            <a:spLocks noGrp="1"/>
          </p:cNvSpPr>
          <p:nvPr>
            <p:ph type="tbl" idx="1"/>
          </p:nvPr>
        </p:nvSpPr>
        <p:spPr>
          <a:xfrm>
            <a:off x="228600" y="609600"/>
            <a:ext cx="8686800" cy="5791200"/>
          </a:xfrm>
        </p:spPr>
        <p:txBody>
          <a:bodyPr/>
          <a:lstStyle/>
          <a:p>
            <a:pPr lvl="0"/>
            <a:endParaRPr lang="en-US" noProof="0"/>
          </a:p>
        </p:txBody>
      </p:sp>
      <p:sp>
        <p:nvSpPr>
          <p:cNvPr id="4" name="Rectangle 6">
            <a:extLst>
              <a:ext uri="{FF2B5EF4-FFF2-40B4-BE49-F238E27FC236}">
                <a16:creationId xmlns:a16="http://schemas.microsoft.com/office/drawing/2014/main" id="{23C9A8BA-5661-70E5-9C2D-55CBF76E5E1B}"/>
              </a:ext>
            </a:extLst>
          </p:cNvPr>
          <p:cNvSpPr>
            <a:spLocks noGrp="1" noChangeArrowheads="1"/>
          </p:cNvSpPr>
          <p:nvPr>
            <p:ph type="sldNum" sz="quarter" idx="10"/>
          </p:nvPr>
        </p:nvSpPr>
        <p:spPr>
          <a:ln/>
        </p:spPr>
        <p:txBody>
          <a:bodyPr/>
          <a:lstStyle>
            <a:lvl1pPr>
              <a:defRPr/>
            </a:lvl1pPr>
          </a:lstStyle>
          <a:p>
            <a:fld id="{7F6F87F8-8F59-482B-8111-6BFDE12CC22C}" type="slidenum">
              <a:rPr lang="en-US" altLang="en-US"/>
              <a:pPr/>
              <a:t>‹#›</a:t>
            </a:fld>
            <a:endParaRPr lang="en-US" altLang="en-US"/>
          </a:p>
        </p:txBody>
      </p:sp>
    </p:spTree>
    <p:extLst>
      <p:ext uri="{BB962C8B-B14F-4D97-AF65-F5344CB8AC3E}">
        <p14:creationId xmlns:p14="http://schemas.microsoft.com/office/powerpoint/2010/main" val="269351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947BFAE-1B39-0C54-E9B3-04B3CA3DB8F7}"/>
              </a:ext>
            </a:extLst>
          </p:cNvPr>
          <p:cNvSpPr>
            <a:spLocks noGrp="1" noChangeArrowheads="1"/>
          </p:cNvSpPr>
          <p:nvPr>
            <p:ph type="sldNum" sz="quarter" idx="10"/>
          </p:nvPr>
        </p:nvSpPr>
        <p:spPr>
          <a:ln/>
        </p:spPr>
        <p:txBody>
          <a:bodyPr/>
          <a:lstStyle>
            <a:lvl1pPr>
              <a:defRPr/>
            </a:lvl1pPr>
          </a:lstStyle>
          <a:p>
            <a:fld id="{BEE901E6-B2E3-420B-B7AE-62C3681EE9F6}" type="slidenum">
              <a:rPr lang="en-US" altLang="en-US"/>
              <a:pPr/>
              <a:t>‹#›</a:t>
            </a:fld>
            <a:endParaRPr lang="en-US" altLang="en-US"/>
          </a:p>
        </p:txBody>
      </p:sp>
    </p:spTree>
    <p:extLst>
      <p:ext uri="{BB962C8B-B14F-4D97-AF65-F5344CB8AC3E}">
        <p14:creationId xmlns:p14="http://schemas.microsoft.com/office/powerpoint/2010/main" val="129525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5B5BEC5A-04F4-A9DF-5A0A-4127F049D1A3}"/>
              </a:ext>
            </a:extLst>
          </p:cNvPr>
          <p:cNvSpPr>
            <a:spLocks noGrp="1" noChangeArrowheads="1"/>
          </p:cNvSpPr>
          <p:nvPr>
            <p:ph type="sldNum" sz="quarter" idx="10"/>
          </p:nvPr>
        </p:nvSpPr>
        <p:spPr>
          <a:ln/>
        </p:spPr>
        <p:txBody>
          <a:bodyPr/>
          <a:lstStyle>
            <a:lvl1pPr>
              <a:defRPr/>
            </a:lvl1pPr>
          </a:lstStyle>
          <a:p>
            <a:fld id="{6240AC62-3A28-4208-86EC-D6A253ED7B15}" type="slidenum">
              <a:rPr lang="en-US" altLang="en-US"/>
              <a:pPr/>
              <a:t>‹#›</a:t>
            </a:fld>
            <a:endParaRPr lang="en-US" altLang="en-US"/>
          </a:p>
        </p:txBody>
      </p:sp>
    </p:spTree>
    <p:extLst>
      <p:ext uri="{BB962C8B-B14F-4D97-AF65-F5344CB8AC3E}">
        <p14:creationId xmlns:p14="http://schemas.microsoft.com/office/powerpoint/2010/main" val="267529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609600"/>
            <a:ext cx="42672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09600"/>
            <a:ext cx="4267200"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AE1A33E-D597-ABE1-ACC3-9FF81FBFBFA0}"/>
              </a:ext>
            </a:extLst>
          </p:cNvPr>
          <p:cNvSpPr>
            <a:spLocks noGrp="1" noChangeArrowheads="1"/>
          </p:cNvSpPr>
          <p:nvPr>
            <p:ph type="sldNum" sz="quarter" idx="10"/>
          </p:nvPr>
        </p:nvSpPr>
        <p:spPr>
          <a:ln/>
        </p:spPr>
        <p:txBody>
          <a:bodyPr/>
          <a:lstStyle>
            <a:lvl1pPr>
              <a:defRPr/>
            </a:lvl1pPr>
          </a:lstStyle>
          <a:p>
            <a:fld id="{F5B3612D-AD21-4647-A491-86281CE6B8EE}" type="slidenum">
              <a:rPr lang="en-US" altLang="en-US"/>
              <a:pPr/>
              <a:t>‹#›</a:t>
            </a:fld>
            <a:endParaRPr lang="en-US" altLang="en-US"/>
          </a:p>
        </p:txBody>
      </p:sp>
    </p:spTree>
    <p:extLst>
      <p:ext uri="{BB962C8B-B14F-4D97-AF65-F5344CB8AC3E}">
        <p14:creationId xmlns:p14="http://schemas.microsoft.com/office/powerpoint/2010/main" val="75286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26F018A-42B4-4FAA-234B-38BAC093F17D}"/>
              </a:ext>
            </a:extLst>
          </p:cNvPr>
          <p:cNvSpPr>
            <a:spLocks noGrp="1" noChangeArrowheads="1"/>
          </p:cNvSpPr>
          <p:nvPr>
            <p:ph type="sldNum" sz="quarter" idx="10"/>
          </p:nvPr>
        </p:nvSpPr>
        <p:spPr>
          <a:ln/>
        </p:spPr>
        <p:txBody>
          <a:bodyPr/>
          <a:lstStyle>
            <a:lvl1pPr>
              <a:defRPr/>
            </a:lvl1pPr>
          </a:lstStyle>
          <a:p>
            <a:fld id="{8A422160-2378-4E94-9B5B-57E17DA21E6E}" type="slidenum">
              <a:rPr lang="en-US" altLang="en-US"/>
              <a:pPr/>
              <a:t>‹#›</a:t>
            </a:fld>
            <a:endParaRPr lang="en-US" altLang="en-US"/>
          </a:p>
        </p:txBody>
      </p:sp>
    </p:spTree>
    <p:extLst>
      <p:ext uri="{BB962C8B-B14F-4D97-AF65-F5344CB8AC3E}">
        <p14:creationId xmlns:p14="http://schemas.microsoft.com/office/powerpoint/2010/main" val="114295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A33BFA9F-8ED9-777B-DE58-64398F401AC6}"/>
              </a:ext>
            </a:extLst>
          </p:cNvPr>
          <p:cNvSpPr>
            <a:spLocks noGrp="1" noChangeArrowheads="1"/>
          </p:cNvSpPr>
          <p:nvPr>
            <p:ph type="sldNum" sz="quarter" idx="10"/>
          </p:nvPr>
        </p:nvSpPr>
        <p:spPr>
          <a:ln/>
        </p:spPr>
        <p:txBody>
          <a:bodyPr/>
          <a:lstStyle>
            <a:lvl1pPr>
              <a:defRPr/>
            </a:lvl1pPr>
          </a:lstStyle>
          <a:p>
            <a:fld id="{4FD3978B-05B8-4197-8402-0E471F2E3E30}" type="slidenum">
              <a:rPr lang="en-US" altLang="en-US"/>
              <a:pPr/>
              <a:t>‹#›</a:t>
            </a:fld>
            <a:endParaRPr lang="en-US" altLang="en-US"/>
          </a:p>
        </p:txBody>
      </p:sp>
    </p:spTree>
    <p:extLst>
      <p:ext uri="{BB962C8B-B14F-4D97-AF65-F5344CB8AC3E}">
        <p14:creationId xmlns:p14="http://schemas.microsoft.com/office/powerpoint/2010/main" val="1845478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6C3786E-4D32-9766-D413-3905902DAED1}"/>
              </a:ext>
            </a:extLst>
          </p:cNvPr>
          <p:cNvSpPr>
            <a:spLocks noGrp="1" noChangeArrowheads="1"/>
          </p:cNvSpPr>
          <p:nvPr>
            <p:ph type="sldNum" sz="quarter" idx="10"/>
          </p:nvPr>
        </p:nvSpPr>
        <p:spPr>
          <a:ln/>
        </p:spPr>
        <p:txBody>
          <a:bodyPr/>
          <a:lstStyle>
            <a:lvl1pPr>
              <a:defRPr/>
            </a:lvl1pPr>
          </a:lstStyle>
          <a:p>
            <a:fld id="{DBA58CDC-D7FA-4268-92E4-4E725592A013}" type="slidenum">
              <a:rPr lang="en-US" altLang="en-US"/>
              <a:pPr/>
              <a:t>‹#›</a:t>
            </a:fld>
            <a:endParaRPr lang="en-US" altLang="en-US"/>
          </a:p>
        </p:txBody>
      </p:sp>
    </p:spTree>
    <p:extLst>
      <p:ext uri="{BB962C8B-B14F-4D97-AF65-F5344CB8AC3E}">
        <p14:creationId xmlns:p14="http://schemas.microsoft.com/office/powerpoint/2010/main" val="3221987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11F0B2A7-9BFA-E0A3-03AA-C49E6CC9548F}"/>
              </a:ext>
            </a:extLst>
          </p:cNvPr>
          <p:cNvSpPr>
            <a:spLocks noGrp="1" noChangeArrowheads="1"/>
          </p:cNvSpPr>
          <p:nvPr>
            <p:ph type="sldNum" sz="quarter" idx="10"/>
          </p:nvPr>
        </p:nvSpPr>
        <p:spPr>
          <a:ln/>
        </p:spPr>
        <p:txBody>
          <a:bodyPr/>
          <a:lstStyle>
            <a:lvl1pPr>
              <a:defRPr/>
            </a:lvl1pPr>
          </a:lstStyle>
          <a:p>
            <a:fld id="{273C01D1-7C0E-4A43-823D-6A779ED4B7B0}" type="slidenum">
              <a:rPr lang="en-US" altLang="en-US"/>
              <a:pPr/>
              <a:t>‹#›</a:t>
            </a:fld>
            <a:endParaRPr lang="en-US" altLang="en-US"/>
          </a:p>
        </p:txBody>
      </p:sp>
    </p:spTree>
    <p:extLst>
      <p:ext uri="{BB962C8B-B14F-4D97-AF65-F5344CB8AC3E}">
        <p14:creationId xmlns:p14="http://schemas.microsoft.com/office/powerpoint/2010/main" val="132542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920720C5-6474-62AA-9209-776F62C8A548}"/>
              </a:ext>
            </a:extLst>
          </p:cNvPr>
          <p:cNvSpPr>
            <a:spLocks noGrp="1" noChangeArrowheads="1"/>
          </p:cNvSpPr>
          <p:nvPr>
            <p:ph type="sldNum" sz="quarter" idx="10"/>
          </p:nvPr>
        </p:nvSpPr>
        <p:spPr>
          <a:ln/>
        </p:spPr>
        <p:txBody>
          <a:bodyPr/>
          <a:lstStyle>
            <a:lvl1pPr>
              <a:defRPr/>
            </a:lvl1pPr>
          </a:lstStyle>
          <a:p>
            <a:fld id="{ECBAFB4E-C40E-4E46-9E45-5A41329D620D}" type="slidenum">
              <a:rPr lang="en-US" altLang="en-US"/>
              <a:pPr/>
              <a:t>‹#›</a:t>
            </a:fld>
            <a:endParaRPr lang="en-US" altLang="en-US"/>
          </a:p>
        </p:txBody>
      </p:sp>
    </p:spTree>
    <p:extLst>
      <p:ext uri="{BB962C8B-B14F-4D97-AF65-F5344CB8AC3E}">
        <p14:creationId xmlns:p14="http://schemas.microsoft.com/office/powerpoint/2010/main" val="148918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2E29F-4ECD-BD93-EFAC-144919C4FE31}"/>
              </a:ext>
            </a:extLst>
          </p:cNvPr>
          <p:cNvSpPr>
            <a:spLocks noGrp="1" noChangeArrowheads="1"/>
          </p:cNvSpPr>
          <p:nvPr>
            <p:ph type="title"/>
          </p:nvPr>
        </p:nvSpPr>
        <p:spPr bwMode="auto">
          <a:xfrm>
            <a:off x="152400" y="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AutoShape 7">
            <a:extLst>
              <a:ext uri="{FF2B5EF4-FFF2-40B4-BE49-F238E27FC236}">
                <a16:creationId xmlns:a16="http://schemas.microsoft.com/office/drawing/2014/main" id="{3B24127F-3D4F-C514-8569-1D72AC61365C}"/>
              </a:ext>
            </a:extLst>
          </p:cNvPr>
          <p:cNvSpPr>
            <a:spLocks noChangeArrowheads="1"/>
          </p:cNvSpPr>
          <p:nvPr userDrawn="1"/>
        </p:nvSpPr>
        <p:spPr bwMode="auto">
          <a:xfrm rot="10800000">
            <a:off x="4572000" y="0"/>
            <a:ext cx="4572000" cy="1725613"/>
          </a:xfrm>
          <a:prstGeom prst="rtTriangle">
            <a:avLst/>
          </a:prstGeom>
          <a:solidFill>
            <a:srgbClr val="000080">
              <a:alpha val="30196"/>
            </a:srgbClr>
          </a:solidFill>
          <a:ln w="9525">
            <a:solidFill>
              <a:schemeClr val="tx1"/>
            </a:solidFill>
            <a:miter lim="800000"/>
            <a:headEnd/>
            <a:tailEnd/>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
        <p:nvSpPr>
          <p:cNvPr id="1028" name="Rectangle 3">
            <a:extLst>
              <a:ext uri="{FF2B5EF4-FFF2-40B4-BE49-F238E27FC236}">
                <a16:creationId xmlns:a16="http://schemas.microsoft.com/office/drawing/2014/main" id="{BCE51C2A-FAAB-1252-42CC-E353F0F38664}"/>
              </a:ext>
            </a:extLst>
          </p:cNvPr>
          <p:cNvSpPr>
            <a:spLocks noGrp="1" noChangeArrowheads="1"/>
          </p:cNvSpPr>
          <p:nvPr>
            <p:ph type="body" idx="1"/>
          </p:nvPr>
        </p:nvSpPr>
        <p:spPr bwMode="auto">
          <a:xfrm>
            <a:off x="2286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FD54CA36-CB30-7312-0E66-C24E90B06E81}"/>
              </a:ext>
            </a:extLst>
          </p:cNvPr>
          <p:cNvSpPr>
            <a:spLocks noGrp="1" noChangeArrowheads="1"/>
          </p:cNvSpPr>
          <p:nvPr>
            <p:ph type="sldNum" sz="quarter" idx="4"/>
          </p:nvPr>
        </p:nvSpPr>
        <p:spPr bwMode="auto">
          <a:xfrm>
            <a:off x="8534400" y="6553200"/>
            <a:ext cx="609600" cy="3048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1" hangingPunct="1">
              <a:defRPr sz="1400" b="1" i="1">
                <a:solidFill>
                  <a:srgbClr val="FF0000"/>
                </a:solidFill>
                <a:latin typeface="Arial" panose="020B0604020202020204" pitchFamily="34" charset="0"/>
              </a:defRPr>
            </a:lvl1pPr>
          </a:lstStyle>
          <a:p>
            <a:fld id="{E2BCEC7D-6EBB-4EA7-8984-64540E93382C}" type="slidenum">
              <a:rPr lang="en-US" altLang="en-US"/>
              <a:pPr/>
              <a:t>‹#›</a:t>
            </a:fld>
            <a:endParaRPr lang="en-US" altLang="en-US"/>
          </a:p>
        </p:txBody>
      </p:sp>
      <p:pic>
        <p:nvPicPr>
          <p:cNvPr id="2" name="Picture 10" descr="TMS">
            <a:extLst>
              <a:ext uri="{FF2B5EF4-FFF2-40B4-BE49-F238E27FC236}">
                <a16:creationId xmlns:a16="http://schemas.microsoft.com/office/drawing/2014/main" id="{CD33FE04-246E-A15C-925C-A3F41B22C07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t="2596" b="1297"/>
          <a:stretch>
            <a:fillRect/>
          </a:stretch>
        </p:blipFill>
        <p:spPr bwMode="auto">
          <a:xfrm>
            <a:off x="7010400" y="0"/>
            <a:ext cx="21336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1">
            <a:extLst>
              <a:ext uri="{FF2B5EF4-FFF2-40B4-BE49-F238E27FC236}">
                <a16:creationId xmlns:a16="http://schemas.microsoft.com/office/drawing/2014/main" id="{B84D252B-ED2A-98A6-4E44-92FC911CCA6C}"/>
              </a:ext>
            </a:extLst>
          </p:cNvPr>
          <p:cNvSpPr>
            <a:spLocks noChangeShapeType="1"/>
          </p:cNvSpPr>
          <p:nvPr userDrawn="1"/>
        </p:nvSpPr>
        <p:spPr bwMode="auto">
          <a:xfrm>
            <a:off x="0" y="457200"/>
            <a:ext cx="7010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Rectangle 12">
            <a:extLst>
              <a:ext uri="{FF2B5EF4-FFF2-40B4-BE49-F238E27FC236}">
                <a16:creationId xmlns:a16="http://schemas.microsoft.com/office/drawing/2014/main" id="{EE583B52-19E1-10E0-2B37-C4FB54EA0F2B}"/>
              </a:ext>
            </a:extLst>
          </p:cNvPr>
          <p:cNvSpPr>
            <a:spLocks noChangeArrowheads="1"/>
          </p:cNvSpPr>
          <p:nvPr userDrawn="1"/>
        </p:nvSpPr>
        <p:spPr bwMode="auto">
          <a:xfrm>
            <a:off x="7000875" y="0"/>
            <a:ext cx="2133600" cy="914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
        <p:nvSpPr>
          <p:cNvPr id="1033" name="AutoShape 13">
            <a:extLst>
              <a:ext uri="{FF2B5EF4-FFF2-40B4-BE49-F238E27FC236}">
                <a16:creationId xmlns:a16="http://schemas.microsoft.com/office/drawing/2014/main" id="{A6EEF7A1-C48A-76EA-4D9C-97F5AE112889}"/>
              </a:ext>
            </a:extLst>
          </p:cNvPr>
          <p:cNvSpPr>
            <a:spLocks noChangeArrowheads="1"/>
          </p:cNvSpPr>
          <p:nvPr userDrawn="1"/>
        </p:nvSpPr>
        <p:spPr bwMode="auto">
          <a:xfrm>
            <a:off x="0" y="5132388"/>
            <a:ext cx="4572000" cy="1725612"/>
          </a:xfrm>
          <a:prstGeom prst="rtTriangle">
            <a:avLst/>
          </a:prstGeom>
          <a:solidFill>
            <a:srgbClr val="000080">
              <a:alpha val="30196"/>
            </a:srgbClr>
          </a:solidFill>
          <a:ln w="9525">
            <a:solidFill>
              <a:schemeClr val="tx1"/>
            </a:solidFill>
            <a:miter lim="800000"/>
            <a:headEnd/>
            <a:tailEnd/>
          </a:ln>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slide" Target="slide10.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png"/></Relationships>
</file>

<file path=ppt/slides/_rels/slide1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162.png"/><Relationship Id="rId4" Type="http://schemas.openxmlformats.org/officeDocument/2006/relationships/image" Target="../media/image161.png"/></Relationships>
</file>

<file path=ppt/slides/_rels/slide10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1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68.png"/><Relationship Id="rId4" Type="http://schemas.openxmlformats.org/officeDocument/2006/relationships/image" Target="../media/image167.png"/></Relationships>
</file>

<file path=ppt/slides/_rels/slide1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3.pn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47.png"/></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26.png"/><Relationship Id="rId9"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hyperlink" Target="http://www.tarpthermal.com/" TargetMode="External"/><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183.png"/><Relationship Id="rId4" Type="http://schemas.openxmlformats.org/officeDocument/2006/relationships/hyperlink" Target="mailto:tarpthermal@comcast.net" TargetMode="Externa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7.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image" Target="../media/image15.png"/><Relationship Id="rId4" Type="http://schemas.openxmlformats.org/officeDocument/2006/relationships/slide" Target="slide5.xml"/><Relationship Id="rId9" Type="http://schemas.openxmlformats.org/officeDocument/2006/relationships/image" Target="../media/image28.wmf"/></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5.xml"/><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slide" Target="slide9.xml"/><Relationship Id="rId4" Type="http://schemas.openxmlformats.org/officeDocument/2006/relationships/image" Target="../media/image15.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5.xml"/><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slide" Target="slide9.xml"/><Relationship Id="rId10"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5.xml"/><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5.xml"/><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 Target="slide5.xm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4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png"/><Relationship Id="rId7"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1.png"/><Relationship Id="rId7"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3.png"/><Relationship Id="rId7"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15.png"/><Relationship Id="rId4" Type="http://schemas.openxmlformats.org/officeDocument/2006/relationships/slide" Target="slide5.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png"/><Relationship Id="rId7"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 Target="slide5.xml"/><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 Target="slide5.xml"/><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 Target="slide5.xml"/><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70.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5.xml"/><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slide" Target="slide2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slide" Target="slide38.xml"/><Relationship Id="rId5" Type="http://schemas.openxmlformats.org/officeDocument/2006/relationships/image" Target="../media/image15.png"/><Relationship Id="rId4" Type="http://schemas.openxmlformats.org/officeDocument/2006/relationships/slide" Target="slide5.xml"/></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4.png"/><Relationship Id="rId7" Type="http://schemas.openxmlformats.org/officeDocument/2006/relationships/slide" Target="slide39.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slide" Target="slide40.xml"/><Relationship Id="rId5" Type="http://schemas.openxmlformats.org/officeDocument/2006/relationships/image" Target="../media/image15.png"/><Relationship Id="rId4" Type="http://schemas.openxmlformats.org/officeDocument/2006/relationships/slide" Target="slide5.xml"/></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xml"/><Relationship Id="rId7"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 Target="slide5.xml"/><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5.xml"/><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slide" Target="slide4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3" Type="http://schemas.openxmlformats.org/officeDocument/2006/relationships/slide" Target="slide9.xml"/><Relationship Id="rId18" Type="http://schemas.openxmlformats.org/officeDocument/2006/relationships/image" Target="../media/image10.png"/><Relationship Id="rId26" Type="http://schemas.openxmlformats.org/officeDocument/2006/relationships/image" Target="../media/image15.png"/><Relationship Id="rId3" Type="http://schemas.openxmlformats.org/officeDocument/2006/relationships/slide" Target="slide66.xml"/><Relationship Id="rId21" Type="http://schemas.openxmlformats.org/officeDocument/2006/relationships/image" Target="../media/image12.png"/><Relationship Id="rId34" Type="http://schemas.openxmlformats.org/officeDocument/2006/relationships/image" Target="../media/image19.png"/><Relationship Id="rId7" Type="http://schemas.openxmlformats.org/officeDocument/2006/relationships/slide" Target="slide40.xml"/><Relationship Id="rId12" Type="http://schemas.openxmlformats.org/officeDocument/2006/relationships/image" Target="../media/image7.png"/><Relationship Id="rId17" Type="http://schemas.openxmlformats.org/officeDocument/2006/relationships/slide" Target="slide64.xml"/><Relationship Id="rId25" Type="http://schemas.openxmlformats.org/officeDocument/2006/relationships/image" Target="../media/image14.png"/><Relationship Id="rId33" Type="http://schemas.openxmlformats.org/officeDocument/2006/relationships/slide" Target="slide52.xml"/><Relationship Id="rId2" Type="http://schemas.openxmlformats.org/officeDocument/2006/relationships/notesSlide" Target="../notesSlides/notesSlide5.xml"/><Relationship Id="rId16" Type="http://schemas.openxmlformats.org/officeDocument/2006/relationships/image" Target="../media/image9.png"/><Relationship Id="rId20" Type="http://schemas.openxmlformats.org/officeDocument/2006/relationships/slide" Target="slide39.xml"/><Relationship Id="rId29" Type="http://schemas.openxmlformats.org/officeDocument/2006/relationships/slide" Target="slide2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slide" Target="slide24.xml"/><Relationship Id="rId24" Type="http://schemas.openxmlformats.org/officeDocument/2006/relationships/slide" Target="slide23.xml"/><Relationship Id="rId32" Type="http://schemas.openxmlformats.org/officeDocument/2006/relationships/image" Target="../media/image18.png"/><Relationship Id="rId5" Type="http://schemas.openxmlformats.org/officeDocument/2006/relationships/slide" Target="slide68.xml"/><Relationship Id="rId15" Type="http://schemas.openxmlformats.org/officeDocument/2006/relationships/slide" Target="slide7.xml"/><Relationship Id="rId23" Type="http://schemas.openxmlformats.org/officeDocument/2006/relationships/image" Target="../media/image13.png"/><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image" Target="../media/image6.png"/><Relationship Id="rId19" Type="http://schemas.openxmlformats.org/officeDocument/2006/relationships/image" Target="../media/image11.png"/><Relationship Id="rId31" Type="http://schemas.openxmlformats.org/officeDocument/2006/relationships/slide" Target="slide54.xml"/><Relationship Id="rId4" Type="http://schemas.openxmlformats.org/officeDocument/2006/relationships/image" Target="../media/image3.png"/><Relationship Id="rId9" Type="http://schemas.openxmlformats.org/officeDocument/2006/relationships/slide" Target="slide51.xml"/><Relationship Id="rId14" Type="http://schemas.openxmlformats.org/officeDocument/2006/relationships/image" Target="../media/image8.png"/><Relationship Id="rId22" Type="http://schemas.openxmlformats.org/officeDocument/2006/relationships/slide" Target="slide38.xml"/><Relationship Id="rId27" Type="http://schemas.openxmlformats.org/officeDocument/2006/relationships/slide" Target="slide22.xml"/><Relationship Id="rId30" Type="http://schemas.openxmlformats.org/officeDocument/2006/relationships/image" Target="../media/image17.png"/><Relationship Id="rId35" Type="http://schemas.openxmlformats.org/officeDocument/2006/relationships/slide" Target="slide5.xml"/><Relationship Id="rId8"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slide" Target="slide51.xml"/><Relationship Id="rId5" Type="http://schemas.openxmlformats.org/officeDocument/2006/relationships/image" Target="../media/image15.png"/><Relationship Id="rId4" Type="http://schemas.openxmlformats.org/officeDocument/2006/relationships/slide" Target="slide5.xml"/></Relationships>
</file>

<file path=ppt/slides/_rels/slide5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image" Target="../media/image91.png"/><Relationship Id="rId7"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slide" Target="slide5.xml"/><Relationship Id="rId5" Type="http://schemas.openxmlformats.org/officeDocument/2006/relationships/image" Target="../media/image93.png"/><Relationship Id="rId10" Type="http://schemas.openxmlformats.org/officeDocument/2006/relationships/image" Target="../media/image94.png"/><Relationship Id="rId4" Type="http://schemas.openxmlformats.org/officeDocument/2006/relationships/image" Target="../media/image92.png"/><Relationship Id="rId9"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slide" Target="slide54.xml"/><Relationship Id="rId5" Type="http://schemas.openxmlformats.org/officeDocument/2006/relationships/image" Target="../media/image15.png"/><Relationship Id="rId4" Type="http://schemas.openxmlformats.org/officeDocument/2006/relationships/slide" Target="slide5.xml"/></Relationships>
</file>

<file path=ppt/slides/_rels/slide55.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slide" Target="slide54.xml"/><Relationship Id="rId5" Type="http://schemas.openxmlformats.org/officeDocument/2006/relationships/image" Target="../media/image15.png"/><Relationship Id="rId4" Type="http://schemas.openxmlformats.org/officeDocument/2006/relationships/slide" Target="slide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 Target="slide5.xml"/><Relationship Id="rId7"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 Id="rId9"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slide" Target="slide5.xml"/></Relationships>
</file>

<file path=ppt/slides/_rels/slide6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 Target="slide5.xml"/><Relationship Id="rId7"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slide" Target="slide52.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slide" Target="slide64.xml"/><Relationship Id="rId5" Type="http://schemas.openxmlformats.org/officeDocument/2006/relationships/image" Target="../media/image15.png"/><Relationship Id="rId4" Type="http://schemas.openxmlformats.org/officeDocument/2006/relationships/slide" Target="slide5.xml"/></Relationships>
</file>

<file path=ppt/slides/_rels/slide6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08.png"/><Relationship Id="rId7" Type="http://schemas.openxmlformats.org/officeDocument/2006/relationships/slide" Target="slide64.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slide" Target="slide66.xml"/></Relationships>
</file>

<file path=ppt/slides/_rels/slide6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 Target="slide66.xml"/><Relationship Id="rId7"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slide" Target="slide68.xml"/><Relationship Id="rId5" Type="http://schemas.openxmlformats.org/officeDocument/2006/relationships/image" Target="../media/image15.png"/><Relationship Id="rId4" Type="http://schemas.openxmlformats.org/officeDocument/2006/relationships/slide" Target="slide5.xml"/></Relationships>
</file>

<file path=ppt/slides/_rels/slide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4.png"/><Relationship Id="rId7" Type="http://schemas.openxmlformats.org/officeDocument/2006/relationships/slide" Target="slide68.xm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 Target="slide5.xml"/><Relationship Id="rId7"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5.xml"/><Relationship Id="rId7"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 Target="slide5.xml"/><Relationship Id="rId7"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24.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slide" Target="slide68.xml"/><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slide" Target="slide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 Target="slide9.xml"/><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138.png"/><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6.png"/></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image" Target="../media/image136.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1.png"/><Relationship Id="rId4" Type="http://schemas.openxmlformats.org/officeDocument/2006/relationships/image" Target="../media/image152.png"/></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55.png"/><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73B143BC-3C27-CAB4-0C9D-7E5400E0EBB3}"/>
              </a:ext>
            </a:extLst>
          </p:cNvPr>
          <p:cNvPicPr>
            <a:picLocks noChangeAspect="1"/>
          </p:cNvPicPr>
          <p:nvPr/>
        </p:nvPicPr>
        <p:blipFill>
          <a:blip r:embed="rId3">
            <a:extLst>
              <a:ext uri="{28A0092B-C50C-407E-A947-70E740481C1C}">
                <a14:useLocalDpi xmlns:a14="http://schemas.microsoft.com/office/drawing/2010/main" val="0"/>
              </a:ext>
            </a:extLst>
          </a:blip>
          <a:srcRect l="12688" r="12688"/>
          <a:stretch>
            <a:fillRect/>
          </a:stretch>
        </p:blipFill>
        <p:spPr bwMode="auto">
          <a:xfrm>
            <a:off x="762000" y="990600"/>
            <a:ext cx="7620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a:extLst>
              <a:ext uri="{FF2B5EF4-FFF2-40B4-BE49-F238E27FC236}">
                <a16:creationId xmlns:a16="http://schemas.microsoft.com/office/drawing/2014/main" id="{02818E14-1A2E-3DDF-598C-D6F77394F6E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CB26C32-ED9E-4F60-9D28-B6FBA5B28B17}" type="slidenum">
              <a:rPr lang="en-US" altLang="en-US" sz="1400">
                <a:solidFill>
                  <a:srgbClr val="FF0000"/>
                </a:solidFill>
                <a:latin typeface="Arial" panose="020B0604020202020204" pitchFamily="34" charset="0"/>
              </a:rPr>
              <a:pPr>
                <a:spcBef>
                  <a:spcPct val="0"/>
                </a:spcBef>
                <a:buFontTx/>
                <a:buNone/>
              </a:pPr>
              <a:t>10</a:t>
            </a:fld>
            <a:endParaRPr lang="en-US" altLang="en-US" sz="1400">
              <a:solidFill>
                <a:srgbClr val="FF0000"/>
              </a:solidFill>
              <a:latin typeface="Arial" panose="020B0604020202020204" pitchFamily="34" charset="0"/>
            </a:endParaRPr>
          </a:p>
        </p:txBody>
      </p:sp>
      <p:sp>
        <p:nvSpPr>
          <p:cNvPr id="34819" name="Rectangle 2">
            <a:extLst>
              <a:ext uri="{FF2B5EF4-FFF2-40B4-BE49-F238E27FC236}">
                <a16:creationId xmlns:a16="http://schemas.microsoft.com/office/drawing/2014/main" id="{7B3423D8-1079-2A23-2CCE-CB96097688BA}"/>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820" name="Rectangle 3">
            <a:extLst>
              <a:ext uri="{FF2B5EF4-FFF2-40B4-BE49-F238E27FC236}">
                <a16:creationId xmlns:a16="http://schemas.microsoft.com/office/drawing/2014/main" id="{3C9EA479-50F9-E0F6-B5AF-CBF660C0CD25}"/>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Parameters and Session Files</a:t>
            </a:r>
          </a:p>
        </p:txBody>
      </p:sp>
      <p:sp>
        <p:nvSpPr>
          <p:cNvPr id="34821" name="Rectangle 5">
            <a:extLst>
              <a:ext uri="{FF2B5EF4-FFF2-40B4-BE49-F238E27FC236}">
                <a16:creationId xmlns:a16="http://schemas.microsoft.com/office/drawing/2014/main" id="{D4B86520-FD3D-4E9B-D0FD-D33F624FF45D}"/>
              </a:ext>
            </a:extLst>
          </p:cNvPr>
          <p:cNvSpPr>
            <a:spLocks noChangeArrowheads="1"/>
          </p:cNvSpPr>
          <p:nvPr/>
        </p:nvSpPr>
        <p:spPr bwMode="auto">
          <a:xfrm>
            <a:off x="304800" y="7620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200" b="1" dirty="0">
                <a:latin typeface="Arial" panose="020B0604020202020204" pitchFamily="34" charset="0"/>
              </a:rPr>
              <a:t>Parameters, like groups, create additional                             data points that may be plotted or tabulated</a:t>
            </a:r>
          </a:p>
          <a:p>
            <a:pPr eaLnBrk="1" hangingPunct="1"/>
            <a:r>
              <a:rPr lang="en-US" altLang="en-US" sz="2200" b="1" dirty="0">
                <a:latin typeface="Arial" panose="020B0604020202020204" pitchFamily="34" charset="0"/>
              </a:rPr>
              <a:t>5 types of Parameters may be defined: Max/Min of nodes, and Max/Min of a Group, and Difference</a:t>
            </a:r>
          </a:p>
          <a:p>
            <a:pPr lvl="1" eaLnBrk="1" hangingPunct="1"/>
            <a:r>
              <a:rPr lang="en-US" altLang="en-US" sz="1800" b="1" dirty="0">
                <a:latin typeface="Arial" panose="020B0604020202020204" pitchFamily="34" charset="0"/>
              </a:rPr>
              <a:t>Difference parameters may be between nodes, groups, and or parameters or any combination of these (e.g. </a:t>
            </a:r>
            <a:r>
              <a:rPr lang="en-US" altLang="en-US" sz="1800" b="1" dirty="0" err="1">
                <a:latin typeface="Arial" panose="020B0604020202020204" pitchFamily="34" charset="0"/>
              </a:rPr>
              <a:t>MaxGroup</a:t>
            </a:r>
            <a:r>
              <a:rPr lang="en-US" altLang="en-US" sz="1800" b="1" dirty="0">
                <a:latin typeface="Arial" panose="020B0604020202020204" pitchFamily="34" charset="0"/>
              </a:rPr>
              <a:t> – </a:t>
            </a:r>
            <a:r>
              <a:rPr lang="en-US" altLang="en-US" sz="1800" b="1" dirty="0" err="1">
                <a:latin typeface="Arial" panose="020B0604020202020204" pitchFamily="34" charset="0"/>
              </a:rPr>
              <a:t>MinGroup</a:t>
            </a:r>
            <a:r>
              <a:rPr lang="en-US" altLang="en-US" sz="1800" b="1" dirty="0">
                <a:latin typeface="Arial" panose="020B0604020202020204" pitchFamily="34" charset="0"/>
              </a:rPr>
              <a:t>)</a:t>
            </a:r>
          </a:p>
          <a:p>
            <a:pPr eaLnBrk="1" hangingPunct="1"/>
            <a:r>
              <a:rPr lang="en-US" altLang="en-US" sz="2200" b="1" dirty="0" err="1">
                <a:latin typeface="Arial" panose="020B0604020202020204" pitchFamily="34" charset="0"/>
              </a:rPr>
              <a:t>MaxGroup</a:t>
            </a:r>
            <a:r>
              <a:rPr lang="en-US" altLang="en-US" sz="2200" b="1" dirty="0">
                <a:latin typeface="Arial" panose="020B0604020202020204" pitchFamily="34" charset="0"/>
              </a:rPr>
              <a:t> and </a:t>
            </a:r>
            <a:r>
              <a:rPr lang="en-US" altLang="en-US" sz="2200" b="1" dirty="0" err="1">
                <a:latin typeface="Arial" panose="020B0604020202020204" pitchFamily="34" charset="0"/>
              </a:rPr>
              <a:t>MinGroup</a:t>
            </a:r>
            <a:r>
              <a:rPr lang="en-US" altLang="en-US" sz="2200" b="1" dirty="0">
                <a:latin typeface="Arial" panose="020B0604020202020204" pitchFamily="34" charset="0"/>
              </a:rPr>
              <a:t> parameters may be automatically created for all defined groups</a:t>
            </a:r>
          </a:p>
          <a:p>
            <a:pPr eaLnBrk="1" hangingPunct="1"/>
            <a:r>
              <a:rPr lang="en-US" altLang="en-US" sz="2200" b="1" dirty="0">
                <a:latin typeface="Arial" panose="020B0604020202020204" pitchFamily="34" charset="0"/>
              </a:rPr>
              <a:t>Session files allow a user to save all definitions of all TARP objects and Workbook properties to an ASCII text file for later retrieval and modification</a:t>
            </a:r>
          </a:p>
          <a:p>
            <a:pPr eaLnBrk="1" hangingPunct="1"/>
            <a:r>
              <a:rPr lang="en-US" altLang="en-US" sz="2200" b="1" dirty="0">
                <a:latin typeface="Arial" panose="020B0604020202020204" pitchFamily="34" charset="0"/>
              </a:rPr>
              <a:t>The Session File follows a simple to understand format:</a:t>
            </a:r>
          </a:p>
          <a:p>
            <a:pPr eaLnBrk="1" hangingPunct="1">
              <a:buFontTx/>
              <a:buNone/>
            </a:pPr>
            <a:r>
              <a:rPr lang="en-US" altLang="en-US" sz="2200" b="1" dirty="0">
                <a:latin typeface="Arial" panose="020B0604020202020204" pitchFamily="34" charset="0"/>
              </a:rPr>
              <a:t>		&lt;Object&gt;</a:t>
            </a:r>
          </a:p>
          <a:p>
            <a:pPr eaLnBrk="1" hangingPunct="1">
              <a:buFontTx/>
              <a:buNone/>
            </a:pPr>
            <a:r>
              <a:rPr lang="en-US" altLang="en-US" sz="2200" b="1" dirty="0">
                <a:latin typeface="Arial" panose="020B0604020202020204" pitchFamily="34" charset="0"/>
              </a:rPr>
              <a:t>		   … Properties…</a:t>
            </a:r>
          </a:p>
          <a:p>
            <a:pPr eaLnBrk="1" hangingPunct="1">
              <a:buFontTx/>
              <a:buNone/>
            </a:pPr>
            <a:r>
              <a:rPr lang="en-US" altLang="en-US" sz="2200" b="1" dirty="0">
                <a:latin typeface="Arial" panose="020B0604020202020204" pitchFamily="34" charset="0"/>
              </a:rPr>
              <a:t>		End &lt;Object&gt;</a:t>
            </a:r>
          </a:p>
          <a:p>
            <a:pPr eaLnBrk="1" hangingPunct="1"/>
            <a:r>
              <a:rPr lang="en-US" altLang="en-US" sz="2200" b="1" dirty="0">
                <a:latin typeface="Arial" panose="020B0604020202020204" pitchFamily="34" charset="0"/>
              </a:rPr>
              <a:t>The format for each object is described in the User’s Manual</a:t>
            </a:r>
          </a:p>
        </p:txBody>
      </p:sp>
      <p:pic>
        <p:nvPicPr>
          <p:cNvPr id="34822" name="Picture 14">
            <a:hlinkClick r:id="rId3" action="ppaction://hlinksldjump"/>
            <a:extLst>
              <a:ext uri="{FF2B5EF4-FFF2-40B4-BE49-F238E27FC236}">
                <a16:creationId xmlns:a16="http://schemas.microsoft.com/office/drawing/2014/main" id="{E2146FF5-19B3-77B7-FE8F-B4070CE201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10">
            <a:hlinkClick r:id="rId5" action="ppaction://hlinksldjump"/>
            <a:extLst>
              <a:ext uri="{FF2B5EF4-FFF2-40B4-BE49-F238E27FC236}">
                <a16:creationId xmlns:a16="http://schemas.microsoft.com/office/drawing/2014/main" id="{8675FFA1-9202-CA91-6AF2-77B324C864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83300" y="9525"/>
            <a:ext cx="433388" cy="4318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3">
            <a:extLst>
              <a:ext uri="{FF2B5EF4-FFF2-40B4-BE49-F238E27FC236}">
                <a16:creationId xmlns:a16="http://schemas.microsoft.com/office/drawing/2014/main" id="{F2D6529F-6118-E61D-0610-2DDC2D4AF3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322388"/>
            <a:ext cx="853122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Slide Number Placeholder 2">
            <a:extLst>
              <a:ext uri="{FF2B5EF4-FFF2-40B4-BE49-F238E27FC236}">
                <a16:creationId xmlns:a16="http://schemas.microsoft.com/office/drawing/2014/main" id="{83096A79-367A-93FC-1A25-74E4C55EA1F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114D991-8DFD-4320-A19C-3207BF93791E}" type="slidenum">
              <a:rPr lang="en-US" altLang="en-US" sz="1400">
                <a:solidFill>
                  <a:srgbClr val="FF0000"/>
                </a:solidFill>
                <a:latin typeface="Arial" panose="020B0604020202020204" pitchFamily="34" charset="0"/>
              </a:rPr>
              <a:pPr>
                <a:spcBef>
                  <a:spcPct val="0"/>
                </a:spcBef>
                <a:buFontTx/>
                <a:buNone/>
              </a:pPr>
              <a:t>100</a:t>
            </a:fld>
            <a:endParaRPr lang="en-US" altLang="en-US" sz="1400">
              <a:solidFill>
                <a:srgbClr val="FF0000"/>
              </a:solidFill>
              <a:latin typeface="Arial" panose="020B0604020202020204" pitchFamily="34" charset="0"/>
            </a:endParaRPr>
          </a:p>
        </p:txBody>
      </p:sp>
      <p:sp>
        <p:nvSpPr>
          <p:cNvPr id="163844" name="Rectangle 2">
            <a:extLst>
              <a:ext uri="{FF2B5EF4-FFF2-40B4-BE49-F238E27FC236}">
                <a16:creationId xmlns:a16="http://schemas.microsoft.com/office/drawing/2014/main" id="{DCEAF3AB-A9B5-211E-AC81-091541218D87}"/>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Summary Box and Residuals</a:t>
            </a:r>
          </a:p>
        </p:txBody>
      </p:sp>
      <p:sp>
        <p:nvSpPr>
          <p:cNvPr id="14" name="Rectangle 2">
            <a:extLst>
              <a:ext uri="{FF2B5EF4-FFF2-40B4-BE49-F238E27FC236}">
                <a16:creationId xmlns:a16="http://schemas.microsoft.com/office/drawing/2014/main" id="{EA68C369-2D7C-8D68-B243-D936CB0FF326}"/>
              </a:ext>
            </a:extLst>
          </p:cNvPr>
          <p:cNvSpPr txBox="1">
            <a:spLocks noChangeArrowheads="1"/>
          </p:cNvSpPr>
          <p:nvPr/>
        </p:nvSpPr>
        <p:spPr>
          <a:xfrm>
            <a:off x="0" y="609600"/>
            <a:ext cx="7391400" cy="685800"/>
          </a:xfrm>
          <a:prstGeom prst="rect">
            <a:avLst/>
          </a:prstGeom>
        </p:spPr>
        <p:txBody>
          <a:bodyPr/>
          <a:lstStyle/>
          <a:p>
            <a:pPr marL="171450" indent="-171450" eaLnBrk="1" hangingPunct="1">
              <a:spcBef>
                <a:spcPts val="0"/>
              </a:spcBef>
              <a:buFontTx/>
              <a:buChar char="•"/>
              <a:defRPr/>
            </a:pPr>
            <a:r>
              <a:rPr lang="en-US" sz="1800" b="1" kern="0" dirty="0">
                <a:solidFill>
                  <a:srgbClr val="FF0000"/>
                </a:solidFill>
                <a:latin typeface="Arial" charset="0"/>
              </a:rPr>
              <a:t>Residuals show any the effect of any missing connections</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Top (Linear heat </a:t>
            </a:r>
            <a:r>
              <a:rPr lang="en-US" sz="1600" b="1" i="1" kern="0" dirty="0" err="1">
                <a:solidFill>
                  <a:srgbClr val="FF0000"/>
                </a:solidFill>
                <a:latin typeface="Arial" charset="0"/>
              </a:rPr>
              <a:t>in:left</a:t>
            </a:r>
            <a:r>
              <a:rPr lang="en-US" sz="1600" b="1" i="1" kern="0" dirty="0">
                <a:solidFill>
                  <a:srgbClr val="FF0000"/>
                </a:solidFill>
                <a:latin typeface="Arial" charset="0"/>
              </a:rPr>
              <a:t>, </a:t>
            </a:r>
            <a:r>
              <a:rPr lang="en-US" sz="1600" b="1" i="1" kern="0" dirty="0" err="1">
                <a:solidFill>
                  <a:srgbClr val="FF0000"/>
                </a:solidFill>
                <a:latin typeface="Arial" charset="0"/>
              </a:rPr>
              <a:t>out:right</a:t>
            </a:r>
            <a:r>
              <a:rPr lang="en-US" sz="1600" b="1" i="1" kern="0" dirty="0">
                <a:solidFill>
                  <a:srgbClr val="FF0000"/>
                </a:solidFill>
                <a:latin typeface="Arial" charset="0"/>
              </a:rPr>
              <a:t>), Bottom (Radiative heat in, out right)</a:t>
            </a:r>
            <a:endParaRPr lang="en-US" sz="1800" b="1" kern="0" dirty="0">
              <a:solidFill>
                <a:srgbClr val="00FFFF"/>
              </a:solidFill>
              <a:latin typeface="Arial" charset="0"/>
            </a:endParaRPr>
          </a:p>
        </p:txBody>
      </p:sp>
      <p:pic>
        <p:nvPicPr>
          <p:cNvPr id="163846" name="Picture 6">
            <a:extLst>
              <a:ext uri="{FF2B5EF4-FFF2-40B4-BE49-F238E27FC236}">
                <a16:creationId xmlns:a16="http://schemas.microsoft.com/office/drawing/2014/main" id="{0B485A6F-A1E5-15CB-FDB2-4C5BC4C45DD9}"/>
              </a:ext>
            </a:extLst>
          </p:cNvPr>
          <p:cNvPicPr>
            <a:picLocks noChangeAspect="1"/>
          </p:cNvPicPr>
          <p:nvPr/>
        </p:nvPicPr>
        <p:blipFill>
          <a:blip r:embed="rId4">
            <a:extLst>
              <a:ext uri="{28A0092B-C50C-407E-A947-70E740481C1C}">
                <a14:useLocalDpi xmlns:a14="http://schemas.microsoft.com/office/drawing/2010/main" val="0"/>
              </a:ext>
            </a:extLst>
          </a:blip>
          <a:srcRect l="53772" t="5699" r="34032" b="74391"/>
          <a:stretch>
            <a:fillRect/>
          </a:stretch>
        </p:blipFill>
        <p:spPr bwMode="auto">
          <a:xfrm>
            <a:off x="6199188" y="1246188"/>
            <a:ext cx="2381250" cy="2092325"/>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cxnSp>
        <p:nvCxnSpPr>
          <p:cNvPr id="163847" name="Straight Connector 3">
            <a:extLst>
              <a:ext uri="{FF2B5EF4-FFF2-40B4-BE49-F238E27FC236}">
                <a16:creationId xmlns:a16="http://schemas.microsoft.com/office/drawing/2014/main" id="{C847FA3D-42B4-103F-9356-BEB5CA184D4D}"/>
              </a:ext>
            </a:extLst>
          </p:cNvPr>
          <p:cNvCxnSpPr>
            <a:cxnSpLocks noChangeShapeType="1"/>
          </p:cNvCxnSpPr>
          <p:nvPr/>
        </p:nvCxnSpPr>
        <p:spPr bwMode="auto">
          <a:xfrm flipV="1">
            <a:off x="4953000" y="1246188"/>
            <a:ext cx="1219200" cy="304800"/>
          </a:xfrm>
          <a:prstGeom prst="line">
            <a:avLst/>
          </a:prstGeom>
          <a:noFill/>
          <a:ln w="31750" algn="ctr">
            <a:solidFill>
              <a:srgbClr val="0000FF"/>
            </a:solidFill>
            <a:round/>
            <a:headEnd/>
            <a:tailEnd/>
          </a:ln>
          <a:extLst>
            <a:ext uri="{909E8E84-426E-40DD-AFC4-6F175D3DCCD1}">
              <a14:hiddenFill xmlns:a14="http://schemas.microsoft.com/office/drawing/2010/main">
                <a:noFill/>
              </a14:hiddenFill>
            </a:ext>
          </a:extLst>
        </p:spPr>
      </p:cxnSp>
      <p:cxnSp>
        <p:nvCxnSpPr>
          <p:cNvPr id="163848" name="Straight Connector 9">
            <a:extLst>
              <a:ext uri="{FF2B5EF4-FFF2-40B4-BE49-F238E27FC236}">
                <a16:creationId xmlns:a16="http://schemas.microsoft.com/office/drawing/2014/main" id="{D1D584BB-442D-FD1D-A84F-4B01D3CFD689}"/>
              </a:ext>
            </a:extLst>
          </p:cNvPr>
          <p:cNvCxnSpPr>
            <a:cxnSpLocks noChangeShapeType="1"/>
          </p:cNvCxnSpPr>
          <p:nvPr/>
        </p:nvCxnSpPr>
        <p:spPr bwMode="auto">
          <a:xfrm>
            <a:off x="4953000" y="2465388"/>
            <a:ext cx="1219200" cy="887412"/>
          </a:xfrm>
          <a:prstGeom prst="line">
            <a:avLst/>
          </a:prstGeom>
          <a:noFill/>
          <a:ln w="31750" algn="ctr">
            <a:solidFill>
              <a:srgbClr val="0000FF"/>
            </a:solidFill>
            <a:round/>
            <a:headEnd/>
            <a:tailEnd/>
          </a:ln>
          <a:extLst>
            <a:ext uri="{909E8E84-426E-40DD-AFC4-6F175D3DCCD1}">
              <a14:hiddenFill xmlns:a14="http://schemas.microsoft.com/office/drawing/2010/main">
                <a:noFill/>
              </a14:hiddenFill>
            </a:ext>
          </a:extLst>
        </p:spPr>
      </p:cxnSp>
      <p:pic>
        <p:nvPicPr>
          <p:cNvPr id="163849" name="Picture 12">
            <a:extLst>
              <a:ext uri="{FF2B5EF4-FFF2-40B4-BE49-F238E27FC236}">
                <a16:creationId xmlns:a16="http://schemas.microsoft.com/office/drawing/2014/main" id="{1623FDEE-6B7E-1E43-CAAE-9969ED0017C6}"/>
              </a:ext>
            </a:extLst>
          </p:cNvPr>
          <p:cNvPicPr>
            <a:picLocks noChangeAspect="1"/>
          </p:cNvPicPr>
          <p:nvPr/>
        </p:nvPicPr>
        <p:blipFill>
          <a:blip r:embed="rId5">
            <a:extLst>
              <a:ext uri="{28A0092B-C50C-407E-A947-70E740481C1C}">
                <a14:useLocalDpi xmlns:a14="http://schemas.microsoft.com/office/drawing/2010/main" val="0"/>
              </a:ext>
            </a:extLst>
          </a:blip>
          <a:srcRect l="22836" t="16492" r="70290" b="76888"/>
          <a:stretch>
            <a:fillRect/>
          </a:stretch>
        </p:blipFill>
        <p:spPr bwMode="auto">
          <a:xfrm>
            <a:off x="152400" y="1246188"/>
            <a:ext cx="1600200" cy="8382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3850" name="Rectangle 7">
            <a:extLst>
              <a:ext uri="{FF2B5EF4-FFF2-40B4-BE49-F238E27FC236}">
                <a16:creationId xmlns:a16="http://schemas.microsoft.com/office/drawing/2014/main" id="{861F38B7-0A6C-E655-0E57-376FFA3D8C47}"/>
              </a:ext>
            </a:extLst>
          </p:cNvPr>
          <p:cNvSpPr>
            <a:spLocks noChangeArrowheads="1"/>
          </p:cNvSpPr>
          <p:nvPr/>
        </p:nvSpPr>
        <p:spPr bwMode="auto">
          <a:xfrm>
            <a:off x="3465513" y="1371600"/>
            <a:ext cx="334962" cy="228600"/>
          </a:xfrm>
          <a:prstGeom prst="rect">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cxnSp>
        <p:nvCxnSpPr>
          <p:cNvPr id="163851" name="Straight Connector 10">
            <a:extLst>
              <a:ext uri="{FF2B5EF4-FFF2-40B4-BE49-F238E27FC236}">
                <a16:creationId xmlns:a16="http://schemas.microsoft.com/office/drawing/2014/main" id="{BBCFF5F6-6FF4-0D74-F825-68154E700FB9}"/>
              </a:ext>
            </a:extLst>
          </p:cNvPr>
          <p:cNvCxnSpPr>
            <a:cxnSpLocks noChangeShapeType="1"/>
          </p:cNvCxnSpPr>
          <p:nvPr/>
        </p:nvCxnSpPr>
        <p:spPr bwMode="auto">
          <a:xfrm flipH="1" flipV="1">
            <a:off x="1762125" y="1219200"/>
            <a:ext cx="1133475" cy="83820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63852" name="Straight Connector 17">
            <a:extLst>
              <a:ext uri="{FF2B5EF4-FFF2-40B4-BE49-F238E27FC236}">
                <a16:creationId xmlns:a16="http://schemas.microsoft.com/office/drawing/2014/main" id="{0A63C795-B34B-76A2-1F3D-4C9E4DBDFBAA}"/>
              </a:ext>
            </a:extLst>
          </p:cNvPr>
          <p:cNvCxnSpPr>
            <a:cxnSpLocks noChangeShapeType="1"/>
          </p:cNvCxnSpPr>
          <p:nvPr/>
        </p:nvCxnSpPr>
        <p:spPr bwMode="auto">
          <a:xfrm flipH="1" flipV="1">
            <a:off x="142875" y="2106613"/>
            <a:ext cx="2057400" cy="27305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sp>
        <p:nvSpPr>
          <p:cNvPr id="25" name="Rectangle 2">
            <a:extLst>
              <a:ext uri="{FF2B5EF4-FFF2-40B4-BE49-F238E27FC236}">
                <a16:creationId xmlns:a16="http://schemas.microsoft.com/office/drawing/2014/main" id="{40EC4A63-69D0-F95B-162A-D1CAE3A67DFF}"/>
              </a:ext>
            </a:extLst>
          </p:cNvPr>
          <p:cNvSpPr txBox="1">
            <a:spLocks noChangeArrowheads="1"/>
          </p:cNvSpPr>
          <p:nvPr/>
        </p:nvSpPr>
        <p:spPr>
          <a:xfrm>
            <a:off x="0" y="5943600"/>
            <a:ext cx="9144000" cy="838200"/>
          </a:xfrm>
          <a:prstGeom prst="rect">
            <a:avLst/>
          </a:prstGeom>
        </p:spPr>
        <p:txBody>
          <a:bodyPr/>
          <a:lstStyle/>
          <a:p>
            <a:pPr marL="171450" indent="-171450" eaLnBrk="1" hangingPunct="1">
              <a:spcBef>
                <a:spcPts val="0"/>
              </a:spcBef>
              <a:buFontTx/>
              <a:buChar char="•"/>
              <a:defRPr/>
            </a:pPr>
            <a:r>
              <a:rPr lang="en-US" sz="1800" b="1" kern="0" dirty="0">
                <a:solidFill>
                  <a:schemeClr val="accent2"/>
                </a:solidFill>
                <a:latin typeface="Arial" charset="0"/>
              </a:rPr>
              <a:t>Summary Box shows Lin, Rad, </a:t>
            </a:r>
            <a:r>
              <a:rPr lang="en-US" sz="1800" b="1" kern="0" dirty="0" err="1">
                <a:solidFill>
                  <a:schemeClr val="accent2"/>
                </a:solidFill>
                <a:latin typeface="Arial" charset="0"/>
              </a:rPr>
              <a:t>Rdk</a:t>
            </a:r>
            <a:r>
              <a:rPr lang="en-US" sz="1800" b="1" kern="0" dirty="0">
                <a:solidFill>
                  <a:schemeClr val="accent2"/>
                </a:solidFill>
                <a:latin typeface="Arial" charset="0"/>
              </a:rPr>
              <a:t>, and Applied heat into and out of Group Box</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Residual heat connections also shown (Lin In, Lin Out, </a:t>
            </a:r>
            <a:r>
              <a:rPr lang="en-US" sz="1600" b="1" i="1" kern="0" dirty="0" err="1">
                <a:solidFill>
                  <a:schemeClr val="accent2"/>
                </a:solidFill>
                <a:latin typeface="Arial" charset="0"/>
              </a:rPr>
              <a:t>Rad+Rdk</a:t>
            </a:r>
            <a:r>
              <a:rPr lang="en-US" sz="1600" b="1" i="1" kern="0" dirty="0">
                <a:solidFill>
                  <a:schemeClr val="accent2"/>
                </a:solidFill>
                <a:latin typeface="Arial" charset="0"/>
              </a:rPr>
              <a:t> In, </a:t>
            </a:r>
            <a:r>
              <a:rPr lang="en-US" sz="1600" b="1" i="1" kern="0" dirty="0" err="1">
                <a:solidFill>
                  <a:schemeClr val="accent2"/>
                </a:solidFill>
                <a:latin typeface="Arial" charset="0"/>
              </a:rPr>
              <a:t>Rad+Rdk</a:t>
            </a:r>
            <a:r>
              <a:rPr lang="en-US" sz="1600" b="1" i="1" kern="0" dirty="0">
                <a:solidFill>
                  <a:schemeClr val="accent2"/>
                </a:solidFill>
                <a:latin typeface="Arial" charset="0"/>
              </a:rPr>
              <a:t> Out)</a:t>
            </a:r>
          </a:p>
          <a:p>
            <a:pPr marL="171450" indent="-171450" eaLnBrk="1" hangingPunct="1">
              <a:spcBef>
                <a:spcPts val="0"/>
              </a:spcBef>
              <a:buFontTx/>
              <a:buChar char="•"/>
              <a:defRPr/>
            </a:pPr>
            <a:r>
              <a:rPr lang="en-US" sz="1800" b="1" kern="0" dirty="0">
                <a:solidFill>
                  <a:schemeClr val="accent2"/>
                </a:solidFill>
                <a:latin typeface="Arial" charset="0"/>
              </a:rPr>
              <a:t>Summary Box shows Lin, Rad, and </a:t>
            </a:r>
            <a:r>
              <a:rPr lang="en-US" sz="1800" b="1" kern="0" dirty="0" err="1">
                <a:solidFill>
                  <a:schemeClr val="accent2"/>
                </a:solidFill>
                <a:latin typeface="Arial" charset="0"/>
              </a:rPr>
              <a:t>Rdk</a:t>
            </a:r>
            <a:r>
              <a:rPr lang="en-US" sz="1800" b="1" kern="0" dirty="0">
                <a:solidFill>
                  <a:schemeClr val="accent2"/>
                </a:solidFill>
                <a:latin typeface="Arial" charset="0"/>
              </a:rPr>
              <a:t> heat flow through Connector</a:t>
            </a:r>
            <a:endParaRPr lang="en-US" sz="1600" b="1" i="1" kern="0" dirty="0">
              <a:solidFill>
                <a:schemeClr val="accent2"/>
              </a:solidFill>
              <a:latin typeface="Arial" charset="0"/>
            </a:endParaRPr>
          </a:p>
        </p:txBody>
      </p:sp>
      <p:sp>
        <p:nvSpPr>
          <p:cNvPr id="163854" name="Rectangle 26">
            <a:extLst>
              <a:ext uri="{FF2B5EF4-FFF2-40B4-BE49-F238E27FC236}">
                <a16:creationId xmlns:a16="http://schemas.microsoft.com/office/drawing/2014/main" id="{417CCDF9-AD86-DE4D-5037-5D8AE7F9F4DE}"/>
              </a:ext>
            </a:extLst>
          </p:cNvPr>
          <p:cNvSpPr>
            <a:spLocks noChangeArrowheads="1"/>
          </p:cNvSpPr>
          <p:nvPr/>
        </p:nvSpPr>
        <p:spPr bwMode="auto">
          <a:xfrm>
            <a:off x="2200275" y="2084388"/>
            <a:ext cx="695325" cy="304800"/>
          </a:xfrm>
          <a:prstGeom prst="rect">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63855" name="Rectangle 27">
            <a:extLst>
              <a:ext uri="{FF2B5EF4-FFF2-40B4-BE49-F238E27FC236}">
                <a16:creationId xmlns:a16="http://schemas.microsoft.com/office/drawing/2014/main" id="{2FE5018C-57E8-E207-6744-3E21AB7464F6}"/>
              </a:ext>
            </a:extLst>
          </p:cNvPr>
          <p:cNvSpPr>
            <a:spLocks noChangeArrowheads="1"/>
          </p:cNvSpPr>
          <p:nvPr/>
        </p:nvSpPr>
        <p:spPr bwMode="auto">
          <a:xfrm>
            <a:off x="3819525" y="1371600"/>
            <a:ext cx="457200" cy="228600"/>
          </a:xfrm>
          <a:prstGeom prst="rect">
            <a:avLst/>
          </a:prstGeom>
          <a:noFill/>
          <a:ln w="317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63856" name="Picture 30">
            <a:extLst>
              <a:ext uri="{FF2B5EF4-FFF2-40B4-BE49-F238E27FC236}">
                <a16:creationId xmlns:a16="http://schemas.microsoft.com/office/drawing/2014/main" id="{07AC2C98-3D35-E9F7-0AB6-928B974A0BD6}"/>
              </a:ext>
            </a:extLst>
          </p:cNvPr>
          <p:cNvPicPr>
            <a:picLocks noChangeAspect="1"/>
          </p:cNvPicPr>
          <p:nvPr/>
        </p:nvPicPr>
        <p:blipFill>
          <a:blip r:embed="rId3">
            <a:extLst>
              <a:ext uri="{28A0092B-C50C-407E-A947-70E740481C1C}">
                <a14:useLocalDpi xmlns:a14="http://schemas.microsoft.com/office/drawing/2010/main" val="0"/>
              </a:ext>
            </a:extLst>
          </a:blip>
          <a:srcRect t="62688" r="88304" b="28445"/>
          <a:stretch>
            <a:fillRect/>
          </a:stretch>
        </p:blipFill>
        <p:spPr bwMode="auto">
          <a:xfrm>
            <a:off x="152400" y="4876800"/>
            <a:ext cx="2303463" cy="941388"/>
          </a:xfrm>
          <a:prstGeom prst="rect">
            <a:avLst/>
          </a:prstGeom>
          <a:noFill/>
          <a:ln w="317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63857" name="Rectangle 31">
            <a:extLst>
              <a:ext uri="{FF2B5EF4-FFF2-40B4-BE49-F238E27FC236}">
                <a16:creationId xmlns:a16="http://schemas.microsoft.com/office/drawing/2014/main" id="{62AF95A0-9074-C81B-C2AA-EAEA89234E02}"/>
              </a:ext>
            </a:extLst>
          </p:cNvPr>
          <p:cNvSpPr>
            <a:spLocks noChangeArrowheads="1"/>
          </p:cNvSpPr>
          <p:nvPr/>
        </p:nvSpPr>
        <p:spPr bwMode="auto">
          <a:xfrm>
            <a:off x="344488" y="4191000"/>
            <a:ext cx="990600" cy="381000"/>
          </a:xfrm>
          <a:prstGeom prst="rect">
            <a:avLst/>
          </a:prstGeom>
          <a:noFill/>
          <a:ln w="317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cxnSp>
        <p:nvCxnSpPr>
          <p:cNvPr id="163858" name="Straight Connector 32">
            <a:extLst>
              <a:ext uri="{FF2B5EF4-FFF2-40B4-BE49-F238E27FC236}">
                <a16:creationId xmlns:a16="http://schemas.microsoft.com/office/drawing/2014/main" id="{5EF83E4F-434F-F95A-EC03-D7F943BC957B}"/>
              </a:ext>
            </a:extLst>
          </p:cNvPr>
          <p:cNvCxnSpPr>
            <a:cxnSpLocks noChangeShapeType="1"/>
          </p:cNvCxnSpPr>
          <p:nvPr/>
        </p:nvCxnSpPr>
        <p:spPr bwMode="auto">
          <a:xfrm flipH="1" flipV="1">
            <a:off x="1371600" y="4191000"/>
            <a:ext cx="1066800" cy="68580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cxnSp>
        <p:nvCxnSpPr>
          <p:cNvPr id="163859" name="Straight Connector 34">
            <a:extLst>
              <a:ext uri="{FF2B5EF4-FFF2-40B4-BE49-F238E27FC236}">
                <a16:creationId xmlns:a16="http://schemas.microsoft.com/office/drawing/2014/main" id="{612F6DCA-6A14-84A0-353F-A43310956FAD}"/>
              </a:ext>
            </a:extLst>
          </p:cNvPr>
          <p:cNvCxnSpPr>
            <a:cxnSpLocks noChangeShapeType="1"/>
          </p:cNvCxnSpPr>
          <p:nvPr/>
        </p:nvCxnSpPr>
        <p:spPr bwMode="auto">
          <a:xfrm flipV="1">
            <a:off x="142875" y="4181475"/>
            <a:ext cx="188913" cy="685800"/>
          </a:xfrm>
          <a:prstGeom prst="line">
            <a:avLst/>
          </a:prstGeom>
          <a:noFill/>
          <a:ln w="31750" algn="ctr">
            <a:solidFill>
              <a:srgbClr val="00B050"/>
            </a:solidFill>
            <a:round/>
            <a:headEnd/>
            <a:tailEnd/>
          </a:ln>
          <a:extLst>
            <a:ext uri="{909E8E84-426E-40DD-AFC4-6F175D3DCCD1}">
              <a14:hiddenFill xmlns:a14="http://schemas.microsoft.com/office/drawing/2010/main">
                <a:noFill/>
              </a14:hiddenFill>
            </a:ext>
          </a:extLst>
        </p:spPr>
      </p:cxnSp>
      <p:sp>
        <p:nvSpPr>
          <p:cNvPr id="39" name="Rectangle 2">
            <a:extLst>
              <a:ext uri="{FF2B5EF4-FFF2-40B4-BE49-F238E27FC236}">
                <a16:creationId xmlns:a16="http://schemas.microsoft.com/office/drawing/2014/main" id="{6DB317FA-17F3-D2C3-BC04-FE98C848243C}"/>
              </a:ext>
            </a:extLst>
          </p:cNvPr>
          <p:cNvSpPr txBox="1">
            <a:spLocks noChangeArrowheads="1"/>
          </p:cNvSpPr>
          <p:nvPr/>
        </p:nvSpPr>
        <p:spPr>
          <a:xfrm>
            <a:off x="1600200" y="3962400"/>
            <a:ext cx="7086600" cy="685800"/>
          </a:xfrm>
          <a:prstGeom prst="rect">
            <a:avLst/>
          </a:prstGeom>
          <a:solidFill>
            <a:srgbClr val="93D5FF"/>
          </a:solidFill>
        </p:spPr>
        <p:txBody>
          <a:bodyPr/>
          <a:lstStyle/>
          <a:p>
            <a:pPr marL="171450" indent="-171450" eaLnBrk="1" hangingPunct="1">
              <a:spcBef>
                <a:spcPts val="0"/>
              </a:spcBef>
              <a:buFontTx/>
              <a:buChar char="•"/>
              <a:defRPr/>
            </a:pPr>
            <a:r>
              <a:rPr lang="en-US" sz="1800" b="1" kern="0" dirty="0">
                <a:solidFill>
                  <a:srgbClr val="00B050"/>
                </a:solidFill>
                <a:latin typeface="Arial" charset="0"/>
              </a:rPr>
              <a:t>Connectors not shown on the Canvas have white background</a:t>
            </a:r>
          </a:p>
          <a:p>
            <a:pPr marL="171450" indent="-171450" eaLnBrk="1" hangingPunct="1">
              <a:spcBef>
                <a:spcPts val="0"/>
              </a:spcBef>
              <a:buFontTx/>
              <a:buChar char="•"/>
              <a:defRPr/>
            </a:pPr>
            <a:r>
              <a:rPr lang="en-US" sz="1800" b="1" kern="0" dirty="0">
                <a:solidFill>
                  <a:srgbClr val="00B050"/>
                </a:solidFill>
                <a:latin typeface="Arial" charset="0"/>
              </a:rPr>
              <a:t>Connectors shown are highlighted in blue</a:t>
            </a:r>
            <a:endParaRPr lang="en-US" sz="1600" b="1" kern="0" dirty="0">
              <a:solidFill>
                <a:srgbClr val="00B050"/>
              </a:solidFill>
              <a:latin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2AF1B5B0-6B41-84C9-EF7A-4DD5D714FF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69384"/>
            <a:ext cx="3124200" cy="2993366"/>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5891" name="Slide Number Placeholder 2">
            <a:extLst>
              <a:ext uri="{FF2B5EF4-FFF2-40B4-BE49-F238E27FC236}">
                <a16:creationId xmlns:a16="http://schemas.microsoft.com/office/drawing/2014/main" id="{89412F89-D101-84E3-DEA0-DF48A28D432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C22743D-9071-475E-AB4A-6177DF9CA1DB}" type="slidenum">
              <a:rPr lang="en-US" altLang="en-US" sz="1400">
                <a:solidFill>
                  <a:srgbClr val="FF0000"/>
                </a:solidFill>
                <a:latin typeface="Arial" panose="020B0604020202020204" pitchFamily="34" charset="0"/>
              </a:rPr>
              <a:pPr>
                <a:spcBef>
                  <a:spcPct val="0"/>
                </a:spcBef>
                <a:buFontTx/>
                <a:buNone/>
              </a:pPr>
              <a:t>101</a:t>
            </a:fld>
            <a:endParaRPr lang="en-US" altLang="en-US" sz="1400">
              <a:solidFill>
                <a:srgbClr val="FF0000"/>
              </a:solidFill>
              <a:latin typeface="Arial" panose="020B0604020202020204" pitchFamily="34" charset="0"/>
            </a:endParaRPr>
          </a:p>
        </p:txBody>
      </p:sp>
      <p:sp>
        <p:nvSpPr>
          <p:cNvPr id="165892" name="Rectangle 2">
            <a:extLst>
              <a:ext uri="{FF2B5EF4-FFF2-40B4-BE49-F238E27FC236}">
                <a16:creationId xmlns:a16="http://schemas.microsoft.com/office/drawing/2014/main" id="{00240C28-B572-0C15-882E-0DD7ED304BF9}"/>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Automatic Layouts</a:t>
            </a:r>
          </a:p>
        </p:txBody>
      </p:sp>
      <p:sp>
        <p:nvSpPr>
          <p:cNvPr id="12" name="Rectangle 2">
            <a:extLst>
              <a:ext uri="{FF2B5EF4-FFF2-40B4-BE49-F238E27FC236}">
                <a16:creationId xmlns:a16="http://schemas.microsoft.com/office/drawing/2014/main" id="{EA350970-546C-AB2C-3363-14E9273F03D7}"/>
              </a:ext>
            </a:extLst>
          </p:cNvPr>
          <p:cNvSpPr txBox="1">
            <a:spLocks noChangeArrowheads="1"/>
          </p:cNvSpPr>
          <p:nvPr/>
        </p:nvSpPr>
        <p:spPr>
          <a:xfrm>
            <a:off x="6781800" y="1676400"/>
            <a:ext cx="2362200" cy="2971800"/>
          </a:xfrm>
          <a:prstGeom prst="rect">
            <a:avLst/>
          </a:prstGeom>
        </p:spPr>
        <p:txBody>
          <a:bodyPr/>
          <a:lstStyle/>
          <a:p>
            <a:pPr marL="171450" indent="-171450" eaLnBrk="1" hangingPunct="1">
              <a:spcBef>
                <a:spcPts val="0"/>
              </a:spcBef>
              <a:buFontTx/>
              <a:buChar char="•"/>
              <a:defRPr/>
            </a:pPr>
            <a:r>
              <a:rPr lang="en-US" sz="1800" b="1" kern="0" dirty="0">
                <a:solidFill>
                  <a:schemeClr val="accent2"/>
                </a:solidFill>
                <a:latin typeface="Arial" charset="0"/>
              </a:rPr>
              <a:t>Automatic Layout</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Max of 8 Groups</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Highest Heat Flows into or out of selected group displayed</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Thick lines for connection to selected group</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Solid Lines for Conductors</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Dashed Lines for Radiation</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Connections between all other 8 groups also displayed</a:t>
            </a:r>
          </a:p>
          <a:p>
            <a:pPr marL="350838" lvl="1" indent="-171450" eaLnBrk="1" hangingPunct="1">
              <a:spcBef>
                <a:spcPts val="0"/>
              </a:spcBef>
              <a:buFont typeface="Arial" pitchFamily="34" charset="0"/>
              <a:buChar char="–"/>
              <a:defRPr/>
            </a:pPr>
            <a:endParaRPr lang="en-US" sz="1800" b="1" kern="0" dirty="0">
              <a:solidFill>
                <a:srgbClr val="00FFFF"/>
              </a:solidFill>
              <a:latin typeface="Arial" charset="0"/>
            </a:endParaRPr>
          </a:p>
        </p:txBody>
      </p:sp>
      <p:sp>
        <p:nvSpPr>
          <p:cNvPr id="14" name="Rectangle 2">
            <a:extLst>
              <a:ext uri="{FF2B5EF4-FFF2-40B4-BE49-F238E27FC236}">
                <a16:creationId xmlns:a16="http://schemas.microsoft.com/office/drawing/2014/main" id="{8339E8DD-D62E-66C0-5549-33865ACCC037}"/>
              </a:ext>
            </a:extLst>
          </p:cNvPr>
          <p:cNvSpPr txBox="1">
            <a:spLocks noChangeArrowheads="1"/>
          </p:cNvSpPr>
          <p:nvPr/>
        </p:nvSpPr>
        <p:spPr>
          <a:xfrm>
            <a:off x="0" y="533400"/>
            <a:ext cx="6781800" cy="685800"/>
          </a:xfrm>
          <a:prstGeom prst="rect">
            <a:avLst/>
          </a:prstGeom>
        </p:spPr>
        <p:txBody>
          <a:bodyPr/>
          <a:lstStyle/>
          <a:p>
            <a:pPr marL="171450" indent="-171450" eaLnBrk="1" hangingPunct="1">
              <a:spcBef>
                <a:spcPts val="0"/>
              </a:spcBef>
              <a:buFontTx/>
              <a:buChar char="•"/>
              <a:defRPr/>
            </a:pPr>
            <a:r>
              <a:rPr lang="en-US" sz="1800" b="1" kern="0" dirty="0">
                <a:solidFill>
                  <a:srgbClr val="FF0000"/>
                </a:solidFill>
                <a:latin typeface="Arial" charset="0"/>
              </a:rPr>
              <a:t>Right click to access Context Menu.  </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Select </a:t>
            </a:r>
            <a:r>
              <a:rPr lang="en-US" sz="1600" b="1" kern="0" dirty="0">
                <a:solidFill>
                  <a:srgbClr val="FF0000"/>
                </a:solidFill>
                <a:latin typeface="Arial" charset="0"/>
              </a:rPr>
              <a:t>Make </a:t>
            </a:r>
            <a:r>
              <a:rPr lang="en-US" sz="1600" b="1" kern="0" dirty="0" err="1">
                <a:solidFill>
                  <a:srgbClr val="FF0000"/>
                </a:solidFill>
                <a:latin typeface="Arial" charset="0"/>
              </a:rPr>
              <a:t>HeatMap</a:t>
            </a:r>
            <a:r>
              <a:rPr lang="en-US" sz="1600" b="1" kern="0" dirty="0">
                <a:solidFill>
                  <a:srgbClr val="FF0000"/>
                </a:solidFill>
                <a:latin typeface="Arial" charset="0"/>
              </a:rPr>
              <a:t> for Selected Group</a:t>
            </a:r>
            <a:r>
              <a:rPr lang="en-US" sz="1600" b="1" i="1" kern="0" dirty="0">
                <a:solidFill>
                  <a:srgbClr val="FF0000"/>
                </a:solidFill>
                <a:latin typeface="Arial" charset="0"/>
              </a:rPr>
              <a:t> and Canvas Level</a:t>
            </a:r>
            <a:endParaRPr lang="en-US" sz="1800" b="1" kern="0" dirty="0">
              <a:solidFill>
                <a:srgbClr val="00FFFF"/>
              </a:solidFill>
              <a:latin typeface="Arial" charset="0"/>
            </a:endParaRPr>
          </a:p>
        </p:txBody>
      </p:sp>
      <p:pic>
        <p:nvPicPr>
          <p:cNvPr id="3" name="Picture 2">
            <a:extLst>
              <a:ext uri="{FF2B5EF4-FFF2-40B4-BE49-F238E27FC236}">
                <a16:creationId xmlns:a16="http://schemas.microsoft.com/office/drawing/2014/main" id="{63DA8AC8-F98A-4CC1-92CF-C8249B6DC638}"/>
              </a:ext>
            </a:extLst>
          </p:cNvPr>
          <p:cNvPicPr>
            <a:picLocks noChangeAspect="1"/>
          </p:cNvPicPr>
          <p:nvPr/>
        </p:nvPicPr>
        <p:blipFill>
          <a:blip r:embed="rId4"/>
          <a:stretch>
            <a:fillRect/>
          </a:stretch>
        </p:blipFill>
        <p:spPr>
          <a:xfrm>
            <a:off x="457200" y="1285875"/>
            <a:ext cx="6324600" cy="3664086"/>
          </a:xfrm>
          <a:prstGeom prst="rect">
            <a:avLst/>
          </a:prstGeom>
          <a:ln w="34925">
            <a:solidFill>
              <a:srgbClr val="000099"/>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2">
            <a:extLst>
              <a:ext uri="{FF2B5EF4-FFF2-40B4-BE49-F238E27FC236}">
                <a16:creationId xmlns:a16="http://schemas.microsoft.com/office/drawing/2014/main" id="{BC7AAC5F-11E9-BA9C-011E-CA2704A92E7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363CCD3-FA2E-47F8-AFF7-CE2B3788AB2F}" type="slidenum">
              <a:rPr lang="en-US" altLang="en-US" sz="1400">
                <a:solidFill>
                  <a:srgbClr val="FF0000"/>
                </a:solidFill>
                <a:latin typeface="Arial" panose="020B0604020202020204" pitchFamily="34" charset="0"/>
              </a:rPr>
              <a:pPr>
                <a:spcBef>
                  <a:spcPct val="0"/>
                </a:spcBef>
                <a:buFontTx/>
                <a:buNone/>
              </a:pPr>
              <a:t>102</a:t>
            </a:fld>
            <a:endParaRPr lang="en-US" altLang="en-US" sz="1400">
              <a:solidFill>
                <a:srgbClr val="FF0000"/>
              </a:solidFill>
              <a:latin typeface="Arial" panose="020B0604020202020204" pitchFamily="34" charset="0"/>
            </a:endParaRPr>
          </a:p>
        </p:txBody>
      </p:sp>
      <p:sp>
        <p:nvSpPr>
          <p:cNvPr id="167939" name="Rectangle 2">
            <a:extLst>
              <a:ext uri="{FF2B5EF4-FFF2-40B4-BE49-F238E27FC236}">
                <a16:creationId xmlns:a16="http://schemas.microsoft.com/office/drawing/2014/main" id="{0F0039C0-B305-E5FE-161D-8CF311B7A365}"/>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Miscellaneous</a:t>
            </a:r>
          </a:p>
        </p:txBody>
      </p:sp>
      <p:sp>
        <p:nvSpPr>
          <p:cNvPr id="14" name="Rectangle 2">
            <a:extLst>
              <a:ext uri="{FF2B5EF4-FFF2-40B4-BE49-F238E27FC236}">
                <a16:creationId xmlns:a16="http://schemas.microsoft.com/office/drawing/2014/main" id="{F920A31E-50C9-1E9A-DFE0-E6143612BE57}"/>
              </a:ext>
            </a:extLst>
          </p:cNvPr>
          <p:cNvSpPr txBox="1">
            <a:spLocks noChangeArrowheads="1"/>
          </p:cNvSpPr>
          <p:nvPr/>
        </p:nvSpPr>
        <p:spPr>
          <a:xfrm>
            <a:off x="2057400" y="457200"/>
            <a:ext cx="4953000" cy="4114800"/>
          </a:xfrm>
          <a:prstGeom prst="rect">
            <a:avLst/>
          </a:prstGeom>
        </p:spPr>
        <p:txBody>
          <a:bodyPr/>
          <a:lstStyle/>
          <a:p>
            <a:pPr marL="171450" indent="-171450" eaLnBrk="1" hangingPunct="1">
              <a:spcBef>
                <a:spcPts val="0"/>
              </a:spcBef>
              <a:buFontTx/>
              <a:buChar char="•"/>
              <a:defRPr/>
            </a:pPr>
            <a:r>
              <a:rPr lang="en-US" sz="1800" b="1" kern="0" dirty="0">
                <a:solidFill>
                  <a:srgbClr val="000099"/>
                </a:solidFill>
                <a:latin typeface="Arial" charset="0"/>
              </a:rPr>
              <a:t>Specify Stefan </a:t>
            </a:r>
            <a:r>
              <a:rPr lang="en-US" sz="1800" b="1" kern="0" dirty="0" err="1">
                <a:solidFill>
                  <a:srgbClr val="000099"/>
                </a:solidFill>
                <a:latin typeface="Arial" charset="0"/>
              </a:rPr>
              <a:t>Bolzman</a:t>
            </a:r>
            <a:r>
              <a:rPr lang="en-US" sz="1800" b="1" kern="0" dirty="0">
                <a:solidFill>
                  <a:srgbClr val="000099"/>
                </a:solidFill>
                <a:latin typeface="Arial" charset="0"/>
              </a:rPr>
              <a:t> (Multiplier)</a:t>
            </a:r>
          </a:p>
          <a:p>
            <a:pPr marL="171450" indent="-171450" eaLnBrk="1" hangingPunct="1">
              <a:spcBef>
                <a:spcPts val="0"/>
              </a:spcBef>
              <a:buFontTx/>
              <a:buChar char="•"/>
              <a:defRPr/>
            </a:pPr>
            <a:r>
              <a:rPr lang="en-US" sz="1800" b="1" kern="0" dirty="0">
                <a:solidFill>
                  <a:srgbClr val="000099"/>
                </a:solidFill>
                <a:latin typeface="Arial" charset="0"/>
              </a:rPr>
              <a:t>Decimal Place to Display</a:t>
            </a:r>
          </a:p>
          <a:p>
            <a:pPr marL="171450" indent="-171450" eaLnBrk="1" hangingPunct="1">
              <a:spcBef>
                <a:spcPts val="0"/>
              </a:spcBef>
              <a:buFontTx/>
              <a:buChar char="•"/>
              <a:defRPr/>
            </a:pPr>
            <a:r>
              <a:rPr lang="en-US" sz="1800" b="1" kern="0" dirty="0">
                <a:solidFill>
                  <a:srgbClr val="000099"/>
                </a:solidFill>
                <a:latin typeface="Arial" charset="0"/>
              </a:rPr>
              <a:t>Unit Conversion available</a:t>
            </a:r>
          </a:p>
          <a:p>
            <a:pPr marL="171450" indent="-171450" eaLnBrk="1" hangingPunct="1">
              <a:spcBef>
                <a:spcPts val="0"/>
              </a:spcBef>
              <a:buFontTx/>
              <a:buChar char="•"/>
              <a:defRPr/>
            </a:pPr>
            <a:r>
              <a:rPr lang="en-US" sz="1800" b="1" kern="0" dirty="0">
                <a:solidFill>
                  <a:srgbClr val="000099"/>
                </a:solidFill>
                <a:latin typeface="Arial" charset="0"/>
              </a:rPr>
              <a:t>Control what data is displayed in Plot Data Grid</a:t>
            </a:r>
          </a:p>
          <a:p>
            <a:pPr marL="171450" indent="-171450" eaLnBrk="1" hangingPunct="1">
              <a:spcBef>
                <a:spcPts val="0"/>
              </a:spcBef>
              <a:buFontTx/>
              <a:buChar char="•"/>
              <a:defRPr/>
            </a:pPr>
            <a:r>
              <a:rPr lang="en-US" sz="1800" b="1" kern="0" dirty="0">
                <a:solidFill>
                  <a:srgbClr val="000099"/>
                </a:solidFill>
                <a:latin typeface="Arial" charset="0"/>
              </a:rPr>
              <a:t>Compound Connectors to Show Lin, Rad, and </a:t>
            </a:r>
            <a:r>
              <a:rPr lang="en-US" sz="1800" b="1" kern="0" dirty="0" err="1">
                <a:solidFill>
                  <a:srgbClr val="000099"/>
                </a:solidFill>
                <a:latin typeface="Arial" charset="0"/>
              </a:rPr>
              <a:t>Rdk</a:t>
            </a:r>
            <a:r>
              <a:rPr lang="en-US" sz="1800" b="1" kern="0" dirty="0">
                <a:solidFill>
                  <a:srgbClr val="000099"/>
                </a:solidFill>
                <a:latin typeface="Arial" charset="0"/>
              </a:rPr>
              <a:t> values separately (but in multi-line connector)</a:t>
            </a:r>
          </a:p>
          <a:p>
            <a:pPr marL="171450" indent="-171450" eaLnBrk="1" hangingPunct="1">
              <a:spcBef>
                <a:spcPts val="0"/>
              </a:spcBef>
              <a:buFontTx/>
              <a:buChar char="•"/>
              <a:defRPr/>
            </a:pPr>
            <a:r>
              <a:rPr lang="en-US" sz="1800" b="1" kern="0" dirty="0">
                <a:solidFill>
                  <a:srgbClr val="000099"/>
                </a:solidFill>
                <a:latin typeface="Arial" charset="0"/>
              </a:rPr>
              <a:t>User customizable </a:t>
            </a:r>
            <a:r>
              <a:rPr lang="en-US" sz="1800" b="1" kern="0" dirty="0" err="1">
                <a:solidFill>
                  <a:srgbClr val="000099"/>
                </a:solidFill>
                <a:latin typeface="Arial" charset="0"/>
              </a:rPr>
              <a:t>ColorBar</a:t>
            </a:r>
            <a:r>
              <a:rPr lang="en-US" sz="1800" b="1" kern="0" dirty="0">
                <a:solidFill>
                  <a:srgbClr val="000099"/>
                </a:solidFill>
                <a:latin typeface="Arial" charset="0"/>
              </a:rPr>
              <a:t> useful when large temperature differences between groups exist</a:t>
            </a:r>
          </a:p>
          <a:p>
            <a:pPr marL="171450" indent="-171450" eaLnBrk="1" hangingPunct="1">
              <a:spcBef>
                <a:spcPts val="0"/>
              </a:spcBef>
              <a:buFontTx/>
              <a:buChar char="•"/>
              <a:defRPr/>
            </a:pPr>
            <a:r>
              <a:rPr lang="en-US" sz="1800" b="1" kern="0" dirty="0">
                <a:solidFill>
                  <a:srgbClr val="000099"/>
                </a:solidFill>
                <a:latin typeface="Arial" charset="0"/>
              </a:rPr>
              <a:t>AutoSave layout frequency</a:t>
            </a:r>
          </a:p>
          <a:p>
            <a:pPr marL="171450" indent="-171450" eaLnBrk="1" hangingPunct="1">
              <a:spcBef>
                <a:spcPts val="0"/>
              </a:spcBef>
              <a:buFontTx/>
              <a:buChar char="•"/>
              <a:defRPr/>
            </a:pPr>
            <a:r>
              <a:rPr lang="en-US" sz="1800" b="1" kern="0" dirty="0">
                <a:solidFill>
                  <a:srgbClr val="000099"/>
                </a:solidFill>
                <a:latin typeface="Arial" charset="0"/>
              </a:rPr>
              <a:t>Link Canvas and Tree Selections.  When Group is selected in Tree, it is also selected in Canvas and </a:t>
            </a:r>
            <a:r>
              <a:rPr lang="en-US" sz="1800" b="1" kern="0" dirty="0" err="1">
                <a:solidFill>
                  <a:srgbClr val="000099"/>
                </a:solidFill>
                <a:latin typeface="Arial" charset="0"/>
              </a:rPr>
              <a:t>HeatFlowData</a:t>
            </a:r>
            <a:r>
              <a:rPr lang="en-US" sz="1800" b="1" kern="0" dirty="0">
                <a:solidFill>
                  <a:srgbClr val="000099"/>
                </a:solidFill>
                <a:latin typeface="Arial" charset="0"/>
              </a:rPr>
              <a:t> grid is updated</a:t>
            </a:r>
          </a:p>
          <a:p>
            <a:pPr marL="171450" indent="-171450" eaLnBrk="1" hangingPunct="1">
              <a:spcBef>
                <a:spcPts val="0"/>
              </a:spcBef>
              <a:buFontTx/>
              <a:buChar char="•"/>
              <a:defRPr/>
            </a:pPr>
            <a:r>
              <a:rPr lang="en-US" sz="1800" b="1" kern="0" dirty="0">
                <a:solidFill>
                  <a:srgbClr val="000099"/>
                </a:solidFill>
                <a:latin typeface="Arial" charset="0"/>
              </a:rPr>
              <a:t>Ctrl-C to copy Plot or Graphical </a:t>
            </a:r>
            <a:r>
              <a:rPr lang="en-US" sz="1800" b="1" kern="0" dirty="0" err="1">
                <a:solidFill>
                  <a:srgbClr val="000099"/>
                </a:solidFill>
                <a:latin typeface="Arial" charset="0"/>
              </a:rPr>
              <a:t>HeatMap</a:t>
            </a:r>
            <a:r>
              <a:rPr lang="en-US" sz="1800" b="1" kern="0" dirty="0">
                <a:solidFill>
                  <a:srgbClr val="000099"/>
                </a:solidFill>
                <a:latin typeface="Arial" charset="0"/>
              </a:rPr>
              <a:t> image, Plot Data, or Heat Flow data to clipboard</a:t>
            </a:r>
          </a:p>
        </p:txBody>
      </p:sp>
      <p:pic>
        <p:nvPicPr>
          <p:cNvPr id="167941" name="Picture 7">
            <a:extLst>
              <a:ext uri="{FF2B5EF4-FFF2-40B4-BE49-F238E27FC236}">
                <a16:creationId xmlns:a16="http://schemas.microsoft.com/office/drawing/2014/main" id="{CC997B12-87F2-488B-7587-30046390B2C5}"/>
              </a:ext>
            </a:extLst>
          </p:cNvPr>
          <p:cNvPicPr>
            <a:picLocks noChangeAspect="1"/>
          </p:cNvPicPr>
          <p:nvPr/>
        </p:nvPicPr>
        <p:blipFill>
          <a:blip r:embed="rId3">
            <a:extLst>
              <a:ext uri="{28A0092B-C50C-407E-A947-70E740481C1C}">
                <a14:useLocalDpi xmlns:a14="http://schemas.microsoft.com/office/drawing/2010/main" val="0"/>
              </a:ext>
            </a:extLst>
          </a:blip>
          <a:srcRect t="8063" r="88852" b="28477"/>
          <a:stretch>
            <a:fillRect/>
          </a:stretch>
        </p:blipFill>
        <p:spPr bwMode="auto">
          <a:xfrm>
            <a:off x="76200" y="609600"/>
            <a:ext cx="19812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1">
            <a:extLst>
              <a:ext uri="{FF2B5EF4-FFF2-40B4-BE49-F238E27FC236}">
                <a16:creationId xmlns:a16="http://schemas.microsoft.com/office/drawing/2014/main" id="{0F998ADC-EE2A-2185-9FF3-9E5A4D3EDE21}"/>
              </a:ext>
            </a:extLst>
          </p:cNvPr>
          <p:cNvPicPr>
            <a:picLocks noChangeAspect="1"/>
          </p:cNvPicPr>
          <p:nvPr/>
        </p:nvPicPr>
        <p:blipFill>
          <a:blip r:embed="rId4">
            <a:extLst>
              <a:ext uri="{28A0092B-C50C-407E-A947-70E740481C1C}">
                <a14:useLocalDpi xmlns:a14="http://schemas.microsoft.com/office/drawing/2010/main" val="0"/>
              </a:ext>
            </a:extLst>
          </a:blip>
          <a:srcRect l="20174" t="16402" r="70198" b="70729"/>
          <a:stretch>
            <a:fillRect/>
          </a:stretch>
        </p:blipFill>
        <p:spPr bwMode="auto">
          <a:xfrm>
            <a:off x="2895600" y="5791200"/>
            <a:ext cx="13462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9">
            <a:extLst>
              <a:ext uri="{FF2B5EF4-FFF2-40B4-BE49-F238E27FC236}">
                <a16:creationId xmlns:a16="http://schemas.microsoft.com/office/drawing/2014/main" id="{457F0997-11F9-79E5-C6C3-79089AB7C361}"/>
              </a:ext>
            </a:extLst>
          </p:cNvPr>
          <p:cNvPicPr>
            <a:picLocks noChangeAspect="1"/>
          </p:cNvPicPr>
          <p:nvPr/>
        </p:nvPicPr>
        <p:blipFill>
          <a:blip r:embed="rId4">
            <a:extLst>
              <a:ext uri="{28A0092B-C50C-407E-A947-70E740481C1C}">
                <a14:useLocalDpi xmlns:a14="http://schemas.microsoft.com/office/drawing/2010/main" val="0"/>
              </a:ext>
            </a:extLst>
          </a:blip>
          <a:srcRect l="60146" t="37122" r="34879" b="56345"/>
          <a:stretch>
            <a:fillRect/>
          </a:stretch>
        </p:blipFill>
        <p:spPr bwMode="auto">
          <a:xfrm>
            <a:off x="4876800" y="5867400"/>
            <a:ext cx="115411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7944" name="Straight Arrow Connector 3">
            <a:extLst>
              <a:ext uri="{FF2B5EF4-FFF2-40B4-BE49-F238E27FC236}">
                <a16:creationId xmlns:a16="http://schemas.microsoft.com/office/drawing/2014/main" id="{74F7C86D-D4B3-73EE-7313-E52585A7D70F}"/>
              </a:ext>
            </a:extLst>
          </p:cNvPr>
          <p:cNvCxnSpPr>
            <a:cxnSpLocks noChangeShapeType="1"/>
          </p:cNvCxnSpPr>
          <p:nvPr/>
        </p:nvCxnSpPr>
        <p:spPr bwMode="auto">
          <a:xfrm>
            <a:off x="1752600" y="5715000"/>
            <a:ext cx="1371600" cy="381000"/>
          </a:xfrm>
          <a:prstGeom prst="straightConnector1">
            <a:avLst/>
          </a:prstGeom>
          <a:noFill/>
          <a:ln w="4445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67945" name="Picture 6">
            <a:extLst>
              <a:ext uri="{FF2B5EF4-FFF2-40B4-BE49-F238E27FC236}">
                <a16:creationId xmlns:a16="http://schemas.microsoft.com/office/drawing/2014/main" id="{70838465-77DC-2AA0-9839-3049ECE243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143000"/>
            <a:ext cx="2009775"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7C165-9DE9-863D-1DFF-74C8EDCC6960}"/>
              </a:ext>
            </a:extLst>
          </p:cNvPr>
          <p:cNvPicPr>
            <a:picLocks noChangeAspect="1"/>
          </p:cNvPicPr>
          <p:nvPr/>
        </p:nvPicPr>
        <p:blipFill>
          <a:blip r:embed="rId3"/>
          <a:stretch>
            <a:fillRect/>
          </a:stretch>
        </p:blipFill>
        <p:spPr>
          <a:xfrm>
            <a:off x="76200" y="2050976"/>
            <a:ext cx="8613239" cy="4676775"/>
          </a:xfrm>
          <a:prstGeom prst="rect">
            <a:avLst/>
          </a:prstGeom>
        </p:spPr>
      </p:pic>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103</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5, Graphical </a:t>
            </a:r>
            <a:r>
              <a:rPr lang="en-US" altLang="en-US" sz="2000" dirty="0" err="1"/>
              <a:t>HeatMap</a:t>
            </a:r>
            <a:r>
              <a:rPr lang="en-US" altLang="en-US" sz="2000" dirty="0"/>
              <a:t> - Intermediate</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a:pPr>
            <a:r>
              <a:rPr lang="en-US" altLang="en-US" sz="1600" b="1" dirty="0">
                <a:solidFill>
                  <a:srgbClr val="000099"/>
                </a:solidFill>
                <a:latin typeface="Arial" panose="020B0604020202020204" pitchFamily="34" charset="0"/>
              </a:rPr>
              <a:t>Load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from Example 1 but before clicking </a:t>
            </a:r>
            <a:r>
              <a:rPr lang="en-US" altLang="en-US" sz="1600" b="1" i="1" dirty="0">
                <a:solidFill>
                  <a:srgbClr val="000099"/>
                </a:solidFill>
                <a:latin typeface="Arial" panose="020B0604020202020204" pitchFamily="34" charset="0"/>
              </a:rPr>
              <a:t>Load</a:t>
            </a:r>
            <a:r>
              <a:rPr lang="en-US" altLang="en-US" sz="1600" b="1" dirty="0">
                <a:solidFill>
                  <a:srgbClr val="000099"/>
                </a:solidFill>
                <a:latin typeface="Arial" panose="020B0604020202020204" pitchFamily="34" charset="0"/>
              </a:rPr>
              <a:t>, select</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the TARP_Example1.trp file for the Groups and set Sigma on the Preferences Tab</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Select the BUS_AVIONICS_DECK group, right click and select Make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for Selected Group – Minor Canvas.  This will auto-populate the canvas with a predefined layout for the top 10 connections</a:t>
            </a:r>
          </a:p>
        </p:txBody>
      </p:sp>
      <p:pic>
        <p:nvPicPr>
          <p:cNvPr id="7" name="Picture 6">
            <a:extLst>
              <a:ext uri="{FF2B5EF4-FFF2-40B4-BE49-F238E27FC236}">
                <a16:creationId xmlns:a16="http://schemas.microsoft.com/office/drawing/2014/main" id="{60F14553-F7B2-F3E2-27C9-2401E0AB18D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3137" y="1752600"/>
            <a:ext cx="3090863" cy="1908101"/>
          </a:xfrm>
          <a:prstGeom prst="rect">
            <a:avLst/>
          </a:prstGeom>
        </p:spPr>
      </p:pic>
    </p:spTree>
    <p:extLst>
      <p:ext uri="{BB962C8B-B14F-4D97-AF65-F5344CB8AC3E}">
        <p14:creationId xmlns:p14="http://schemas.microsoft.com/office/powerpoint/2010/main" val="1066167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104</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5, Graphical </a:t>
            </a:r>
            <a:r>
              <a:rPr lang="en-US" altLang="en-US" sz="2000" dirty="0" err="1"/>
              <a:t>HeatMap</a:t>
            </a:r>
            <a:r>
              <a:rPr lang="en-US" altLang="en-US" sz="2000" dirty="0"/>
              <a:t> - Intermediate</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3"/>
            </a:pPr>
            <a:r>
              <a:rPr lang="en-US" altLang="en-US" sz="1600" b="1" dirty="0">
                <a:solidFill>
                  <a:srgbClr val="000099"/>
                </a:solidFill>
                <a:latin typeface="Arial" panose="020B0604020202020204" pitchFamily="34" charset="0"/>
              </a:rPr>
              <a:t>Click the two Residuals buttons to display the Residuals.</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These show any remaining heat that is not displayed via a connector.  Arrows on the top of the box show missing linear heat in (left) and out (right), while arrows on the bottom show missing radiative heat in (left) and out (right)</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Boxes can also be resized by dragging a corner to grow or shrink the box.  However, if the requested size is insufficient to display the text associated with the box then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will automatically reset the box back to its original size.</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The Boxes can be tailored to display the Temperature (Heat), Heat, Environment, Temperature, Max Temperature, Min Temperature, Imbalance, or Nothing.  Click the buttons and observe the changes.  By default, the T (Q) option is selected, which shows both Temperature and Applied Heat.</a:t>
            </a:r>
          </a:p>
          <a:p>
            <a:pPr algn="just">
              <a:spcBef>
                <a:spcPct val="10000"/>
              </a:spcBef>
              <a:spcAft>
                <a:spcPct val="10000"/>
              </a:spcAft>
              <a:buFontTx/>
              <a:buAutoNum type="arabicPeriod" startAt="4"/>
            </a:pPr>
            <a:r>
              <a:rPr lang="en-US" altLang="en-US" sz="1600" b="1" dirty="0">
                <a:solidFill>
                  <a:srgbClr val="000099"/>
                </a:solidFill>
                <a:latin typeface="Arial" panose="020B0604020202020204" pitchFamily="34" charset="0"/>
              </a:rPr>
              <a:t>The Connectors can also be tailored to display the Total, Linear, Radiative, or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(External Radiative) Heat flow or the Linear, Radiative, or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Conductance, or Nothing using the buttons on the toolbar.  </a:t>
            </a:r>
          </a:p>
          <a:p>
            <a:pPr algn="just">
              <a:spcBef>
                <a:spcPct val="10000"/>
              </a:spcBef>
              <a:spcAft>
                <a:spcPct val="10000"/>
              </a:spcAft>
              <a:buFontTx/>
              <a:buAutoNum type="arabicPeriod" startAt="4"/>
            </a:pPr>
            <a:r>
              <a:rPr lang="en-US" altLang="en-US" sz="1600" b="1" dirty="0">
                <a:solidFill>
                  <a:srgbClr val="000099"/>
                </a:solidFill>
                <a:latin typeface="Arial" panose="020B0604020202020204" pitchFamily="34" charset="0"/>
              </a:rPr>
              <a:t>The number of digits for display of Connector and Box values can be changed using the Format </a:t>
            </a:r>
            <a:r>
              <a:rPr lang="en-US" altLang="en-US" sz="1600" b="1" dirty="0" err="1">
                <a:solidFill>
                  <a:srgbClr val="000099"/>
                </a:solidFill>
                <a:latin typeface="Arial" panose="020B0604020202020204" pitchFamily="34" charset="0"/>
              </a:rPr>
              <a:t>DropDown</a:t>
            </a:r>
            <a:r>
              <a:rPr lang="en-US" altLang="en-US" sz="1600" b="1" dirty="0">
                <a:solidFill>
                  <a:srgbClr val="000099"/>
                </a:solidFill>
                <a:latin typeface="Arial" panose="020B0604020202020204" pitchFamily="34" charset="0"/>
              </a:rPr>
              <a:t>.      Currently, 0, 0.0, 0.00, and 0.000 are provided.  If a Connector value is  zero given the current format, the Connector will not be displayed.</a:t>
            </a:r>
          </a:p>
          <a:p>
            <a:pPr algn="just">
              <a:spcBef>
                <a:spcPct val="10000"/>
              </a:spcBef>
              <a:spcAft>
                <a:spcPct val="10000"/>
              </a:spcAft>
              <a:buFontTx/>
              <a:buAutoNum type="arabicPeriod" startAt="4"/>
            </a:pPr>
            <a:r>
              <a:rPr lang="en-US" altLang="en-US" sz="1600" b="1" dirty="0">
                <a:solidFill>
                  <a:srgbClr val="000099"/>
                </a:solidFill>
                <a:latin typeface="Arial" panose="020B0604020202020204" pitchFamily="34" charset="0"/>
              </a:rPr>
              <a:t>Lastly, the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may be animated by clicking the Animate button.      This will prompt for a delay of 1, 2, or 3 seconds between Timesteps.  The </a:t>
            </a:r>
            <a:r>
              <a:rPr lang="en-US" altLang="en-US" sz="1600" b="1" dirty="0" err="1">
                <a:solidFill>
                  <a:srgbClr val="000099"/>
                </a:solidFill>
                <a:latin typeface="Arial" panose="020B0604020202020204" pitchFamily="34" charset="0"/>
              </a:rPr>
              <a:t>ColorBar</a:t>
            </a:r>
            <a:r>
              <a:rPr lang="en-US" altLang="en-US" sz="1600" b="1" dirty="0">
                <a:solidFill>
                  <a:srgbClr val="000099"/>
                </a:solidFill>
                <a:latin typeface="Arial" panose="020B0604020202020204" pitchFamily="34" charset="0"/>
              </a:rPr>
              <a:t> is recalculated to account for the temperature range over the entire time space.  Pressing ESC will exit the animation process.</a:t>
            </a:r>
          </a:p>
          <a:p>
            <a:pPr algn="just">
              <a:spcBef>
                <a:spcPct val="10000"/>
              </a:spcBef>
              <a:spcAft>
                <a:spcPct val="10000"/>
              </a:spcAft>
              <a:buFontTx/>
              <a:buAutoNum type="arabicPeriod" startAt="4"/>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4"/>
            </a:pPr>
            <a:endParaRPr lang="en-US" altLang="en-US" sz="1600" b="1" dirty="0">
              <a:solidFill>
                <a:srgbClr val="000099"/>
              </a:solidFill>
              <a:latin typeface="Arial" panose="020B0604020202020204" pitchFamily="34" charset="0"/>
            </a:endParaRPr>
          </a:p>
        </p:txBody>
      </p:sp>
      <p:pic>
        <p:nvPicPr>
          <p:cNvPr id="159751" name="Picture 8">
            <a:extLst>
              <a:ext uri="{FF2B5EF4-FFF2-40B4-BE49-F238E27FC236}">
                <a16:creationId xmlns:a16="http://schemas.microsoft.com/office/drawing/2014/main" id="{D0730BA2-ED2D-DD06-6ADE-30A84E757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42" t="2521" r="30743" b="93835"/>
          <a:stretch>
            <a:fillRect/>
          </a:stretch>
        </p:blipFill>
        <p:spPr bwMode="auto">
          <a:xfrm>
            <a:off x="2895600" y="44958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9">
            <a:extLst>
              <a:ext uri="{FF2B5EF4-FFF2-40B4-BE49-F238E27FC236}">
                <a16:creationId xmlns:a16="http://schemas.microsoft.com/office/drawing/2014/main" id="{4F854DE2-0F75-B746-9D70-E0BFF05BE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257" t="2521" r="28452" b="93835"/>
          <a:stretch>
            <a:fillRect/>
          </a:stretch>
        </p:blipFill>
        <p:spPr bwMode="auto">
          <a:xfrm>
            <a:off x="7586129" y="525826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65F7D6-A050-984F-6A83-C98184F4DDE2}"/>
              </a:ext>
            </a:extLst>
          </p:cNvPr>
          <p:cNvPicPr>
            <a:picLocks noChangeAspect="1"/>
          </p:cNvPicPr>
          <p:nvPr/>
        </p:nvPicPr>
        <p:blipFill rotWithShape="1">
          <a:blip r:embed="rId4"/>
          <a:srcRect l="43333" t="-22167" r="37500" b="-25406"/>
          <a:stretch/>
        </p:blipFill>
        <p:spPr>
          <a:xfrm>
            <a:off x="6349662" y="3896664"/>
            <a:ext cx="2505814" cy="490267"/>
          </a:xfrm>
          <a:prstGeom prst="rect">
            <a:avLst/>
          </a:prstGeom>
        </p:spPr>
      </p:pic>
      <p:pic>
        <p:nvPicPr>
          <p:cNvPr id="5" name="Picture 4">
            <a:extLst>
              <a:ext uri="{FF2B5EF4-FFF2-40B4-BE49-F238E27FC236}">
                <a16:creationId xmlns:a16="http://schemas.microsoft.com/office/drawing/2014/main" id="{7DDC9D89-5E58-FD99-B431-BDE9B51578D6}"/>
              </a:ext>
            </a:extLst>
          </p:cNvPr>
          <p:cNvPicPr>
            <a:picLocks noChangeAspect="1"/>
          </p:cNvPicPr>
          <p:nvPr/>
        </p:nvPicPr>
        <p:blipFill rotWithShape="1">
          <a:blip r:embed="rId4"/>
          <a:srcRect l="24166" r="56667"/>
          <a:stretch/>
        </p:blipFill>
        <p:spPr>
          <a:xfrm>
            <a:off x="6333387" y="3202849"/>
            <a:ext cx="2505813" cy="332220"/>
          </a:xfrm>
          <a:prstGeom prst="rect">
            <a:avLst/>
          </a:prstGeom>
        </p:spPr>
      </p:pic>
      <p:pic>
        <p:nvPicPr>
          <p:cNvPr id="8" name="Picture 7">
            <a:extLst>
              <a:ext uri="{FF2B5EF4-FFF2-40B4-BE49-F238E27FC236}">
                <a16:creationId xmlns:a16="http://schemas.microsoft.com/office/drawing/2014/main" id="{B786FA22-B9A8-A70A-6F14-2E9EDC254F0D}"/>
              </a:ext>
            </a:extLst>
          </p:cNvPr>
          <p:cNvPicPr>
            <a:picLocks noChangeAspect="1"/>
          </p:cNvPicPr>
          <p:nvPr/>
        </p:nvPicPr>
        <p:blipFill rotWithShape="1">
          <a:blip r:embed="rId4"/>
          <a:srcRect l="62500" r="32141"/>
          <a:stretch/>
        </p:blipFill>
        <p:spPr>
          <a:xfrm>
            <a:off x="6248400" y="587231"/>
            <a:ext cx="743200" cy="352424"/>
          </a:xfrm>
          <a:prstGeom prst="rect">
            <a:avLst/>
          </a:prstGeom>
        </p:spPr>
      </p:pic>
      <p:pic>
        <p:nvPicPr>
          <p:cNvPr id="2" name="Picture 1">
            <a:extLst>
              <a:ext uri="{FF2B5EF4-FFF2-40B4-BE49-F238E27FC236}">
                <a16:creationId xmlns:a16="http://schemas.microsoft.com/office/drawing/2014/main" id="{726D29AF-E228-3D01-11EA-3F1C06E2C15D}"/>
              </a:ext>
            </a:extLst>
          </p:cNvPr>
          <p:cNvPicPr>
            <a:picLocks noChangeAspect="1"/>
          </p:cNvPicPr>
          <p:nvPr/>
        </p:nvPicPr>
        <p:blipFill rotWithShape="1">
          <a:blip r:embed="rId4"/>
          <a:srcRect l="197" t="-1" r="-214" b="-10095"/>
          <a:stretch/>
        </p:blipFill>
        <p:spPr>
          <a:xfrm>
            <a:off x="1" y="6324600"/>
            <a:ext cx="9144000" cy="255776"/>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105</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6, Graphical </a:t>
            </a:r>
            <a:r>
              <a:rPr lang="en-US" altLang="en-US" sz="2000" dirty="0" err="1"/>
              <a:t>HeatMap</a:t>
            </a:r>
            <a:r>
              <a:rPr lang="en-US" altLang="en-US" sz="2000" dirty="0"/>
              <a:t> - Advanced</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9"/>
            </a:pPr>
            <a:r>
              <a:rPr lang="en-US" altLang="en-US" sz="1600" b="1" dirty="0">
                <a:solidFill>
                  <a:srgbClr val="000099"/>
                </a:solidFill>
                <a:latin typeface="Arial" panose="020B0604020202020204" pitchFamily="34" charset="0"/>
              </a:rPr>
              <a:t>Often, it is preferred to highlight the important heat paths.</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Selecting a connector and right clicking bring up a context menu that allows for individual changes to be made, such as </a:t>
            </a:r>
            <a:r>
              <a:rPr lang="en-US" altLang="en-US" sz="1600" b="1" dirty="0" err="1">
                <a:solidFill>
                  <a:srgbClr val="000099"/>
                </a:solidFill>
                <a:latin typeface="Arial" panose="020B0604020202020204" pitchFamily="34" charset="0"/>
              </a:rPr>
              <a:t>linetype</a:t>
            </a:r>
            <a:r>
              <a:rPr lang="en-US" altLang="en-US" sz="1600" b="1" dirty="0">
                <a:solidFill>
                  <a:srgbClr val="000099"/>
                </a:solidFill>
                <a:latin typeface="Arial" panose="020B0604020202020204" pitchFamily="34" charset="0"/>
              </a:rPr>
              <a:t>, weight, or color.  Select the connector between BUS_AVIONICS_DECK and SPACE, right click, and select Set Color and select Blue.</a:t>
            </a:r>
          </a:p>
        </p:txBody>
      </p:sp>
      <p:pic>
        <p:nvPicPr>
          <p:cNvPr id="3" name="Picture 2">
            <a:extLst>
              <a:ext uri="{FF2B5EF4-FFF2-40B4-BE49-F238E27FC236}">
                <a16:creationId xmlns:a16="http://schemas.microsoft.com/office/drawing/2014/main" id="{ADD25727-2653-CE27-6051-B18E3FB278F3}"/>
              </a:ext>
            </a:extLst>
          </p:cNvPr>
          <p:cNvPicPr>
            <a:picLocks noChangeAspect="1"/>
          </p:cNvPicPr>
          <p:nvPr/>
        </p:nvPicPr>
        <p:blipFill>
          <a:blip r:embed="rId3"/>
          <a:stretch>
            <a:fillRect/>
          </a:stretch>
        </p:blipFill>
        <p:spPr>
          <a:xfrm>
            <a:off x="4270556" y="5172417"/>
            <a:ext cx="2672352" cy="1599101"/>
          </a:xfrm>
          <a:prstGeom prst="rect">
            <a:avLst/>
          </a:prstGeom>
        </p:spPr>
      </p:pic>
      <p:sp>
        <p:nvSpPr>
          <p:cNvPr id="4" name="Rectangle 3">
            <a:extLst>
              <a:ext uri="{FF2B5EF4-FFF2-40B4-BE49-F238E27FC236}">
                <a16:creationId xmlns:a16="http://schemas.microsoft.com/office/drawing/2014/main" id="{5D707AD2-575E-029D-9FF1-C3B67A864916}"/>
              </a:ext>
            </a:extLst>
          </p:cNvPr>
          <p:cNvSpPr>
            <a:spLocks noChangeArrowheads="1"/>
          </p:cNvSpPr>
          <p:nvPr/>
        </p:nvSpPr>
        <p:spPr bwMode="auto">
          <a:xfrm>
            <a:off x="152399" y="1855305"/>
            <a:ext cx="6773091" cy="490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10"/>
            </a:pPr>
            <a:r>
              <a:rPr lang="en-US" altLang="en-US" sz="1600" b="1" dirty="0">
                <a:solidFill>
                  <a:srgbClr val="000099"/>
                </a:solidFill>
                <a:latin typeface="Arial" panose="020B0604020202020204" pitchFamily="34" charset="0"/>
              </a:rPr>
              <a:t>Often, it is preferred to highlight the important heat paths.  Selecting a connector and right clicking bring up a context menu that allows for individual changes to be made, such as </a:t>
            </a:r>
            <a:r>
              <a:rPr lang="en-US" altLang="en-US" sz="1600" b="1" dirty="0" err="1">
                <a:solidFill>
                  <a:srgbClr val="000099"/>
                </a:solidFill>
                <a:latin typeface="Arial" panose="020B0604020202020204" pitchFamily="34" charset="0"/>
              </a:rPr>
              <a:t>linetype</a:t>
            </a:r>
            <a:r>
              <a:rPr lang="en-US" altLang="en-US" sz="1600" b="1" dirty="0">
                <a:solidFill>
                  <a:srgbClr val="000099"/>
                </a:solidFill>
                <a:latin typeface="Arial" panose="020B0604020202020204" pitchFamily="34" charset="0"/>
              </a:rPr>
              <a:t>, weight, or color.  Select the connector between BUS_AVIONICS_DECK and SPACE, right click, and select Set Color and select Blue.  Repeat for a Dotted </a:t>
            </a:r>
            <a:r>
              <a:rPr lang="en-US" altLang="en-US" sz="1600" b="1" dirty="0" err="1">
                <a:solidFill>
                  <a:srgbClr val="000099"/>
                </a:solidFill>
                <a:latin typeface="Arial" panose="020B0604020202020204" pitchFamily="34" charset="0"/>
              </a:rPr>
              <a:t>Linetype</a:t>
            </a:r>
            <a:r>
              <a:rPr lang="en-US" altLang="en-US" sz="1600" b="1" dirty="0">
                <a:solidFill>
                  <a:srgbClr val="000099"/>
                </a:solidFill>
                <a:latin typeface="Arial" panose="020B0604020202020204" pitchFamily="34" charset="0"/>
              </a:rPr>
              <a:t>.</a:t>
            </a:r>
          </a:p>
          <a:p>
            <a:pPr algn="just">
              <a:spcBef>
                <a:spcPct val="10000"/>
              </a:spcBef>
              <a:buFont typeface="+mj-lt"/>
              <a:buAutoNum type="arabicPeriod" startAt="10"/>
            </a:pPr>
            <a:r>
              <a:rPr lang="en-US" altLang="en-US" sz="1600" b="1" dirty="0">
                <a:solidFill>
                  <a:srgbClr val="000099"/>
                </a:solidFill>
                <a:latin typeface="Arial" panose="020B0604020202020204" pitchFamily="34" charset="0"/>
              </a:rPr>
              <a:t>Changing each connector would be quite tedious.  It is often better to use the Connector Query.  This allows for multiple connectors to be operated on based on a variety or properties: connection (I and J) or Total, Linear, Radiative, or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Heat above or below some threshold.  Operations include: Show/Hide, Set color, </a:t>
            </a:r>
            <a:r>
              <a:rPr lang="en-US" altLang="en-US" sz="1600" b="1" dirty="0" err="1">
                <a:solidFill>
                  <a:srgbClr val="000099"/>
                </a:solidFill>
                <a:latin typeface="Arial" panose="020B0604020202020204" pitchFamily="34" charset="0"/>
              </a:rPr>
              <a:t>LineType</a:t>
            </a:r>
            <a:r>
              <a:rPr lang="en-US" altLang="en-US" sz="1600" b="1" dirty="0">
                <a:solidFill>
                  <a:srgbClr val="000099"/>
                </a:solidFill>
                <a:latin typeface="Arial" panose="020B0604020202020204" pitchFamily="34" charset="0"/>
              </a:rPr>
              <a:t>, and Weight.  Set all Connectors with a Lin Heat &gt; 0 to Green, Dashed, with a weight of 1.</a:t>
            </a:r>
          </a:p>
        </p:txBody>
      </p:sp>
      <p:pic>
        <p:nvPicPr>
          <p:cNvPr id="6" name="Picture 5">
            <a:extLst>
              <a:ext uri="{FF2B5EF4-FFF2-40B4-BE49-F238E27FC236}">
                <a16:creationId xmlns:a16="http://schemas.microsoft.com/office/drawing/2014/main" id="{0799265A-F3CD-5F67-5877-79C318F6D72E}"/>
              </a:ext>
            </a:extLst>
          </p:cNvPr>
          <p:cNvPicPr>
            <a:picLocks noChangeAspect="1"/>
          </p:cNvPicPr>
          <p:nvPr/>
        </p:nvPicPr>
        <p:blipFill>
          <a:blip r:embed="rId4"/>
          <a:stretch>
            <a:fillRect/>
          </a:stretch>
        </p:blipFill>
        <p:spPr>
          <a:xfrm>
            <a:off x="7022466" y="3573429"/>
            <a:ext cx="1977843" cy="3006814"/>
          </a:xfrm>
          <a:prstGeom prst="rect">
            <a:avLst/>
          </a:prstGeom>
        </p:spPr>
      </p:pic>
      <p:pic>
        <p:nvPicPr>
          <p:cNvPr id="9" name="Picture 8">
            <a:extLst>
              <a:ext uri="{FF2B5EF4-FFF2-40B4-BE49-F238E27FC236}">
                <a16:creationId xmlns:a16="http://schemas.microsoft.com/office/drawing/2014/main" id="{6E7A0463-0686-3B1C-3D5B-4815F15A08AE}"/>
              </a:ext>
            </a:extLst>
          </p:cNvPr>
          <p:cNvPicPr>
            <a:picLocks noChangeAspect="1"/>
          </p:cNvPicPr>
          <p:nvPr/>
        </p:nvPicPr>
        <p:blipFill>
          <a:blip r:embed="rId5"/>
          <a:stretch>
            <a:fillRect/>
          </a:stretch>
        </p:blipFill>
        <p:spPr>
          <a:xfrm>
            <a:off x="7086600" y="1674470"/>
            <a:ext cx="1913709" cy="1841617"/>
          </a:xfrm>
          <a:prstGeom prst="rect">
            <a:avLst/>
          </a:prstGeom>
        </p:spPr>
      </p:pic>
      <p:pic>
        <p:nvPicPr>
          <p:cNvPr id="10" name="Picture 13">
            <a:extLst>
              <a:ext uri="{FF2B5EF4-FFF2-40B4-BE49-F238E27FC236}">
                <a16:creationId xmlns:a16="http://schemas.microsoft.com/office/drawing/2014/main" id="{C7EB868D-ED2D-D8A0-388F-C02668E2C5DE}"/>
              </a:ext>
            </a:extLst>
          </p:cNvPr>
          <p:cNvPicPr>
            <a:picLocks noChangeAspect="1"/>
          </p:cNvPicPr>
          <p:nvPr/>
        </p:nvPicPr>
        <p:blipFill>
          <a:blip r:embed="rId6">
            <a:extLst>
              <a:ext uri="{28A0092B-C50C-407E-A947-70E740481C1C}">
                <a14:useLocalDpi xmlns:a14="http://schemas.microsoft.com/office/drawing/2010/main" val="0"/>
              </a:ext>
            </a:extLst>
          </a:blip>
          <a:srcRect l="13335" t="2367" r="85017" b="94408"/>
          <a:stretch>
            <a:fillRect/>
          </a:stretch>
        </p:blipFill>
        <p:spPr bwMode="auto">
          <a:xfrm>
            <a:off x="152398" y="3954695"/>
            <a:ext cx="333375" cy="351896"/>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B66F4AB-C82E-23CA-0A16-DDFB7E87DB8B}"/>
              </a:ext>
            </a:extLst>
          </p:cNvPr>
          <p:cNvSpPr>
            <a:spLocks noChangeArrowheads="1"/>
          </p:cNvSpPr>
          <p:nvPr/>
        </p:nvSpPr>
        <p:spPr bwMode="auto">
          <a:xfrm>
            <a:off x="152397" y="5074353"/>
            <a:ext cx="402118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2"/>
            </a:pPr>
            <a:r>
              <a:rPr lang="en-US" altLang="en-US" sz="1600" b="1" dirty="0">
                <a:solidFill>
                  <a:srgbClr val="000099"/>
                </a:solidFill>
                <a:latin typeface="Arial" panose="020B0604020202020204" pitchFamily="34" charset="0"/>
              </a:rPr>
              <a:t>Select that same connector, right click, and select Plot Total Heat Flow.  This will create a separate window with a plot of the heat flow on the secondary axis and temperatures for the two groups on the primary axis.</a:t>
            </a:r>
          </a:p>
          <a:p>
            <a:pPr algn="just">
              <a:spcBef>
                <a:spcPct val="10000"/>
              </a:spcBef>
              <a:spcAft>
                <a:spcPct val="10000"/>
              </a:spcAft>
              <a:buFont typeface="+mj-lt"/>
              <a:buAutoNum type="arabicPeriod" startAt="12"/>
            </a:pPr>
            <a:endParaRPr lang="en-US" altLang="en-US" sz="1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22061949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106</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5, Graphical </a:t>
            </a:r>
            <a:r>
              <a:rPr lang="en-US" altLang="en-US" sz="2000" dirty="0" err="1"/>
              <a:t>HeatMap</a:t>
            </a:r>
            <a:r>
              <a:rPr lang="en-US" altLang="en-US" sz="2000" dirty="0"/>
              <a:t> - Intermediate</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13"/>
            </a:pPr>
            <a:r>
              <a:rPr lang="en-US" altLang="en-US" sz="1600" b="1" dirty="0">
                <a:solidFill>
                  <a:srgbClr val="000099"/>
                </a:solidFill>
                <a:latin typeface="Arial" panose="020B0604020202020204" pitchFamily="34" charset="0"/>
              </a:rPr>
              <a:t>Select the Avg timestep from the Plot Data Grid.  The </a:t>
            </a:r>
            <a:r>
              <a:rPr lang="en-US" altLang="en-US" sz="1600" b="1" dirty="0" err="1">
                <a:solidFill>
                  <a:srgbClr val="000099"/>
                </a:solidFill>
                <a:latin typeface="Arial" panose="020B0604020202020204" pitchFamily="34" charset="0"/>
              </a:rPr>
              <a:t>HeatMap</a:t>
            </a:r>
            <a:endParaRPr lang="en-US" altLang="en-US" sz="1600" b="1" dirty="0">
              <a:solidFill>
                <a:srgbClr val="000099"/>
              </a:solidFill>
              <a:latin typeface="Arial" panose="020B0604020202020204" pitchFamily="34" charset="0"/>
            </a:endParaRPr>
          </a:p>
          <a:p>
            <a:pPr algn="just">
              <a:spcBef>
                <a:spcPct val="10000"/>
              </a:spcBef>
              <a:spcAft>
                <a:spcPct val="10000"/>
              </a:spcAft>
              <a:buFontTx/>
              <a:buNone/>
            </a:pPr>
            <a:r>
              <a:rPr lang="en-US" altLang="en-US" sz="1600" b="1" dirty="0">
                <a:solidFill>
                  <a:srgbClr val="000099"/>
                </a:solidFill>
                <a:latin typeface="Arial" panose="020B0604020202020204" pitchFamily="34" charset="0"/>
              </a:rPr>
              <a:t>	should look as shown below</a:t>
            </a:r>
          </a:p>
        </p:txBody>
      </p:sp>
      <p:pic>
        <p:nvPicPr>
          <p:cNvPr id="15" name="Picture 14">
            <a:extLst>
              <a:ext uri="{FF2B5EF4-FFF2-40B4-BE49-F238E27FC236}">
                <a16:creationId xmlns:a16="http://schemas.microsoft.com/office/drawing/2014/main" id="{95162EA7-9536-6306-4917-73A4AE5C6AED}"/>
              </a:ext>
            </a:extLst>
          </p:cNvPr>
          <p:cNvPicPr>
            <a:picLocks noChangeAspect="1"/>
          </p:cNvPicPr>
          <p:nvPr/>
        </p:nvPicPr>
        <p:blipFill>
          <a:blip r:embed="rId3"/>
          <a:stretch>
            <a:fillRect/>
          </a:stretch>
        </p:blipFill>
        <p:spPr>
          <a:xfrm>
            <a:off x="76200" y="1371600"/>
            <a:ext cx="8991600" cy="4790376"/>
          </a:xfrm>
          <a:prstGeom prst="rect">
            <a:avLst/>
          </a:prstGeom>
        </p:spPr>
      </p:pic>
    </p:spTree>
    <p:extLst>
      <p:ext uri="{BB962C8B-B14F-4D97-AF65-F5344CB8AC3E}">
        <p14:creationId xmlns:p14="http://schemas.microsoft.com/office/powerpoint/2010/main" val="41563623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107</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6, Graphical </a:t>
            </a:r>
            <a:r>
              <a:rPr lang="en-US" altLang="en-US" sz="2000" dirty="0" err="1"/>
              <a:t>HeatMap</a:t>
            </a:r>
            <a:r>
              <a:rPr lang="en-US" altLang="en-US" sz="2000" dirty="0"/>
              <a:t> - Advanced</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152400" y="609600"/>
            <a:ext cx="868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a:pPr>
            <a:r>
              <a:rPr lang="en-US" altLang="en-US" sz="1600" b="1" dirty="0">
                <a:solidFill>
                  <a:srgbClr val="000099"/>
                </a:solidFill>
                <a:latin typeface="Arial" panose="020B0604020202020204" pitchFamily="34" charset="0"/>
              </a:rPr>
              <a:t>Ensure the </a:t>
            </a:r>
            <a:r>
              <a:rPr lang="en-US" altLang="en-US" sz="1600" b="1" i="1" dirty="0">
                <a:solidFill>
                  <a:srgbClr val="000099"/>
                </a:solidFill>
                <a:latin typeface="Arial" panose="020B0604020202020204" pitchFamily="34" charset="0"/>
              </a:rPr>
              <a:t>Highlight Visible Connectors in Heat Flow Data Grid</a:t>
            </a:r>
            <a:endParaRPr lang="en-US" altLang="en-US" sz="1600" b="1" dirty="0">
              <a:solidFill>
                <a:srgbClr val="000099"/>
              </a:solidFill>
              <a:latin typeface="Arial" panose="020B0604020202020204" pitchFamily="34" charset="0"/>
            </a:endParaRPr>
          </a:p>
          <a:p>
            <a:pPr algn="just">
              <a:spcBef>
                <a:spcPct val="10000"/>
              </a:spcBef>
              <a:spcAft>
                <a:spcPct val="10000"/>
              </a:spcAft>
              <a:buFontTx/>
              <a:buNone/>
            </a:pPr>
            <a:r>
              <a:rPr lang="en-US" altLang="en-US" sz="1600" b="1" dirty="0">
                <a:solidFill>
                  <a:srgbClr val="000099"/>
                </a:solidFill>
                <a:latin typeface="Arial" panose="020B0604020202020204" pitchFamily="34" charset="0"/>
              </a:rPr>
              <a:t>	option is checked under the </a:t>
            </a:r>
            <a:r>
              <a:rPr lang="en-US" altLang="en-US" sz="1600" b="1" i="1" dirty="0">
                <a:solidFill>
                  <a:srgbClr val="000099"/>
                </a:solidFill>
                <a:latin typeface="Arial" panose="020B0604020202020204" pitchFamily="34" charset="0"/>
              </a:rPr>
              <a:t>Preferences</a:t>
            </a:r>
            <a:r>
              <a:rPr lang="en-US" altLang="en-US" sz="1600" b="1" dirty="0">
                <a:solidFill>
                  <a:srgbClr val="000099"/>
                </a:solidFill>
                <a:latin typeface="Arial" panose="020B0604020202020204" pitchFamily="34" charset="0"/>
              </a:rPr>
              <a:t> tab.  Also, ensure the </a:t>
            </a:r>
            <a:r>
              <a:rPr lang="en-US" altLang="en-US" sz="1600" b="1" i="1" dirty="0">
                <a:solidFill>
                  <a:srgbClr val="000099"/>
                </a:solidFill>
                <a:latin typeface="Arial" panose="020B0604020202020204" pitchFamily="34" charset="0"/>
              </a:rPr>
              <a:t>Heat Flow Data Table Preferences</a:t>
            </a:r>
            <a:r>
              <a:rPr lang="en-US" altLang="en-US" sz="1600" b="1" dirty="0">
                <a:solidFill>
                  <a:srgbClr val="000099"/>
                </a:solidFill>
                <a:latin typeface="Arial" panose="020B0604020202020204" pitchFamily="34" charset="0"/>
              </a:rPr>
              <a:t> is set to Show Selected Timestep.  Select the BUS_AVIONICS_DECK group in the Navigation Tree and then select the second SS timestep in the Plot Data Grid.  Notice that the paths highlighted in blue are the same ones displayed on the Graphical Heat Map.  As seen from this listing, AVIONICS_D and AVIONICS_F are both not displayed.</a:t>
            </a:r>
          </a:p>
          <a:p>
            <a:pPr algn="just">
              <a:spcBef>
                <a:spcPct val="10000"/>
              </a:spcBef>
              <a:spcAft>
                <a:spcPct val="10000"/>
              </a:spcAft>
              <a:buFontTx/>
              <a:buNone/>
            </a:pPr>
            <a:endParaRPr lang="en-US" altLang="en-US" sz="1600" b="1" dirty="0">
              <a:solidFill>
                <a:srgbClr val="000099"/>
              </a:solidFill>
              <a:latin typeface="Arial" panose="020B0604020202020204" pitchFamily="34" charset="0"/>
            </a:endParaRPr>
          </a:p>
        </p:txBody>
      </p:sp>
      <p:sp>
        <p:nvSpPr>
          <p:cNvPr id="4" name="Rectangle 3">
            <a:extLst>
              <a:ext uri="{FF2B5EF4-FFF2-40B4-BE49-F238E27FC236}">
                <a16:creationId xmlns:a16="http://schemas.microsoft.com/office/drawing/2014/main" id="{5D707AD2-575E-029D-9FF1-C3B67A864916}"/>
              </a:ext>
            </a:extLst>
          </p:cNvPr>
          <p:cNvSpPr>
            <a:spLocks noChangeArrowheads="1"/>
          </p:cNvSpPr>
          <p:nvPr/>
        </p:nvSpPr>
        <p:spPr bwMode="auto">
          <a:xfrm>
            <a:off x="152399" y="2362200"/>
            <a:ext cx="6201723" cy="444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2"/>
            </a:pPr>
            <a:r>
              <a:rPr lang="en-US" altLang="en-US" sz="1600" b="1" dirty="0">
                <a:solidFill>
                  <a:srgbClr val="000099"/>
                </a:solidFill>
                <a:latin typeface="Arial" panose="020B0604020202020204" pitchFamily="34" charset="0"/>
              </a:rPr>
              <a:t>Box display can be controlled from the </a:t>
            </a:r>
            <a:r>
              <a:rPr lang="en-US" altLang="en-US" sz="1600" b="1" dirty="0" err="1">
                <a:solidFill>
                  <a:srgbClr val="000099"/>
                </a:solidFill>
                <a:latin typeface="Arial" panose="020B0604020202020204" pitchFamily="34" charset="0"/>
              </a:rPr>
              <a:t>GroupBox</a:t>
            </a:r>
            <a:r>
              <a:rPr lang="en-US" altLang="en-US" sz="1600" b="1" dirty="0">
                <a:solidFill>
                  <a:srgbClr val="000099"/>
                </a:solidFill>
                <a:latin typeface="Arial" panose="020B0604020202020204" pitchFamily="34" charset="0"/>
              </a:rPr>
              <a:t> properties form. Holding down Ctrl, select AVIONICS_D and AVIONICS_F to add them to the </a:t>
            </a:r>
            <a:r>
              <a:rPr lang="en-US" altLang="en-US" sz="1600" b="1" dirty="0" err="1">
                <a:solidFill>
                  <a:srgbClr val="000099"/>
                </a:solidFill>
                <a:latin typeface="Arial" panose="020B0604020202020204" pitchFamily="34" charset="0"/>
              </a:rPr>
              <a:t>GroupBoxes</a:t>
            </a:r>
            <a:r>
              <a:rPr lang="en-US" altLang="en-US" sz="1600" b="1" dirty="0">
                <a:solidFill>
                  <a:srgbClr val="000099"/>
                </a:solidFill>
                <a:latin typeface="Arial" panose="020B0604020202020204" pitchFamily="34" charset="0"/>
              </a:rPr>
              <a:t> that re displayed on the canvas.  Ensure </a:t>
            </a:r>
            <a:r>
              <a:rPr lang="en-US" altLang="en-US" sz="1600" b="1" i="1" dirty="0">
                <a:solidFill>
                  <a:srgbClr val="000099"/>
                </a:solidFill>
                <a:latin typeface="Arial" panose="020B0604020202020204" pitchFamily="34" charset="0"/>
              </a:rPr>
              <a:t>Update connector visibility to updated boxes</a:t>
            </a:r>
            <a:r>
              <a:rPr lang="en-US" altLang="en-US" sz="1600" b="1" dirty="0">
                <a:solidFill>
                  <a:srgbClr val="000099"/>
                </a:solidFill>
                <a:latin typeface="Arial" panose="020B0604020202020204" pitchFamily="34" charset="0"/>
              </a:rPr>
              <a:t> is checked.  This will also update the visibility for any connectors where both  </a:t>
            </a:r>
            <a:r>
              <a:rPr lang="en-US" altLang="en-US" sz="1600" b="1" dirty="0" err="1">
                <a:solidFill>
                  <a:srgbClr val="000099"/>
                </a:solidFill>
                <a:latin typeface="Arial" panose="020B0604020202020204" pitchFamily="34" charset="0"/>
              </a:rPr>
              <a:t>GroupBoxes</a:t>
            </a:r>
            <a:r>
              <a:rPr lang="en-US" altLang="en-US" sz="1600" b="1" dirty="0">
                <a:solidFill>
                  <a:srgbClr val="000099"/>
                </a:solidFill>
                <a:latin typeface="Arial" panose="020B0604020202020204" pitchFamily="34" charset="0"/>
              </a:rPr>
              <a:t> are visible.  Note that they did not                                           </a:t>
            </a:r>
          </a:p>
          <a:p>
            <a:pPr marL="339725" indent="0" algn="just">
              <a:spcBef>
                <a:spcPct val="10000"/>
              </a:spcBef>
              <a:buNone/>
            </a:pPr>
            <a:r>
              <a:rPr lang="en-US" altLang="en-US" sz="1600" b="1" dirty="0">
                <a:solidFill>
                  <a:srgbClr val="000099"/>
                </a:solidFill>
                <a:latin typeface="Arial" panose="020B0604020202020204" pitchFamily="34" charset="0"/>
              </a:rPr>
              <a:t>come in to a good location.  Drag them to the                      </a:t>
            </a:r>
          </a:p>
          <a:p>
            <a:pPr marL="339725" indent="0" algn="just">
              <a:spcBef>
                <a:spcPct val="10000"/>
              </a:spcBef>
              <a:buNone/>
            </a:pPr>
            <a:r>
              <a:rPr lang="en-US" altLang="en-US" sz="1600" b="1" dirty="0">
                <a:solidFill>
                  <a:srgbClr val="000099"/>
                </a:solidFill>
                <a:latin typeface="Arial" panose="020B0604020202020204" pitchFamily="34" charset="0"/>
              </a:rPr>
              <a:t>location shown below.</a:t>
            </a:r>
          </a:p>
        </p:txBody>
      </p:sp>
      <p:pic>
        <p:nvPicPr>
          <p:cNvPr id="5" name="Picture 4">
            <a:extLst>
              <a:ext uri="{FF2B5EF4-FFF2-40B4-BE49-F238E27FC236}">
                <a16:creationId xmlns:a16="http://schemas.microsoft.com/office/drawing/2014/main" id="{734F7734-FAD5-0079-6C69-A309A00C5616}"/>
              </a:ext>
            </a:extLst>
          </p:cNvPr>
          <p:cNvPicPr>
            <a:picLocks noChangeAspect="1"/>
          </p:cNvPicPr>
          <p:nvPr/>
        </p:nvPicPr>
        <p:blipFill rotWithShape="1">
          <a:blip r:embed="rId3"/>
          <a:srcRect l="11667" t="43666" r="63333" b="30378"/>
          <a:stretch/>
        </p:blipFill>
        <p:spPr>
          <a:xfrm>
            <a:off x="6351945" y="2151018"/>
            <a:ext cx="2725520" cy="1524000"/>
          </a:xfrm>
          <a:prstGeom prst="rect">
            <a:avLst/>
          </a:prstGeom>
        </p:spPr>
      </p:pic>
      <p:pic>
        <p:nvPicPr>
          <p:cNvPr id="2" name="Picture 11">
            <a:extLst>
              <a:ext uri="{FF2B5EF4-FFF2-40B4-BE49-F238E27FC236}">
                <a16:creationId xmlns:a16="http://schemas.microsoft.com/office/drawing/2014/main" id="{AADE0B26-50B6-D9E0-7EFD-07D1044E7133}"/>
              </a:ext>
            </a:extLst>
          </p:cNvPr>
          <p:cNvPicPr>
            <a:picLocks noChangeAspect="1"/>
          </p:cNvPicPr>
          <p:nvPr/>
        </p:nvPicPr>
        <p:blipFill>
          <a:blip r:embed="rId4">
            <a:extLst>
              <a:ext uri="{28A0092B-C50C-407E-A947-70E740481C1C}">
                <a14:useLocalDpi xmlns:a14="http://schemas.microsoft.com/office/drawing/2010/main" val="0"/>
              </a:ext>
            </a:extLst>
          </a:blip>
          <a:srcRect l="11656" t="2367" r="86604" b="94408"/>
          <a:stretch>
            <a:fillRect/>
          </a:stretch>
        </p:blipFill>
        <p:spPr bwMode="auto">
          <a:xfrm>
            <a:off x="148044" y="3086100"/>
            <a:ext cx="381000" cy="381000"/>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13E54C9-11A3-D8DD-F5AC-5B4018FC7641}"/>
              </a:ext>
            </a:extLst>
          </p:cNvPr>
          <p:cNvPicPr>
            <a:picLocks noChangeAspect="1"/>
          </p:cNvPicPr>
          <p:nvPr/>
        </p:nvPicPr>
        <p:blipFill>
          <a:blip r:embed="rId5"/>
          <a:stretch>
            <a:fillRect/>
          </a:stretch>
        </p:blipFill>
        <p:spPr>
          <a:xfrm>
            <a:off x="7426056" y="3132909"/>
            <a:ext cx="1651409" cy="3446418"/>
          </a:xfrm>
          <a:prstGeom prst="rect">
            <a:avLst/>
          </a:prstGeom>
        </p:spPr>
      </p:pic>
      <p:sp>
        <p:nvSpPr>
          <p:cNvPr id="9" name="Arrow: Right 8">
            <a:extLst>
              <a:ext uri="{FF2B5EF4-FFF2-40B4-BE49-F238E27FC236}">
                <a16:creationId xmlns:a16="http://schemas.microsoft.com/office/drawing/2014/main" id="{9EDA742A-0ECD-8E21-3ACC-CCF49B356DD3}"/>
              </a:ext>
            </a:extLst>
          </p:cNvPr>
          <p:cNvSpPr/>
          <p:nvPr/>
        </p:nvSpPr>
        <p:spPr bwMode="auto">
          <a:xfrm>
            <a:off x="7363528" y="4272645"/>
            <a:ext cx="125055" cy="76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Arrow: Right 10">
            <a:extLst>
              <a:ext uri="{FF2B5EF4-FFF2-40B4-BE49-F238E27FC236}">
                <a16:creationId xmlns:a16="http://schemas.microsoft.com/office/drawing/2014/main" id="{B7ABE13B-3940-D83F-D904-87FBD61189B7}"/>
              </a:ext>
            </a:extLst>
          </p:cNvPr>
          <p:cNvSpPr/>
          <p:nvPr/>
        </p:nvSpPr>
        <p:spPr bwMode="auto">
          <a:xfrm>
            <a:off x="7363528" y="4432663"/>
            <a:ext cx="125055" cy="76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4" name="Picture 13">
            <a:extLst>
              <a:ext uri="{FF2B5EF4-FFF2-40B4-BE49-F238E27FC236}">
                <a16:creationId xmlns:a16="http://schemas.microsoft.com/office/drawing/2014/main" id="{47D9074F-E07A-F1C3-5E00-2F42FCA97D60}"/>
              </a:ext>
            </a:extLst>
          </p:cNvPr>
          <p:cNvPicPr>
            <a:picLocks noChangeAspect="1"/>
          </p:cNvPicPr>
          <p:nvPr/>
        </p:nvPicPr>
        <p:blipFill rotWithShape="1">
          <a:blip r:embed="rId6"/>
          <a:srcRect l="24374" r="38169" b="67915"/>
          <a:stretch/>
        </p:blipFill>
        <p:spPr>
          <a:xfrm>
            <a:off x="5334000" y="3945072"/>
            <a:ext cx="2025521" cy="911046"/>
          </a:xfrm>
          <a:prstGeom prst="rect">
            <a:avLst/>
          </a:prstGeom>
        </p:spPr>
      </p:pic>
      <p:pic>
        <p:nvPicPr>
          <p:cNvPr id="16" name="Picture 15">
            <a:extLst>
              <a:ext uri="{FF2B5EF4-FFF2-40B4-BE49-F238E27FC236}">
                <a16:creationId xmlns:a16="http://schemas.microsoft.com/office/drawing/2014/main" id="{E1B6DB74-4453-42EC-7DB7-072C4587918D}"/>
              </a:ext>
            </a:extLst>
          </p:cNvPr>
          <p:cNvPicPr>
            <a:picLocks noChangeAspect="1"/>
          </p:cNvPicPr>
          <p:nvPr/>
        </p:nvPicPr>
        <p:blipFill rotWithShape="1">
          <a:blip r:embed="rId7"/>
          <a:srcRect t="38891" r="36848" b="7348"/>
          <a:stretch/>
        </p:blipFill>
        <p:spPr>
          <a:xfrm>
            <a:off x="448764" y="4733559"/>
            <a:ext cx="4656636" cy="2081503"/>
          </a:xfrm>
          <a:prstGeom prst="rect">
            <a:avLst/>
          </a:prstGeom>
        </p:spPr>
      </p:pic>
      <p:sp>
        <p:nvSpPr>
          <p:cNvPr id="17" name="Rectangle 3">
            <a:extLst>
              <a:ext uri="{FF2B5EF4-FFF2-40B4-BE49-F238E27FC236}">
                <a16:creationId xmlns:a16="http://schemas.microsoft.com/office/drawing/2014/main" id="{5AEE5AAC-BEA6-3150-36E6-C59D89496617}"/>
              </a:ext>
            </a:extLst>
          </p:cNvPr>
          <p:cNvSpPr>
            <a:spLocks noChangeArrowheads="1"/>
          </p:cNvSpPr>
          <p:nvPr/>
        </p:nvSpPr>
        <p:spPr bwMode="auto">
          <a:xfrm>
            <a:off x="5146088" y="4939935"/>
            <a:ext cx="2280866" cy="187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ct val="10000"/>
              </a:spcBef>
              <a:buNone/>
            </a:pPr>
            <a:r>
              <a:rPr lang="en-US" altLang="en-US" sz="1200" b="1" i="1" dirty="0">
                <a:solidFill>
                  <a:srgbClr val="000099"/>
                </a:solidFill>
                <a:latin typeface="Arial" panose="020B0604020202020204" pitchFamily="34" charset="0"/>
              </a:rPr>
              <a:t>Note how the connectors stay attached to the Group Box as it is moved.  If a connector is ever orphaned from its </a:t>
            </a:r>
            <a:r>
              <a:rPr lang="en-US" altLang="en-US" sz="1200" b="1" i="1" dirty="0" err="1">
                <a:solidFill>
                  <a:srgbClr val="000099"/>
                </a:solidFill>
                <a:latin typeface="Arial" panose="020B0604020202020204" pitchFamily="34" charset="0"/>
              </a:rPr>
              <a:t>GroupBox</a:t>
            </a:r>
            <a:r>
              <a:rPr lang="en-US" altLang="en-US" sz="1200" b="1" i="1" dirty="0">
                <a:solidFill>
                  <a:srgbClr val="000099"/>
                </a:solidFill>
                <a:latin typeface="Arial" panose="020B0604020202020204" pitchFamily="34" charset="0"/>
              </a:rPr>
              <a:t>, select the connector and right click to bring up the context menu and select </a:t>
            </a:r>
            <a:r>
              <a:rPr lang="en-US" altLang="en-US" sz="1200" b="1" dirty="0">
                <a:solidFill>
                  <a:srgbClr val="000099"/>
                </a:solidFill>
                <a:latin typeface="Arial" panose="020B0604020202020204" pitchFamily="34" charset="0"/>
              </a:rPr>
              <a:t>Reset to </a:t>
            </a:r>
            <a:r>
              <a:rPr lang="en-US" altLang="en-US" sz="1200" b="1" dirty="0" err="1">
                <a:solidFill>
                  <a:srgbClr val="000099"/>
                </a:solidFill>
                <a:latin typeface="Arial" panose="020B0604020202020204" pitchFamily="34" charset="0"/>
              </a:rPr>
              <a:t>AutoDraw</a:t>
            </a:r>
            <a:endParaRPr lang="en-US" altLang="en-US" sz="1200" b="1" dirty="0">
              <a:solidFill>
                <a:srgbClr val="000099"/>
              </a:solidFill>
              <a:latin typeface="Arial" panose="020B0604020202020204" pitchFamily="34" charset="0"/>
            </a:endParaRPr>
          </a:p>
          <a:p>
            <a:pPr algn="ctr">
              <a:spcBef>
                <a:spcPct val="10000"/>
              </a:spcBef>
              <a:spcAft>
                <a:spcPct val="10000"/>
              </a:spcAft>
              <a:buFontTx/>
              <a:buNone/>
            </a:pPr>
            <a:endParaRPr lang="en-US" altLang="en-US" sz="1200" b="1" i="1" dirty="0">
              <a:solidFill>
                <a:srgbClr val="000099"/>
              </a:solidFill>
              <a:latin typeface="Arial" panose="020B0604020202020204" pitchFamily="34" charset="0"/>
            </a:endParaRPr>
          </a:p>
        </p:txBody>
      </p:sp>
    </p:spTree>
    <p:extLst>
      <p:ext uri="{BB962C8B-B14F-4D97-AF65-F5344CB8AC3E}">
        <p14:creationId xmlns:p14="http://schemas.microsoft.com/office/powerpoint/2010/main" val="2015640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108</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6, Graphical </a:t>
            </a:r>
            <a:r>
              <a:rPr lang="en-US" altLang="en-US" sz="2000" dirty="0" err="1"/>
              <a:t>HeatMap</a:t>
            </a:r>
            <a:r>
              <a:rPr lang="en-US" altLang="en-US" sz="2000" dirty="0"/>
              <a:t> - Advanced</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76201" y="609600"/>
            <a:ext cx="868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3"/>
            </a:pPr>
            <a:r>
              <a:rPr lang="en-US" altLang="en-US" sz="1600" b="1" dirty="0">
                <a:solidFill>
                  <a:srgbClr val="000099"/>
                </a:solidFill>
                <a:latin typeface="Arial" panose="020B0604020202020204" pitchFamily="34" charset="0"/>
              </a:rPr>
              <a:t>Select the connector between BUS_AVIONICS_DECK and </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AVIONICS_F and press the delete key.  This will remove it from the canvas (i.e. set its visibility to off).  Note that the Heat Flow Data Grid will now show this heat path with a white background, indicating it is not displayed on the canvas.  Click the cell in the first column and same row as AVIONICS_F.  This will toggle the visibility of a connector and represents another method to turn on or off a connector’s visibility.</a:t>
            </a:r>
          </a:p>
        </p:txBody>
      </p:sp>
      <p:sp>
        <p:nvSpPr>
          <p:cNvPr id="4" name="Rectangle 3">
            <a:extLst>
              <a:ext uri="{FF2B5EF4-FFF2-40B4-BE49-F238E27FC236}">
                <a16:creationId xmlns:a16="http://schemas.microsoft.com/office/drawing/2014/main" id="{5D707AD2-575E-029D-9FF1-C3B67A864916}"/>
              </a:ext>
            </a:extLst>
          </p:cNvPr>
          <p:cNvSpPr>
            <a:spLocks noChangeArrowheads="1"/>
          </p:cNvSpPr>
          <p:nvPr/>
        </p:nvSpPr>
        <p:spPr bwMode="auto">
          <a:xfrm>
            <a:off x="76199" y="2133600"/>
            <a:ext cx="6400345" cy="444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4"/>
            </a:pPr>
            <a:r>
              <a:rPr lang="en-US" altLang="en-US" sz="1600" b="1" dirty="0">
                <a:solidFill>
                  <a:srgbClr val="000099"/>
                </a:solidFill>
                <a:latin typeface="Arial" panose="020B0604020202020204" pitchFamily="34" charset="0"/>
              </a:rPr>
              <a:t>Click the middle segment and drag it as shown below.  Then click the bottom segment and drag it as shown.  Note that S connections may become L connections and vice versa.  Connectors can be expanded to a maximum of 4 segments while remaining connected to their </a:t>
            </a:r>
            <a:r>
              <a:rPr lang="en-US" altLang="en-US" sz="1600" b="1" dirty="0" err="1">
                <a:solidFill>
                  <a:srgbClr val="000099"/>
                </a:solidFill>
                <a:latin typeface="Arial" panose="020B0604020202020204" pitchFamily="34" charset="0"/>
              </a:rPr>
              <a:t>GroupBox</a:t>
            </a:r>
            <a:r>
              <a:rPr lang="en-US" altLang="en-US" sz="1600" b="1" dirty="0">
                <a:solidFill>
                  <a:srgbClr val="000099"/>
                </a:solidFill>
                <a:latin typeface="Arial" panose="020B0604020202020204" pitchFamily="34" charset="0"/>
              </a:rPr>
              <a:t>.</a:t>
            </a:r>
          </a:p>
          <a:p>
            <a:pPr algn="just">
              <a:spcBef>
                <a:spcPct val="10000"/>
              </a:spcBef>
              <a:buFont typeface="+mj-lt"/>
              <a:buAutoNum type="arabicPeriod" startAt="4"/>
            </a:pPr>
            <a:r>
              <a:rPr lang="en-US" altLang="en-US" sz="1600" b="1" dirty="0">
                <a:solidFill>
                  <a:srgbClr val="000099"/>
                </a:solidFill>
                <a:latin typeface="Arial" panose="020B0604020202020204" pitchFamily="34" charset="0"/>
              </a:rPr>
              <a:t>Click the SS Timestep and then the Avg timestep to update the Residual values</a:t>
            </a:r>
          </a:p>
          <a:p>
            <a:pPr algn="just">
              <a:spcBef>
                <a:spcPct val="10000"/>
              </a:spcBef>
              <a:buFont typeface="+mj-lt"/>
              <a:buAutoNum type="arabicPeriod" startAt="4"/>
            </a:pPr>
            <a:r>
              <a:rPr lang="en-US" altLang="en-US" sz="1600" b="1" dirty="0">
                <a:solidFill>
                  <a:srgbClr val="000099"/>
                </a:solidFill>
                <a:latin typeface="Arial" panose="020B0604020202020204" pitchFamily="34" charset="0"/>
              </a:rPr>
              <a:t>Select the BUS_AVIONICS_DECK to AVIONICS_F connector and drag the text as shown.  This allows the values to be displayed in a logical location (generally either leaving or entering a Group Box).  Also, update AVIONICS_D as shown.</a:t>
            </a:r>
          </a:p>
          <a:p>
            <a:pPr algn="just">
              <a:spcBef>
                <a:spcPct val="10000"/>
              </a:spcBef>
              <a:buFont typeface="+mj-lt"/>
              <a:buAutoNum type="arabicPeriod" startAt="4"/>
            </a:pPr>
            <a:endParaRPr lang="en-US" altLang="en-US" sz="1600" b="1" dirty="0">
              <a:solidFill>
                <a:srgbClr val="000099"/>
              </a:solidFill>
              <a:latin typeface="Arial" panose="020B0604020202020204" pitchFamily="34" charset="0"/>
            </a:endParaRPr>
          </a:p>
          <a:p>
            <a:pPr algn="just">
              <a:spcBef>
                <a:spcPct val="10000"/>
              </a:spcBef>
              <a:buFont typeface="+mj-lt"/>
              <a:buAutoNum type="arabicPeriod" startAt="4"/>
            </a:pPr>
            <a:endParaRPr lang="en-US" altLang="en-US" sz="1600" b="1" dirty="0">
              <a:solidFill>
                <a:srgbClr val="000099"/>
              </a:solidFill>
              <a:latin typeface="Arial" panose="020B0604020202020204" pitchFamily="34" charset="0"/>
            </a:endParaRPr>
          </a:p>
        </p:txBody>
      </p:sp>
      <p:pic>
        <p:nvPicPr>
          <p:cNvPr id="16" name="Picture 15">
            <a:extLst>
              <a:ext uri="{FF2B5EF4-FFF2-40B4-BE49-F238E27FC236}">
                <a16:creationId xmlns:a16="http://schemas.microsoft.com/office/drawing/2014/main" id="{E1B6DB74-4453-42EC-7DB7-072C4587918D}"/>
              </a:ext>
            </a:extLst>
          </p:cNvPr>
          <p:cNvPicPr>
            <a:picLocks noChangeAspect="1"/>
          </p:cNvPicPr>
          <p:nvPr/>
        </p:nvPicPr>
        <p:blipFill rotWithShape="1">
          <a:blip r:embed="rId3"/>
          <a:srcRect l="4524" t="50463" r="56936" b="7348"/>
          <a:stretch/>
        </p:blipFill>
        <p:spPr>
          <a:xfrm>
            <a:off x="6498382" y="3330967"/>
            <a:ext cx="2567294" cy="1475645"/>
          </a:xfrm>
          <a:prstGeom prst="rect">
            <a:avLst/>
          </a:prstGeom>
        </p:spPr>
      </p:pic>
      <p:pic>
        <p:nvPicPr>
          <p:cNvPr id="6" name="Picture 5">
            <a:extLst>
              <a:ext uri="{FF2B5EF4-FFF2-40B4-BE49-F238E27FC236}">
                <a16:creationId xmlns:a16="http://schemas.microsoft.com/office/drawing/2014/main" id="{09B989DB-7FC6-CC83-98AB-F828DCB9BCA0}"/>
              </a:ext>
            </a:extLst>
          </p:cNvPr>
          <p:cNvPicPr>
            <a:picLocks noChangeAspect="1"/>
          </p:cNvPicPr>
          <p:nvPr/>
        </p:nvPicPr>
        <p:blipFill rotWithShape="1">
          <a:blip r:embed="rId4"/>
          <a:srcRect l="11667" t="82496" r="64167" b="2030"/>
          <a:stretch/>
        </p:blipFill>
        <p:spPr>
          <a:xfrm>
            <a:off x="6507994" y="2232706"/>
            <a:ext cx="2567294" cy="885274"/>
          </a:xfrm>
          <a:prstGeom prst="rect">
            <a:avLst/>
          </a:prstGeom>
        </p:spPr>
      </p:pic>
      <p:sp>
        <p:nvSpPr>
          <p:cNvPr id="7" name="Arrow: Right 6">
            <a:extLst>
              <a:ext uri="{FF2B5EF4-FFF2-40B4-BE49-F238E27FC236}">
                <a16:creationId xmlns:a16="http://schemas.microsoft.com/office/drawing/2014/main" id="{0775A413-E9E0-5C76-E079-97E1AB95801F}"/>
              </a:ext>
            </a:extLst>
          </p:cNvPr>
          <p:cNvSpPr/>
          <p:nvPr/>
        </p:nvSpPr>
        <p:spPr bwMode="auto">
          <a:xfrm>
            <a:off x="7806239" y="4240980"/>
            <a:ext cx="719490" cy="5160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Arrow: Down 9">
            <a:extLst>
              <a:ext uri="{FF2B5EF4-FFF2-40B4-BE49-F238E27FC236}">
                <a16:creationId xmlns:a16="http://schemas.microsoft.com/office/drawing/2014/main" id="{4524052F-3920-F4C9-DEB4-6200C9090F43}"/>
              </a:ext>
            </a:extLst>
          </p:cNvPr>
          <p:cNvSpPr/>
          <p:nvPr/>
        </p:nvSpPr>
        <p:spPr bwMode="auto">
          <a:xfrm rot="10800000">
            <a:off x="7502649" y="4401323"/>
            <a:ext cx="65408" cy="6883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8" name="Picture 17">
            <a:extLst>
              <a:ext uri="{FF2B5EF4-FFF2-40B4-BE49-F238E27FC236}">
                <a16:creationId xmlns:a16="http://schemas.microsoft.com/office/drawing/2014/main" id="{33C26383-D183-7A57-48BB-38E845B4F8FD}"/>
              </a:ext>
            </a:extLst>
          </p:cNvPr>
          <p:cNvPicPr>
            <a:picLocks noChangeAspect="1"/>
          </p:cNvPicPr>
          <p:nvPr/>
        </p:nvPicPr>
        <p:blipFill rotWithShape="1">
          <a:blip r:embed="rId5"/>
          <a:srcRect l="5058" t="49880" r="57767" b="6371"/>
          <a:stretch/>
        </p:blipFill>
        <p:spPr>
          <a:xfrm>
            <a:off x="6476545" y="4965793"/>
            <a:ext cx="2501480" cy="1557262"/>
          </a:xfrm>
          <a:prstGeom prst="rect">
            <a:avLst/>
          </a:prstGeom>
        </p:spPr>
      </p:pic>
      <p:pic>
        <p:nvPicPr>
          <p:cNvPr id="20" name="Picture 19">
            <a:extLst>
              <a:ext uri="{FF2B5EF4-FFF2-40B4-BE49-F238E27FC236}">
                <a16:creationId xmlns:a16="http://schemas.microsoft.com/office/drawing/2014/main" id="{9491B694-C665-4DAD-5315-4909128A2E3B}"/>
              </a:ext>
            </a:extLst>
          </p:cNvPr>
          <p:cNvPicPr>
            <a:picLocks noChangeAspect="1"/>
          </p:cNvPicPr>
          <p:nvPr/>
        </p:nvPicPr>
        <p:blipFill rotWithShape="1">
          <a:blip r:embed="rId6"/>
          <a:srcRect t="50000" r="19167" b="6175"/>
          <a:stretch/>
        </p:blipFill>
        <p:spPr>
          <a:xfrm>
            <a:off x="145699" y="4996775"/>
            <a:ext cx="6201723" cy="1778683"/>
          </a:xfrm>
          <a:prstGeom prst="rect">
            <a:avLst/>
          </a:prstGeom>
        </p:spPr>
      </p:pic>
      <p:sp>
        <p:nvSpPr>
          <p:cNvPr id="21" name="Arrow: Right 20">
            <a:extLst>
              <a:ext uri="{FF2B5EF4-FFF2-40B4-BE49-F238E27FC236}">
                <a16:creationId xmlns:a16="http://schemas.microsoft.com/office/drawing/2014/main" id="{A235D82C-29FA-CB0D-4900-E103D8C93934}"/>
              </a:ext>
            </a:extLst>
          </p:cNvPr>
          <p:cNvSpPr/>
          <p:nvPr/>
        </p:nvSpPr>
        <p:spPr bwMode="auto">
          <a:xfrm rot="10800000">
            <a:off x="7710994" y="5984292"/>
            <a:ext cx="353893" cy="4571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733884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2">
            <a:extLst>
              <a:ext uri="{FF2B5EF4-FFF2-40B4-BE49-F238E27FC236}">
                <a16:creationId xmlns:a16="http://schemas.microsoft.com/office/drawing/2014/main" id="{89063CF3-3D43-0330-9DD7-9705843F2E0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3940D5-7FFA-4528-A4E9-B5691F56E9F3}" type="slidenum">
              <a:rPr lang="en-US" altLang="en-US" sz="1400">
                <a:solidFill>
                  <a:srgbClr val="FF0000"/>
                </a:solidFill>
                <a:latin typeface="Arial" panose="020B0604020202020204" pitchFamily="34" charset="0"/>
              </a:rPr>
              <a:pPr>
                <a:spcBef>
                  <a:spcPct val="0"/>
                </a:spcBef>
                <a:buFontTx/>
                <a:buNone/>
              </a:pPr>
              <a:t>109</a:t>
            </a:fld>
            <a:endParaRPr lang="en-US" altLang="en-US" sz="1400">
              <a:solidFill>
                <a:srgbClr val="FF0000"/>
              </a:solidFill>
              <a:latin typeface="Arial" panose="020B0604020202020204" pitchFamily="34" charset="0"/>
            </a:endParaRPr>
          </a:p>
        </p:txBody>
      </p:sp>
      <p:sp>
        <p:nvSpPr>
          <p:cNvPr id="159747" name="Rectangle 2">
            <a:extLst>
              <a:ext uri="{FF2B5EF4-FFF2-40B4-BE49-F238E27FC236}">
                <a16:creationId xmlns:a16="http://schemas.microsoft.com/office/drawing/2014/main" id="{68F0A76D-BD95-F754-056A-A5061D828D4F}"/>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6, Graphical </a:t>
            </a:r>
            <a:r>
              <a:rPr lang="en-US" altLang="en-US" sz="2000" dirty="0" err="1"/>
              <a:t>HeatMap</a:t>
            </a:r>
            <a:r>
              <a:rPr lang="en-US" altLang="en-US" sz="2000" dirty="0"/>
              <a:t> - Advanced</a:t>
            </a:r>
          </a:p>
        </p:txBody>
      </p:sp>
      <p:sp>
        <p:nvSpPr>
          <p:cNvPr id="159748" name="Rectangle 3">
            <a:extLst>
              <a:ext uri="{FF2B5EF4-FFF2-40B4-BE49-F238E27FC236}">
                <a16:creationId xmlns:a16="http://schemas.microsoft.com/office/drawing/2014/main" id="{1054E7F0-BD1E-7686-1E04-9F0BFED1066E}"/>
              </a:ext>
            </a:extLst>
          </p:cNvPr>
          <p:cNvSpPr>
            <a:spLocks noChangeArrowheads="1"/>
          </p:cNvSpPr>
          <p:nvPr/>
        </p:nvSpPr>
        <p:spPr bwMode="auto">
          <a:xfrm>
            <a:off x="76201" y="609600"/>
            <a:ext cx="868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7"/>
            </a:pPr>
            <a:r>
              <a:rPr lang="en-US" altLang="en-US" sz="1600" b="1" dirty="0">
                <a:solidFill>
                  <a:srgbClr val="000099"/>
                </a:solidFill>
                <a:latin typeface="Arial" panose="020B0604020202020204" pitchFamily="34" charset="0"/>
              </a:rPr>
              <a:t>Ensure that the </a:t>
            </a:r>
            <a:r>
              <a:rPr lang="en-US" altLang="en-US" sz="1600" b="1" i="1" dirty="0">
                <a:solidFill>
                  <a:srgbClr val="000099"/>
                </a:solidFill>
                <a:latin typeface="Arial" panose="020B0604020202020204" pitchFamily="34" charset="0"/>
              </a:rPr>
              <a:t>Summary</a:t>
            </a:r>
            <a:r>
              <a:rPr lang="en-US" altLang="en-US" sz="1600" b="1" dirty="0">
                <a:solidFill>
                  <a:srgbClr val="000099"/>
                </a:solidFill>
                <a:latin typeface="Arial" panose="020B0604020202020204" pitchFamily="34" charset="0"/>
              </a:rPr>
              <a:t> is enabled and select the  </a:t>
            </a:r>
            <a:r>
              <a:rPr lang="en-US" altLang="en-US" sz="1600" b="1" dirty="0" err="1">
                <a:solidFill>
                  <a:srgbClr val="000099"/>
                </a:solidFill>
                <a:latin typeface="Arial" panose="020B0604020202020204" pitchFamily="34" charset="0"/>
              </a:rPr>
              <a:t>GroupBox</a:t>
            </a:r>
            <a:r>
              <a:rPr lang="en-US" altLang="en-US" sz="1600" b="1" dirty="0">
                <a:solidFill>
                  <a:srgbClr val="000099"/>
                </a:solidFill>
                <a:latin typeface="Arial" panose="020B0604020202020204" pitchFamily="34" charset="0"/>
              </a:rPr>
              <a:t> for</a:t>
            </a:r>
          </a:p>
          <a:p>
            <a:pPr marL="347663" indent="0" algn="just">
              <a:spcBef>
                <a:spcPct val="10000"/>
              </a:spcBef>
              <a:buNone/>
            </a:pPr>
            <a:r>
              <a:rPr lang="en-US" altLang="en-US" sz="1600" b="1" dirty="0">
                <a:solidFill>
                  <a:srgbClr val="000099"/>
                </a:solidFill>
                <a:latin typeface="Arial" panose="020B0604020202020204" pitchFamily="34" charset="0"/>
              </a:rPr>
              <a:t>BUS_AVIONICS_DECK. Take note of the summary box in the upper right hand part of the canvas.  This shows a variety of useful metrics, such as Heat Applied, Temperature ranges, Heat In and out by type (Lin, Rad, </a:t>
            </a:r>
            <a:r>
              <a:rPr lang="en-US" altLang="en-US" sz="1600" b="1" dirty="0" err="1">
                <a:solidFill>
                  <a:srgbClr val="000099"/>
                </a:solidFill>
                <a:latin typeface="Arial" panose="020B0604020202020204" pitchFamily="34" charset="0"/>
              </a:rPr>
              <a:t>Rdk</a:t>
            </a:r>
            <a:r>
              <a:rPr lang="en-US" altLang="en-US" sz="1600" b="1" dirty="0">
                <a:solidFill>
                  <a:srgbClr val="000099"/>
                </a:solidFill>
                <a:latin typeface="Arial" panose="020B0604020202020204" pitchFamily="34" charset="0"/>
              </a:rPr>
              <a:t>), and what is not displayed (e.g. Residuals)</a:t>
            </a:r>
          </a:p>
        </p:txBody>
      </p:sp>
      <p:sp>
        <p:nvSpPr>
          <p:cNvPr id="4" name="Rectangle 3">
            <a:extLst>
              <a:ext uri="{FF2B5EF4-FFF2-40B4-BE49-F238E27FC236}">
                <a16:creationId xmlns:a16="http://schemas.microsoft.com/office/drawing/2014/main" id="{5D707AD2-575E-029D-9FF1-C3B67A864916}"/>
              </a:ext>
            </a:extLst>
          </p:cNvPr>
          <p:cNvSpPr>
            <a:spLocks noChangeArrowheads="1"/>
          </p:cNvSpPr>
          <p:nvPr/>
        </p:nvSpPr>
        <p:spPr bwMode="auto">
          <a:xfrm>
            <a:off x="76199" y="1905000"/>
            <a:ext cx="6400345" cy="444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8"/>
            </a:pPr>
            <a:r>
              <a:rPr lang="en-US" altLang="en-US" sz="1600" b="1" dirty="0">
                <a:solidFill>
                  <a:srgbClr val="000099"/>
                </a:solidFill>
                <a:latin typeface="Arial" panose="020B0604020202020204" pitchFamily="34" charset="0"/>
              </a:rPr>
              <a:t>Similarly, Connectors have their own summary including: Temperature of the </a:t>
            </a:r>
            <a:r>
              <a:rPr lang="en-US" altLang="en-US" sz="1600" b="1" dirty="0" err="1">
                <a:solidFill>
                  <a:srgbClr val="000099"/>
                </a:solidFill>
                <a:latin typeface="Arial" panose="020B0604020202020204" pitchFamily="34" charset="0"/>
              </a:rPr>
              <a:t>GroupBoxes</a:t>
            </a:r>
            <a:r>
              <a:rPr lang="en-US" altLang="en-US" sz="1600" b="1" dirty="0">
                <a:solidFill>
                  <a:srgbClr val="000099"/>
                </a:solidFill>
                <a:latin typeface="Arial" panose="020B0604020202020204" pitchFamily="34" charset="0"/>
              </a:rPr>
              <a:t>, Linear Conductance/Heat and Rad and </a:t>
            </a:r>
            <a:r>
              <a:rPr lang="en-US" altLang="en-US" sz="1600" b="1" dirty="0" err="1">
                <a:solidFill>
                  <a:srgbClr val="000099"/>
                </a:solidFill>
                <a:latin typeface="Arial" panose="020B0604020202020204" pitchFamily="34" charset="0"/>
              </a:rPr>
              <a:t>Rdk</a:t>
            </a:r>
            <a:r>
              <a:rPr lang="en-US" altLang="en-US" sz="1600" b="1" dirty="0">
                <a:solidFill>
                  <a:srgbClr val="000099"/>
                </a:solidFill>
                <a:latin typeface="Arial" panose="020B0604020202020204" pitchFamily="34" charset="0"/>
              </a:rPr>
              <a:t> Conductance/Heat</a:t>
            </a:r>
          </a:p>
          <a:p>
            <a:pPr algn="just">
              <a:spcBef>
                <a:spcPct val="10000"/>
              </a:spcBef>
              <a:buFont typeface="+mj-lt"/>
              <a:buAutoNum type="arabicPeriod" startAt="8"/>
            </a:pPr>
            <a:r>
              <a:rPr lang="en-US" altLang="en-US" sz="1600" b="1" dirty="0">
                <a:solidFill>
                  <a:srgbClr val="000099"/>
                </a:solidFill>
                <a:latin typeface="Arial" panose="020B0604020202020204" pitchFamily="34" charset="0"/>
              </a:rPr>
              <a:t>Clicking the Title in the top right corner allows the user to specify text of their choosing</a:t>
            </a:r>
          </a:p>
          <a:p>
            <a:pPr algn="just">
              <a:spcBef>
                <a:spcPct val="10000"/>
              </a:spcBef>
              <a:buFont typeface="+mj-lt"/>
              <a:buAutoNum type="arabicPeriod" startAt="8"/>
            </a:pPr>
            <a:r>
              <a:rPr lang="en-US" altLang="en-US" sz="1600" b="1" dirty="0">
                <a:solidFill>
                  <a:srgbClr val="000099"/>
                </a:solidFill>
                <a:latin typeface="Arial" panose="020B0604020202020204" pitchFamily="34" charset="0"/>
              </a:rPr>
              <a:t>Lastly, click the </a:t>
            </a:r>
            <a:r>
              <a:rPr lang="en-US" altLang="en-US" sz="1600" b="1" i="1" dirty="0">
                <a:solidFill>
                  <a:srgbClr val="000099"/>
                </a:solidFill>
                <a:latin typeface="Arial" panose="020B0604020202020204" pitchFamily="34" charset="0"/>
              </a:rPr>
              <a:t>Draw Compound Connectors </a:t>
            </a:r>
            <a:r>
              <a:rPr lang="en-US" altLang="en-US" sz="1600" b="1" dirty="0">
                <a:solidFill>
                  <a:srgbClr val="000099"/>
                </a:solidFill>
                <a:latin typeface="Arial" panose="020B0604020202020204" pitchFamily="34" charset="0"/>
              </a:rPr>
              <a:t>option on the </a:t>
            </a:r>
            <a:r>
              <a:rPr lang="en-US" altLang="en-US" sz="1600" b="1" i="1" dirty="0">
                <a:solidFill>
                  <a:srgbClr val="000099"/>
                </a:solidFill>
                <a:latin typeface="Arial" panose="020B0604020202020204" pitchFamily="34" charset="0"/>
              </a:rPr>
              <a:t>Preferences</a:t>
            </a:r>
            <a:r>
              <a:rPr lang="en-US" altLang="en-US" sz="1600" b="1" dirty="0">
                <a:solidFill>
                  <a:srgbClr val="000099"/>
                </a:solidFill>
                <a:latin typeface="Arial" panose="020B0604020202020204" pitchFamily="34" charset="0"/>
              </a:rPr>
              <a:t> tab.  This will display up to three color coded lines for each connector separating the Lin, Rad, and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components</a:t>
            </a:r>
          </a:p>
        </p:txBody>
      </p:sp>
      <p:pic>
        <p:nvPicPr>
          <p:cNvPr id="8" name="Picture 7">
            <a:extLst>
              <a:ext uri="{FF2B5EF4-FFF2-40B4-BE49-F238E27FC236}">
                <a16:creationId xmlns:a16="http://schemas.microsoft.com/office/drawing/2014/main" id="{D5731D39-B439-0EF4-DB68-1A1D469470E3}"/>
              </a:ext>
            </a:extLst>
          </p:cNvPr>
          <p:cNvPicPr>
            <a:picLocks noChangeAspect="1"/>
          </p:cNvPicPr>
          <p:nvPr/>
        </p:nvPicPr>
        <p:blipFill>
          <a:blip r:embed="rId3"/>
          <a:stretch>
            <a:fillRect/>
          </a:stretch>
        </p:blipFill>
        <p:spPr>
          <a:xfrm>
            <a:off x="6596870" y="1776071"/>
            <a:ext cx="2371725" cy="2772283"/>
          </a:xfrm>
          <a:prstGeom prst="rect">
            <a:avLst/>
          </a:prstGeom>
        </p:spPr>
      </p:pic>
      <p:pic>
        <p:nvPicPr>
          <p:cNvPr id="11" name="Picture 10">
            <a:extLst>
              <a:ext uri="{FF2B5EF4-FFF2-40B4-BE49-F238E27FC236}">
                <a16:creationId xmlns:a16="http://schemas.microsoft.com/office/drawing/2014/main" id="{EE533E80-0AE3-2871-2694-A13F4A439C91}"/>
              </a:ext>
            </a:extLst>
          </p:cNvPr>
          <p:cNvPicPr>
            <a:picLocks noChangeAspect="1"/>
          </p:cNvPicPr>
          <p:nvPr/>
        </p:nvPicPr>
        <p:blipFill>
          <a:blip r:embed="rId4"/>
          <a:stretch>
            <a:fillRect/>
          </a:stretch>
        </p:blipFill>
        <p:spPr>
          <a:xfrm>
            <a:off x="6015845" y="4636377"/>
            <a:ext cx="2952750" cy="609600"/>
          </a:xfrm>
          <a:prstGeom prst="rect">
            <a:avLst/>
          </a:prstGeom>
        </p:spPr>
      </p:pic>
      <p:pic>
        <p:nvPicPr>
          <p:cNvPr id="13" name="Picture 12">
            <a:extLst>
              <a:ext uri="{FF2B5EF4-FFF2-40B4-BE49-F238E27FC236}">
                <a16:creationId xmlns:a16="http://schemas.microsoft.com/office/drawing/2014/main" id="{C2BF93BB-6239-DDFF-2503-E55FA1BA598C}"/>
              </a:ext>
            </a:extLst>
          </p:cNvPr>
          <p:cNvPicPr>
            <a:picLocks noChangeAspect="1"/>
          </p:cNvPicPr>
          <p:nvPr/>
        </p:nvPicPr>
        <p:blipFill>
          <a:blip r:embed="rId5"/>
          <a:stretch>
            <a:fillRect/>
          </a:stretch>
        </p:blipFill>
        <p:spPr>
          <a:xfrm>
            <a:off x="5257800" y="5337313"/>
            <a:ext cx="3381375" cy="1447800"/>
          </a:xfrm>
          <a:prstGeom prst="rect">
            <a:avLst/>
          </a:prstGeom>
        </p:spPr>
      </p:pic>
      <p:pic>
        <p:nvPicPr>
          <p:cNvPr id="15" name="Picture 14">
            <a:extLst>
              <a:ext uri="{FF2B5EF4-FFF2-40B4-BE49-F238E27FC236}">
                <a16:creationId xmlns:a16="http://schemas.microsoft.com/office/drawing/2014/main" id="{4C7997CB-8301-759D-7357-90A4E36E6A8E}"/>
              </a:ext>
            </a:extLst>
          </p:cNvPr>
          <p:cNvPicPr>
            <a:picLocks noChangeAspect="1"/>
          </p:cNvPicPr>
          <p:nvPr/>
        </p:nvPicPr>
        <p:blipFill>
          <a:blip r:embed="rId6"/>
          <a:stretch>
            <a:fillRect/>
          </a:stretch>
        </p:blipFill>
        <p:spPr>
          <a:xfrm>
            <a:off x="380999" y="4284221"/>
            <a:ext cx="4572001" cy="2500892"/>
          </a:xfrm>
          <a:prstGeom prst="rect">
            <a:avLst/>
          </a:prstGeom>
        </p:spPr>
      </p:pic>
      <p:pic>
        <p:nvPicPr>
          <p:cNvPr id="17" name="Picture 16">
            <a:extLst>
              <a:ext uri="{FF2B5EF4-FFF2-40B4-BE49-F238E27FC236}">
                <a16:creationId xmlns:a16="http://schemas.microsoft.com/office/drawing/2014/main" id="{624AA031-532A-62EA-6788-D58E62AEA42E}"/>
              </a:ext>
            </a:extLst>
          </p:cNvPr>
          <p:cNvPicPr>
            <a:picLocks noChangeAspect="1"/>
          </p:cNvPicPr>
          <p:nvPr/>
        </p:nvPicPr>
        <p:blipFill rotWithShape="1">
          <a:blip r:embed="rId7"/>
          <a:srcRect l="67916" t="-2" r="24791" b="1602"/>
          <a:stretch/>
        </p:blipFill>
        <p:spPr>
          <a:xfrm>
            <a:off x="5612893" y="1671657"/>
            <a:ext cx="870731" cy="298537"/>
          </a:xfrm>
          <a:prstGeom prst="rect">
            <a:avLst/>
          </a:prstGeom>
        </p:spPr>
      </p:pic>
    </p:spTree>
    <p:extLst>
      <p:ext uri="{BB962C8B-B14F-4D97-AF65-F5344CB8AC3E}">
        <p14:creationId xmlns:p14="http://schemas.microsoft.com/office/powerpoint/2010/main" val="2296712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a:extLst>
              <a:ext uri="{FF2B5EF4-FFF2-40B4-BE49-F238E27FC236}">
                <a16:creationId xmlns:a16="http://schemas.microsoft.com/office/drawing/2014/main" id="{FECE53DE-932D-F03F-5164-4D57FD9A92D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A75FF86-2E19-4AA4-B764-CD55454282A6}" type="slidenum">
              <a:rPr lang="en-US" altLang="en-US" sz="1400">
                <a:solidFill>
                  <a:srgbClr val="FF0000"/>
                </a:solidFill>
                <a:latin typeface="Arial" panose="020B0604020202020204" pitchFamily="34" charset="0"/>
              </a:rPr>
              <a:pPr>
                <a:spcBef>
                  <a:spcPct val="0"/>
                </a:spcBef>
                <a:buFontTx/>
                <a:buNone/>
              </a:pPr>
              <a:t>11</a:t>
            </a:fld>
            <a:endParaRPr lang="en-US" altLang="en-US" sz="1400">
              <a:solidFill>
                <a:srgbClr val="FF0000"/>
              </a:solidFill>
              <a:latin typeface="Arial" panose="020B0604020202020204" pitchFamily="34" charset="0"/>
            </a:endParaRPr>
          </a:p>
        </p:txBody>
      </p:sp>
      <p:sp>
        <p:nvSpPr>
          <p:cNvPr id="40963" name="Rectangle 2">
            <a:extLst>
              <a:ext uri="{FF2B5EF4-FFF2-40B4-BE49-F238E27FC236}">
                <a16:creationId xmlns:a16="http://schemas.microsoft.com/office/drawing/2014/main" id="{85E05DA3-4A98-AEAF-8A02-6A9B2AB0CB1C}"/>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0964" name="Rectangle 3">
            <a:extLst>
              <a:ext uri="{FF2B5EF4-FFF2-40B4-BE49-F238E27FC236}">
                <a16:creationId xmlns:a16="http://schemas.microsoft.com/office/drawing/2014/main" id="{A44FE444-F463-3801-3B45-FD1344D4FB2F}"/>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–Groups/Parameters</a:t>
            </a:r>
          </a:p>
        </p:txBody>
      </p:sp>
      <p:sp>
        <p:nvSpPr>
          <p:cNvPr id="40965" name="Rectangle 4">
            <a:extLst>
              <a:ext uri="{FF2B5EF4-FFF2-40B4-BE49-F238E27FC236}">
                <a16:creationId xmlns:a16="http://schemas.microsoft.com/office/drawing/2014/main" id="{7BA19A12-1B72-30AA-74C7-12F6DC677299}"/>
              </a:ext>
            </a:extLst>
          </p:cNvPr>
          <p:cNvSpPr>
            <a:spLocks noChangeArrowheads="1"/>
          </p:cNvSpPr>
          <p:nvPr/>
        </p:nvSpPr>
        <p:spPr bwMode="auto">
          <a:xfrm>
            <a:off x="228600" y="666750"/>
            <a:ext cx="83820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tabLst>
                <a:tab pos="6346825" algn="l"/>
              </a:tabLst>
              <a:defRPr sz="3200">
                <a:solidFill>
                  <a:schemeClr val="tx1"/>
                </a:solidFill>
                <a:latin typeface="Times New Roman" panose="02020603050405020304" pitchFamily="18" charset="0"/>
              </a:defRPr>
            </a:lvl1pPr>
            <a:lvl2pPr marL="627063" indent="-169863">
              <a:spcBef>
                <a:spcPct val="20000"/>
              </a:spcBef>
              <a:buChar char="–"/>
              <a:tabLst>
                <a:tab pos="6346825" algn="l"/>
              </a:tabLst>
              <a:defRPr sz="2800">
                <a:solidFill>
                  <a:schemeClr val="tx1"/>
                </a:solidFill>
                <a:latin typeface="Times New Roman" panose="02020603050405020304" pitchFamily="18" charset="0"/>
              </a:defRPr>
            </a:lvl2pPr>
            <a:lvl3pPr marL="1143000" indent="-228600">
              <a:spcBef>
                <a:spcPct val="20000"/>
              </a:spcBef>
              <a:buChar char="•"/>
              <a:tabLst>
                <a:tab pos="6346825" algn="l"/>
              </a:tabLst>
              <a:defRPr sz="2400">
                <a:solidFill>
                  <a:schemeClr val="tx1"/>
                </a:solidFill>
                <a:latin typeface="Times New Roman" panose="02020603050405020304" pitchFamily="18" charset="0"/>
              </a:defRPr>
            </a:lvl3pPr>
            <a:lvl4pPr marL="1600200" indent="-228600">
              <a:spcBef>
                <a:spcPct val="20000"/>
              </a:spcBef>
              <a:buChar char="–"/>
              <a:tabLst>
                <a:tab pos="6346825" algn="l"/>
              </a:tabLst>
              <a:defRPr sz="2000">
                <a:solidFill>
                  <a:schemeClr val="tx1"/>
                </a:solidFill>
                <a:latin typeface="Times New Roman" panose="02020603050405020304" pitchFamily="18" charset="0"/>
              </a:defRPr>
            </a:lvl4pPr>
            <a:lvl5pPr marL="2057400" indent="-228600">
              <a:spcBef>
                <a:spcPct val="20000"/>
              </a:spcBef>
              <a:buChar char="»"/>
              <a:tabLst>
                <a:tab pos="634682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9pPr>
          </a:lstStyle>
          <a:p>
            <a:pPr>
              <a:lnSpc>
                <a:spcPct val="95000"/>
              </a:lnSpc>
              <a:spcBef>
                <a:spcPct val="10000"/>
              </a:spcBef>
            </a:pPr>
            <a:r>
              <a:rPr lang="en-US" altLang="en-US" sz="1600" b="1">
                <a:latin typeface="Arial" panose="020B0604020202020204" pitchFamily="34" charset="0"/>
              </a:rPr>
              <a:t>Groups may be alternately defined using ranges.  This form is</a:t>
            </a:r>
          </a:p>
          <a:p>
            <a:pPr>
              <a:lnSpc>
                <a:spcPct val="95000"/>
              </a:lnSpc>
              <a:spcBef>
                <a:spcPct val="10000"/>
              </a:spcBef>
              <a:buFontTx/>
              <a:buNone/>
            </a:pPr>
            <a:r>
              <a:rPr lang="en-US" altLang="en-US" sz="1600" b="1">
                <a:latin typeface="Arial" panose="020B0604020202020204" pitchFamily="34" charset="0"/>
              </a:rPr>
              <a:t>	Accessed by double clicking any group.</a:t>
            </a:r>
          </a:p>
          <a:p>
            <a:pPr lvl="1">
              <a:lnSpc>
                <a:spcPct val="95000"/>
              </a:lnSpc>
              <a:spcBef>
                <a:spcPct val="10000"/>
              </a:spcBef>
              <a:buFont typeface="Arial" panose="020B0604020202020204" pitchFamily="34" charset="0"/>
              <a:buChar char="•"/>
            </a:pPr>
            <a:r>
              <a:rPr lang="en-US" altLang="en-US" sz="1600" b="1">
                <a:latin typeface="Arial" panose="020B0604020202020204" pitchFamily="34" charset="0"/>
              </a:rPr>
              <a:t>Ranges of nodes may be entered and then evaluated to determine which nodes meet the criteria 		</a:t>
            </a: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pPr>
            <a:endParaRPr lang="en-US" altLang="en-US" sz="1600" b="1">
              <a:latin typeface="Arial" panose="020B0604020202020204" pitchFamily="34" charset="0"/>
            </a:endParaRPr>
          </a:p>
          <a:p>
            <a:pPr>
              <a:lnSpc>
                <a:spcPct val="95000"/>
              </a:lnSpc>
              <a:spcBef>
                <a:spcPct val="10000"/>
              </a:spcBef>
              <a:buFontTx/>
              <a:buNone/>
            </a:pPr>
            <a:endParaRPr lang="en-US" altLang="en-US" sz="1600" b="1">
              <a:latin typeface="Arial" panose="020B0604020202020204" pitchFamily="34" charset="0"/>
            </a:endParaRPr>
          </a:p>
        </p:txBody>
      </p:sp>
      <p:pic>
        <p:nvPicPr>
          <p:cNvPr id="40966" name="Picture 17">
            <a:extLst>
              <a:ext uri="{FF2B5EF4-FFF2-40B4-BE49-F238E27FC236}">
                <a16:creationId xmlns:a16="http://schemas.microsoft.com/office/drawing/2014/main" id="{B1B0A6AA-CDC4-441B-43BD-88F451846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381" t="7329" r="13905" b="87149"/>
          <a:stretch>
            <a:fillRect/>
          </a:stretch>
        </p:blipFill>
        <p:spPr bwMode="auto">
          <a:xfrm>
            <a:off x="8458200" y="3352800"/>
            <a:ext cx="4572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
            <a:extLst>
              <a:ext uri="{FF2B5EF4-FFF2-40B4-BE49-F238E27FC236}">
                <a16:creationId xmlns:a16="http://schemas.microsoft.com/office/drawing/2014/main" id="{88288AA1-84FF-FB12-4873-4039E00F1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538" y="4238625"/>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7">
            <a:extLst>
              <a:ext uri="{FF2B5EF4-FFF2-40B4-BE49-F238E27FC236}">
                <a16:creationId xmlns:a16="http://schemas.microsoft.com/office/drawing/2014/main" id="{9C98D5F4-FF8C-3D56-4F82-9ECF95BE1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429" t="7329" r="18619" b="87149"/>
          <a:stretch>
            <a:fillRect/>
          </a:stretch>
        </p:blipFill>
        <p:spPr bwMode="auto">
          <a:xfrm>
            <a:off x="7985125" y="2351088"/>
            <a:ext cx="930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4">
            <a:extLst>
              <a:ext uri="{FF2B5EF4-FFF2-40B4-BE49-F238E27FC236}">
                <a16:creationId xmlns:a16="http://schemas.microsoft.com/office/drawing/2014/main" id="{509D335D-7735-CE1D-857C-0AE05D0EE967}"/>
              </a:ext>
            </a:extLst>
          </p:cNvPr>
          <p:cNvSpPr>
            <a:spLocks noChangeArrowheads="1"/>
          </p:cNvSpPr>
          <p:nvPr/>
        </p:nvSpPr>
        <p:spPr bwMode="auto">
          <a:xfrm>
            <a:off x="4114800" y="1828800"/>
            <a:ext cx="46482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tabLst>
                <a:tab pos="6346825" algn="l"/>
              </a:tabLst>
              <a:defRPr sz="3200">
                <a:solidFill>
                  <a:schemeClr val="tx1"/>
                </a:solidFill>
                <a:latin typeface="Times New Roman" panose="02020603050405020304" pitchFamily="18" charset="0"/>
              </a:defRPr>
            </a:lvl1pPr>
            <a:lvl2pPr marL="627063" indent="-169863">
              <a:spcBef>
                <a:spcPct val="20000"/>
              </a:spcBef>
              <a:buChar char="–"/>
              <a:tabLst>
                <a:tab pos="6346825" algn="l"/>
              </a:tabLst>
              <a:defRPr sz="2800">
                <a:solidFill>
                  <a:schemeClr val="tx1"/>
                </a:solidFill>
                <a:latin typeface="Times New Roman" panose="02020603050405020304" pitchFamily="18" charset="0"/>
              </a:defRPr>
            </a:lvl2pPr>
            <a:lvl3pPr marL="1143000" indent="-228600">
              <a:spcBef>
                <a:spcPct val="20000"/>
              </a:spcBef>
              <a:buChar char="•"/>
              <a:tabLst>
                <a:tab pos="6346825" algn="l"/>
              </a:tabLst>
              <a:defRPr sz="2400">
                <a:solidFill>
                  <a:schemeClr val="tx1"/>
                </a:solidFill>
                <a:latin typeface="Times New Roman" panose="02020603050405020304" pitchFamily="18" charset="0"/>
              </a:defRPr>
            </a:lvl3pPr>
            <a:lvl4pPr marL="1600200" indent="-228600">
              <a:spcBef>
                <a:spcPct val="20000"/>
              </a:spcBef>
              <a:buChar char="–"/>
              <a:tabLst>
                <a:tab pos="6346825" algn="l"/>
              </a:tabLst>
              <a:defRPr sz="2000">
                <a:solidFill>
                  <a:schemeClr val="tx1"/>
                </a:solidFill>
                <a:latin typeface="Times New Roman" panose="02020603050405020304" pitchFamily="18" charset="0"/>
              </a:defRPr>
            </a:lvl4pPr>
            <a:lvl5pPr marL="2057400" indent="-228600">
              <a:spcBef>
                <a:spcPct val="20000"/>
              </a:spcBef>
              <a:buChar char="»"/>
              <a:tabLst>
                <a:tab pos="634682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9pPr>
          </a:lstStyle>
          <a:p>
            <a:pPr>
              <a:lnSpc>
                <a:spcPct val="95000"/>
              </a:lnSpc>
              <a:spcBef>
                <a:spcPct val="10000"/>
              </a:spcBef>
            </a:pPr>
            <a:r>
              <a:rPr lang="en-US" altLang="en-US" sz="1600" b="1" dirty="0">
                <a:latin typeface="Arial" panose="020B0604020202020204" pitchFamily="34" charset="0"/>
              </a:rPr>
              <a:t>Some shortcuts for working with groups are found on the tool bar </a:t>
            </a:r>
          </a:p>
          <a:p>
            <a:pPr lvl="1">
              <a:lnSpc>
                <a:spcPct val="95000"/>
              </a:lnSpc>
              <a:spcBef>
                <a:spcPct val="10000"/>
              </a:spcBef>
              <a:buFontTx/>
              <a:buChar char="•"/>
            </a:pPr>
            <a:r>
              <a:rPr lang="en-US" altLang="en-US" sz="1600" b="1" dirty="0">
                <a:latin typeface="Arial" panose="020B0604020202020204" pitchFamily="34" charset="0"/>
              </a:rPr>
              <a:t>Create Groups from </a:t>
            </a:r>
            <a:r>
              <a:rPr lang="en-US" altLang="en-US" sz="1600" b="1" dirty="0" err="1">
                <a:latin typeface="Arial" panose="020B0604020202020204" pitchFamily="34" charset="0"/>
              </a:rPr>
              <a:t>Submodels</a:t>
            </a:r>
            <a:endParaRPr lang="en-US" altLang="en-US" sz="1600" b="1" dirty="0">
              <a:latin typeface="Arial" panose="020B0604020202020204" pitchFamily="34" charset="0"/>
            </a:endParaRPr>
          </a:p>
          <a:p>
            <a:pPr lvl="1">
              <a:lnSpc>
                <a:spcPct val="95000"/>
              </a:lnSpc>
              <a:spcBef>
                <a:spcPct val="10000"/>
              </a:spcBef>
              <a:buFontTx/>
              <a:buChar char="•"/>
            </a:pPr>
            <a:r>
              <a:rPr lang="en-US" altLang="en-US" sz="1600" b="1" dirty="0">
                <a:latin typeface="Arial" panose="020B0604020202020204" pitchFamily="34" charset="0"/>
              </a:rPr>
              <a:t>Load Groups from Files</a:t>
            </a:r>
          </a:p>
          <a:p>
            <a:pPr>
              <a:lnSpc>
                <a:spcPct val="95000"/>
              </a:lnSpc>
              <a:spcBef>
                <a:spcPct val="10000"/>
              </a:spcBef>
            </a:pPr>
            <a:r>
              <a:rPr lang="en-US" altLang="en-US" sz="1600" b="1" dirty="0">
                <a:latin typeface="Arial" panose="020B0604020202020204" pitchFamily="34" charset="0"/>
              </a:rPr>
              <a:t>Parameters, like groups, create additional points for later use</a:t>
            </a:r>
          </a:p>
          <a:p>
            <a:pPr lvl="1">
              <a:lnSpc>
                <a:spcPct val="95000"/>
              </a:lnSpc>
              <a:spcBef>
                <a:spcPct val="10000"/>
              </a:spcBef>
              <a:buFontTx/>
              <a:buChar char="•"/>
            </a:pPr>
            <a:r>
              <a:rPr lang="en-US" altLang="en-US" sz="1600" b="1" dirty="0">
                <a:latin typeface="Arial" panose="020B0604020202020204" pitchFamily="34" charset="0"/>
              </a:rPr>
              <a:t>A shortcut to create </a:t>
            </a:r>
            <a:r>
              <a:rPr lang="en-US" altLang="en-US" sz="1600" b="1" dirty="0" err="1">
                <a:latin typeface="Arial" panose="020B0604020202020204" pitchFamily="34" charset="0"/>
              </a:rPr>
              <a:t>MaxGroup</a:t>
            </a:r>
            <a:r>
              <a:rPr lang="en-US" altLang="en-US" sz="1600" b="1" dirty="0">
                <a:latin typeface="Arial" panose="020B0604020202020204" pitchFamily="34" charset="0"/>
              </a:rPr>
              <a:t> and </a:t>
            </a:r>
            <a:r>
              <a:rPr lang="en-US" altLang="en-US" sz="1600" b="1" dirty="0" err="1">
                <a:latin typeface="Arial" panose="020B0604020202020204" pitchFamily="34" charset="0"/>
              </a:rPr>
              <a:t>MinGroup</a:t>
            </a:r>
            <a:r>
              <a:rPr lang="en-US" altLang="en-US" sz="1600" b="1" dirty="0">
                <a:latin typeface="Arial" panose="020B0604020202020204" pitchFamily="34" charset="0"/>
              </a:rPr>
              <a:t> parameters for all defined groups is also found on the toolbar</a:t>
            </a:r>
          </a:p>
        </p:txBody>
      </p:sp>
      <p:sp>
        <p:nvSpPr>
          <p:cNvPr id="16396" name="Rectangle 4">
            <a:extLst>
              <a:ext uri="{FF2B5EF4-FFF2-40B4-BE49-F238E27FC236}">
                <a16:creationId xmlns:a16="http://schemas.microsoft.com/office/drawing/2014/main" id="{B6927B32-7771-DC6A-C5B1-400E3F12E1CC}"/>
              </a:ext>
            </a:extLst>
          </p:cNvPr>
          <p:cNvSpPr>
            <a:spLocks noChangeArrowheads="1"/>
          </p:cNvSpPr>
          <p:nvPr/>
        </p:nvSpPr>
        <p:spPr bwMode="auto">
          <a:xfrm>
            <a:off x="228600" y="4953000"/>
            <a:ext cx="8382000" cy="1361015"/>
          </a:xfrm>
          <a:prstGeom prst="rect">
            <a:avLst/>
          </a:prstGeom>
          <a:noFill/>
          <a:ln w="9525">
            <a:noFill/>
            <a:miter lim="800000"/>
            <a:headEnd/>
            <a:tailEnd/>
          </a:ln>
        </p:spPr>
        <p:txBody>
          <a:bodyPr lIns="92075" tIns="46038" rIns="92075" bIns="46038">
            <a:spAutoFit/>
          </a:bodyPr>
          <a:lstStyle/>
          <a:p>
            <a:pPr>
              <a:lnSpc>
                <a:spcPct val="95000"/>
              </a:lnSpc>
              <a:spcBef>
                <a:spcPct val="10000"/>
              </a:spcBef>
              <a:tabLst>
                <a:tab pos="6346825" algn="l"/>
              </a:tabLst>
              <a:defRPr/>
            </a:pPr>
            <a:r>
              <a:rPr lang="en-US" sz="1600" b="1" u="sng" dirty="0">
                <a:latin typeface="Arial" charset="0"/>
              </a:rPr>
              <a:t>EXAMPLES</a:t>
            </a:r>
          </a:p>
          <a:p>
            <a:pPr marL="342900" indent="-342900">
              <a:lnSpc>
                <a:spcPct val="95000"/>
              </a:lnSpc>
              <a:spcBef>
                <a:spcPct val="10000"/>
              </a:spcBef>
              <a:buFont typeface="Arial" panose="020B0604020202020204" pitchFamily="34" charset="0"/>
              <a:buChar char="•"/>
              <a:tabLst>
                <a:tab pos="6346825" algn="l"/>
              </a:tabLst>
              <a:defRPr/>
            </a:pPr>
            <a:r>
              <a:rPr lang="en-US" sz="1600" b="1" dirty="0">
                <a:latin typeface="Arial" charset="0"/>
              </a:rPr>
              <a:t>Create a single Max of Group parameter</a:t>
            </a:r>
          </a:p>
          <a:p>
            <a:pPr marL="512763" lvl="1" indent="-166688">
              <a:lnSpc>
                <a:spcPct val="95000"/>
              </a:lnSpc>
              <a:spcBef>
                <a:spcPct val="10000"/>
              </a:spcBef>
              <a:buFont typeface="Arial" charset="0"/>
              <a:buChar char="•"/>
              <a:tabLst>
                <a:tab pos="6346825" algn="l"/>
              </a:tabLst>
              <a:defRPr/>
            </a:pPr>
            <a:r>
              <a:rPr lang="en-US" sz="1600" b="1" dirty="0">
                <a:latin typeface="Arial" charset="0"/>
              </a:rPr>
              <a:t>Add the Panels entry from the Working Node List to Parameter1</a:t>
            </a:r>
          </a:p>
          <a:p>
            <a:pPr marL="342900" indent="-342900">
              <a:lnSpc>
                <a:spcPct val="95000"/>
              </a:lnSpc>
              <a:spcBef>
                <a:spcPct val="10000"/>
              </a:spcBef>
              <a:buFont typeface="Arial" panose="020B0604020202020204" pitchFamily="34" charset="0"/>
              <a:buChar char="•"/>
              <a:tabLst>
                <a:tab pos="6346825" algn="l"/>
              </a:tabLst>
              <a:defRPr/>
            </a:pPr>
            <a:r>
              <a:rPr lang="en-US" sz="1600" b="1" dirty="0">
                <a:latin typeface="Arial" charset="0"/>
              </a:rPr>
              <a:t>Now, click the </a:t>
            </a:r>
            <a:r>
              <a:rPr lang="en-US" sz="1600" b="1" i="1" dirty="0">
                <a:latin typeface="Arial" charset="0"/>
              </a:rPr>
              <a:t>Create Max/Min Parameters from Groups</a:t>
            </a:r>
            <a:r>
              <a:rPr lang="en-US" sz="1600" b="1" dirty="0">
                <a:latin typeface="Arial" charset="0"/>
              </a:rPr>
              <a:t> button</a:t>
            </a:r>
            <a:endParaRPr lang="en-US" sz="1600" b="1" i="1" dirty="0">
              <a:latin typeface="Arial" charset="0"/>
            </a:endParaRPr>
          </a:p>
          <a:p>
            <a:pPr marL="512763" lvl="1" indent="-179388">
              <a:lnSpc>
                <a:spcPct val="95000"/>
              </a:lnSpc>
              <a:spcBef>
                <a:spcPct val="10000"/>
              </a:spcBef>
              <a:buFont typeface="Arial" charset="0"/>
              <a:buChar char="•"/>
              <a:tabLst>
                <a:tab pos="6346825" algn="l"/>
              </a:tabLst>
              <a:defRPr/>
            </a:pPr>
            <a:r>
              <a:rPr lang="en-US" sz="1600" b="1" dirty="0">
                <a:latin typeface="Arial" charset="0"/>
              </a:rPr>
              <a:t>Select Yes when prompted to remove all existing Parameters first</a:t>
            </a:r>
          </a:p>
        </p:txBody>
      </p:sp>
      <p:sp>
        <p:nvSpPr>
          <p:cNvPr id="40971" name="Rectangle 4">
            <a:extLst>
              <a:ext uri="{FF2B5EF4-FFF2-40B4-BE49-F238E27FC236}">
                <a16:creationId xmlns:a16="http://schemas.microsoft.com/office/drawing/2014/main" id="{9176BCC6-A9B1-C431-EC3F-A5A4561A0F73}"/>
              </a:ext>
            </a:extLst>
          </p:cNvPr>
          <p:cNvSpPr>
            <a:spLocks noChangeArrowheads="1"/>
          </p:cNvSpPr>
          <p:nvPr/>
        </p:nvSpPr>
        <p:spPr bwMode="auto">
          <a:xfrm>
            <a:off x="4114800" y="4114800"/>
            <a:ext cx="32766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tabLst>
                <a:tab pos="6346825" algn="l"/>
              </a:tabLst>
              <a:defRPr sz="3200">
                <a:solidFill>
                  <a:schemeClr val="tx1"/>
                </a:solidFill>
                <a:latin typeface="Times New Roman" panose="02020603050405020304" pitchFamily="18" charset="0"/>
              </a:defRPr>
            </a:lvl1pPr>
            <a:lvl2pPr marL="742950" indent="-285750">
              <a:spcBef>
                <a:spcPct val="20000"/>
              </a:spcBef>
              <a:buChar char="–"/>
              <a:tabLst>
                <a:tab pos="6346825" algn="l"/>
              </a:tabLst>
              <a:defRPr sz="2800">
                <a:solidFill>
                  <a:schemeClr val="tx1"/>
                </a:solidFill>
                <a:latin typeface="Times New Roman" panose="02020603050405020304" pitchFamily="18" charset="0"/>
              </a:defRPr>
            </a:lvl2pPr>
            <a:lvl3pPr marL="1143000" indent="-228600">
              <a:spcBef>
                <a:spcPct val="20000"/>
              </a:spcBef>
              <a:buChar char="•"/>
              <a:tabLst>
                <a:tab pos="6346825" algn="l"/>
              </a:tabLst>
              <a:defRPr sz="2400">
                <a:solidFill>
                  <a:schemeClr val="tx1"/>
                </a:solidFill>
                <a:latin typeface="Times New Roman" panose="02020603050405020304" pitchFamily="18" charset="0"/>
              </a:defRPr>
            </a:lvl3pPr>
            <a:lvl4pPr marL="1600200" indent="-228600">
              <a:spcBef>
                <a:spcPct val="20000"/>
              </a:spcBef>
              <a:buChar char="–"/>
              <a:tabLst>
                <a:tab pos="6346825" algn="l"/>
              </a:tabLst>
              <a:defRPr sz="2000">
                <a:solidFill>
                  <a:schemeClr val="tx1"/>
                </a:solidFill>
                <a:latin typeface="Times New Roman" panose="02020603050405020304" pitchFamily="18" charset="0"/>
              </a:defRPr>
            </a:lvl4pPr>
            <a:lvl5pPr marL="2057400" indent="-228600">
              <a:spcBef>
                <a:spcPct val="20000"/>
              </a:spcBef>
              <a:buChar char="»"/>
              <a:tabLst>
                <a:tab pos="634682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9pPr>
          </a:lstStyle>
          <a:p>
            <a:pPr>
              <a:lnSpc>
                <a:spcPct val="95000"/>
              </a:lnSpc>
              <a:spcBef>
                <a:spcPct val="10000"/>
              </a:spcBef>
            </a:pPr>
            <a:r>
              <a:rPr lang="en-US" altLang="en-US" sz="1600" b="1">
                <a:latin typeface="Arial" panose="020B0604020202020204" pitchFamily="34" charset="0"/>
              </a:rPr>
              <a:t>When parameters are defined, the type of parameter must be specified</a:t>
            </a:r>
          </a:p>
        </p:txBody>
      </p:sp>
      <p:pic>
        <p:nvPicPr>
          <p:cNvPr id="40972" name="Picture 14">
            <a:hlinkClick r:id="rId5" action="ppaction://hlinksldjump"/>
            <a:extLst>
              <a:ext uri="{FF2B5EF4-FFF2-40B4-BE49-F238E27FC236}">
                <a16:creationId xmlns:a16="http://schemas.microsoft.com/office/drawing/2014/main" id="{132F014A-2B03-539E-16AA-8DB30E8CE8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0973" name="Picture 7">
            <a:hlinkClick r:id="rId7" action="ppaction://hlinksldjump"/>
            <a:extLst>
              <a:ext uri="{FF2B5EF4-FFF2-40B4-BE49-F238E27FC236}">
                <a16:creationId xmlns:a16="http://schemas.microsoft.com/office/drawing/2014/main" id="{560308EB-9C46-392A-8DB1-5E42FA54A69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393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0974" name="Picture 15">
            <a:extLst>
              <a:ext uri="{FF2B5EF4-FFF2-40B4-BE49-F238E27FC236}">
                <a16:creationId xmlns:a16="http://schemas.microsoft.com/office/drawing/2014/main" id="{8F243B87-7FDB-0397-F4C9-9C7C46F00A5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752600"/>
            <a:ext cx="3962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2">
            <a:extLst>
              <a:ext uri="{FF2B5EF4-FFF2-40B4-BE49-F238E27FC236}">
                <a16:creationId xmlns:a16="http://schemas.microsoft.com/office/drawing/2014/main" id="{F2C2BDAE-0A8D-EEB9-5551-2A898ECFB93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30DAA4A-4BDE-40F2-BBCE-63E812716AF5}" type="slidenum">
              <a:rPr lang="en-US" altLang="en-US" sz="1400">
                <a:solidFill>
                  <a:srgbClr val="FF0000"/>
                </a:solidFill>
                <a:latin typeface="Arial" panose="020B0604020202020204" pitchFamily="34" charset="0"/>
              </a:rPr>
              <a:pPr>
                <a:spcBef>
                  <a:spcPct val="0"/>
                </a:spcBef>
                <a:buFontTx/>
                <a:buNone/>
              </a:pPr>
              <a:t>110</a:t>
            </a:fld>
            <a:endParaRPr lang="en-US" altLang="en-US" sz="1400">
              <a:solidFill>
                <a:srgbClr val="FF0000"/>
              </a:solidFill>
              <a:latin typeface="Arial" panose="020B0604020202020204" pitchFamily="34" charset="0"/>
            </a:endParaRPr>
          </a:p>
        </p:txBody>
      </p:sp>
      <p:sp>
        <p:nvSpPr>
          <p:cNvPr id="169987" name="Rectangle 2">
            <a:extLst>
              <a:ext uri="{FF2B5EF4-FFF2-40B4-BE49-F238E27FC236}">
                <a16:creationId xmlns:a16="http://schemas.microsoft.com/office/drawing/2014/main" id="{CCD92FFE-34B2-E423-EAB1-FB5710A0A30E}"/>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Graphical </a:t>
            </a:r>
            <a:r>
              <a:rPr lang="en-US" altLang="en-US" sz="2000" dirty="0" err="1"/>
              <a:t>HeatMap</a:t>
            </a:r>
            <a:r>
              <a:rPr lang="en-US" altLang="en-US" sz="2000" dirty="0"/>
              <a:t> – On Your Own</a:t>
            </a:r>
          </a:p>
        </p:txBody>
      </p:sp>
      <p:sp>
        <p:nvSpPr>
          <p:cNvPr id="169988" name="Rectangle 3">
            <a:extLst>
              <a:ext uri="{FF2B5EF4-FFF2-40B4-BE49-F238E27FC236}">
                <a16:creationId xmlns:a16="http://schemas.microsoft.com/office/drawing/2014/main" id="{B20E7183-015B-8E14-AFFA-BFBE82622610}"/>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a:pPr>
            <a:r>
              <a:rPr lang="en-US" altLang="en-US" sz="1600" b="1" dirty="0">
                <a:solidFill>
                  <a:srgbClr val="000099"/>
                </a:solidFill>
                <a:latin typeface="Arial" panose="020B0604020202020204" pitchFamily="34" charset="0"/>
              </a:rPr>
              <a:t>Load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from Example 1 but before clicking </a:t>
            </a:r>
            <a:r>
              <a:rPr lang="en-US" altLang="en-US" sz="1600" b="1" i="1" dirty="0">
                <a:solidFill>
                  <a:srgbClr val="000099"/>
                </a:solidFill>
                <a:latin typeface="Arial" panose="020B0604020202020204" pitchFamily="34" charset="0"/>
              </a:rPr>
              <a:t>Load</a:t>
            </a:r>
            <a:r>
              <a:rPr lang="en-US" altLang="en-US" sz="1600" b="1" dirty="0">
                <a:solidFill>
                  <a:srgbClr val="000099"/>
                </a:solidFill>
                <a:latin typeface="Arial" panose="020B0604020202020204" pitchFamily="34" charset="0"/>
              </a:rPr>
              <a:t>, select</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Example3_GroupParams.trp for the Groups and set Sigma on the Preferences Tab</a:t>
            </a:r>
          </a:p>
          <a:p>
            <a:pPr algn="just">
              <a:spcBef>
                <a:spcPct val="10000"/>
              </a:spcBef>
              <a:buFont typeface="+mj-lt"/>
              <a:buAutoNum type="arabicPeriod" startAt="2"/>
            </a:pPr>
            <a:r>
              <a:rPr lang="en-US" altLang="en-US" sz="1600" b="1" dirty="0">
                <a:solidFill>
                  <a:srgbClr val="000099"/>
                </a:solidFill>
                <a:latin typeface="Arial" panose="020B0604020202020204" pitchFamily="34" charset="0"/>
              </a:rPr>
              <a:t>Add Sub Groups to the Canvas and arrange the layout as shown on the next page.</a:t>
            </a:r>
          </a:p>
          <a:p>
            <a:pPr algn="just">
              <a:spcBef>
                <a:spcPct val="10000"/>
              </a:spcBef>
              <a:buFont typeface="+mj-lt"/>
              <a:buAutoNum type="arabicPeriod" startAt="2"/>
            </a:pPr>
            <a:r>
              <a:rPr lang="en-US" altLang="en-US" sz="1600" b="1" dirty="0">
                <a:solidFill>
                  <a:srgbClr val="000099"/>
                </a:solidFill>
                <a:latin typeface="Arial" panose="020B0604020202020204" pitchFamily="34" charset="0"/>
              </a:rPr>
              <a:t>Uncheck the </a:t>
            </a:r>
            <a:r>
              <a:rPr lang="en-US" altLang="en-US" sz="1600" b="1" i="1" dirty="0">
                <a:solidFill>
                  <a:srgbClr val="000099"/>
                </a:solidFill>
                <a:latin typeface="Arial" panose="020B0604020202020204" pitchFamily="34" charset="0"/>
              </a:rPr>
              <a:t>Link Canvas and Tree Selection</a:t>
            </a:r>
            <a:r>
              <a:rPr lang="en-US" altLang="en-US" sz="1600" b="1" dirty="0">
                <a:solidFill>
                  <a:srgbClr val="000099"/>
                </a:solidFill>
                <a:latin typeface="Arial" panose="020B0604020202020204" pitchFamily="34" charset="0"/>
              </a:rPr>
              <a:t> on the </a:t>
            </a:r>
            <a:r>
              <a:rPr lang="en-US" altLang="en-US" sz="1600" b="1" i="1" dirty="0">
                <a:solidFill>
                  <a:srgbClr val="000099"/>
                </a:solidFill>
                <a:latin typeface="Arial" panose="020B0604020202020204" pitchFamily="34" charset="0"/>
              </a:rPr>
              <a:t>Preferences</a:t>
            </a:r>
            <a:r>
              <a:rPr lang="en-US" altLang="en-US" sz="1600" b="1" dirty="0">
                <a:solidFill>
                  <a:srgbClr val="000099"/>
                </a:solidFill>
                <a:latin typeface="Arial" panose="020B0604020202020204" pitchFamily="34" charset="0"/>
              </a:rPr>
              <a:t> tab.  This prevents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form updating the </a:t>
            </a:r>
            <a:r>
              <a:rPr lang="en-US" altLang="en-US" sz="1600" b="1" dirty="0" err="1">
                <a:solidFill>
                  <a:srgbClr val="000099"/>
                </a:solidFill>
                <a:latin typeface="Arial" panose="020B0604020202020204" pitchFamily="34" charset="0"/>
              </a:rPr>
              <a:t>HeatFlowData</a:t>
            </a:r>
            <a:r>
              <a:rPr lang="en-US" altLang="en-US" sz="1600" b="1" dirty="0">
                <a:solidFill>
                  <a:srgbClr val="000099"/>
                </a:solidFill>
                <a:latin typeface="Arial" panose="020B0604020202020204" pitchFamily="34" charset="0"/>
              </a:rPr>
              <a:t> grid and Plot Data grid every time a new </a:t>
            </a:r>
            <a:r>
              <a:rPr lang="en-US" altLang="en-US" sz="1600" b="1" dirty="0" err="1">
                <a:solidFill>
                  <a:srgbClr val="000099"/>
                </a:solidFill>
                <a:latin typeface="Arial" panose="020B0604020202020204" pitchFamily="34" charset="0"/>
              </a:rPr>
              <a:t>GroupBox</a:t>
            </a:r>
            <a:r>
              <a:rPr lang="en-US" altLang="en-US" sz="1600" b="1" dirty="0">
                <a:solidFill>
                  <a:srgbClr val="000099"/>
                </a:solidFill>
                <a:latin typeface="Arial" panose="020B0604020202020204" pitchFamily="34" charset="0"/>
              </a:rPr>
              <a:t> is selected on the canvas (can be time consuming for larger models)</a:t>
            </a:r>
          </a:p>
          <a:p>
            <a:pPr algn="just">
              <a:spcBef>
                <a:spcPct val="10000"/>
              </a:spcBef>
              <a:buFont typeface="+mj-lt"/>
              <a:buAutoNum type="arabicPeriod" startAt="2"/>
            </a:pPr>
            <a:r>
              <a:rPr lang="en-US" altLang="en-US" sz="1600" b="1" dirty="0">
                <a:solidFill>
                  <a:srgbClr val="000099"/>
                </a:solidFill>
                <a:latin typeface="Arial" panose="020B0604020202020204" pitchFamily="34" charset="0"/>
              </a:rPr>
              <a:t>Move and Resize the SPACE </a:t>
            </a:r>
            <a:r>
              <a:rPr lang="en-US" altLang="en-US" sz="1600" b="1" dirty="0" err="1">
                <a:solidFill>
                  <a:srgbClr val="000099"/>
                </a:solidFill>
                <a:latin typeface="Arial" panose="020B0604020202020204" pitchFamily="34" charset="0"/>
              </a:rPr>
              <a:t>GroupBox</a:t>
            </a:r>
            <a:endParaRPr lang="en-US" altLang="en-US" sz="1600" b="1" dirty="0">
              <a:solidFill>
                <a:srgbClr val="000099"/>
              </a:solidFill>
              <a:latin typeface="Arial" panose="020B0604020202020204" pitchFamily="34" charset="0"/>
            </a:endParaRPr>
          </a:p>
          <a:p>
            <a:pPr algn="just">
              <a:spcBef>
                <a:spcPct val="10000"/>
              </a:spcBef>
              <a:buFontTx/>
              <a:buAutoNum type="arabicPeriod" startAt="2"/>
            </a:pPr>
            <a:r>
              <a:rPr lang="en-US" altLang="en-US" sz="1600" b="1" dirty="0">
                <a:solidFill>
                  <a:srgbClr val="000099"/>
                </a:solidFill>
                <a:latin typeface="Arial" panose="020B0604020202020204" pitchFamily="34" charset="0"/>
              </a:rPr>
              <a:t>Right click and set all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Only </a:t>
            </a:r>
            <a:r>
              <a:rPr lang="en-US" altLang="en-US" sz="1600" b="1" dirty="0" err="1">
                <a:solidFill>
                  <a:srgbClr val="000099"/>
                </a:solidFill>
                <a:latin typeface="Arial" panose="020B0604020202020204" pitchFamily="34" charset="0"/>
              </a:rPr>
              <a:t>Linetypes</a:t>
            </a:r>
            <a:r>
              <a:rPr lang="en-US" altLang="en-US" sz="1600" b="1" dirty="0">
                <a:solidFill>
                  <a:srgbClr val="000099"/>
                </a:solidFill>
                <a:latin typeface="Arial" panose="020B0604020202020204" pitchFamily="34" charset="0"/>
              </a:rPr>
              <a:t> to Dashed</a:t>
            </a:r>
          </a:p>
          <a:p>
            <a:pPr algn="just">
              <a:spcBef>
                <a:spcPct val="10000"/>
              </a:spcBef>
              <a:buFontTx/>
              <a:buAutoNum type="arabicPeriod" startAt="2"/>
            </a:pPr>
            <a:r>
              <a:rPr lang="en-US" altLang="en-US" sz="1600" b="1" dirty="0">
                <a:solidFill>
                  <a:srgbClr val="000099"/>
                </a:solidFill>
                <a:latin typeface="Arial" panose="020B0604020202020204" pitchFamily="34" charset="0"/>
              </a:rPr>
              <a:t>Hide all connectors with a Total Heat Flow &lt; 1</a:t>
            </a:r>
          </a:p>
          <a:p>
            <a:pPr algn="just">
              <a:spcBef>
                <a:spcPct val="10000"/>
              </a:spcBef>
              <a:buFontTx/>
              <a:buAutoNum type="arabicPeriod" startAt="2"/>
            </a:pPr>
            <a:r>
              <a:rPr lang="en-US" altLang="en-US" sz="1600" b="1" dirty="0">
                <a:solidFill>
                  <a:srgbClr val="000099"/>
                </a:solidFill>
                <a:latin typeface="Arial" panose="020B0604020202020204" pitchFamily="34" charset="0"/>
              </a:rPr>
              <a:t>Set all connectors with a Linear Heat Flow &gt; 0 to Blue, with a 2 weight</a:t>
            </a:r>
          </a:p>
          <a:p>
            <a:pPr algn="just">
              <a:spcBef>
                <a:spcPct val="10000"/>
              </a:spcBef>
              <a:buFontTx/>
              <a:buAutoNum type="arabicPeriod" startAt="2"/>
            </a:pPr>
            <a:r>
              <a:rPr lang="en-US" altLang="en-US" sz="1600" b="1" dirty="0">
                <a:solidFill>
                  <a:srgbClr val="000099"/>
                </a:solidFill>
                <a:latin typeface="Arial" panose="020B0604020202020204" pitchFamily="34" charset="0"/>
              </a:rPr>
              <a:t>Set all connectors with a Rad Heat Flow &gt; 0 to Green, Dotted, with a 2 weight</a:t>
            </a:r>
          </a:p>
          <a:p>
            <a:pPr algn="just">
              <a:spcBef>
                <a:spcPct val="10000"/>
              </a:spcBef>
              <a:buFontTx/>
              <a:buAutoNum type="arabicPeriod" startAt="2"/>
            </a:pPr>
            <a:r>
              <a:rPr lang="en-US" altLang="en-US" sz="1600" b="1" dirty="0">
                <a:solidFill>
                  <a:srgbClr val="000099"/>
                </a:solidFill>
                <a:latin typeface="Arial" panose="020B0604020202020204" pitchFamily="34" charset="0"/>
              </a:rPr>
              <a:t>Set all connectors to SPACE to Red, Dashed, with a 3 weight</a:t>
            </a:r>
          </a:p>
          <a:p>
            <a:pPr algn="just">
              <a:spcBef>
                <a:spcPct val="10000"/>
              </a:spcBef>
              <a:buFontTx/>
              <a:buAutoNum type="arabicPeriod" startAt="2"/>
            </a:pPr>
            <a:r>
              <a:rPr lang="en-US" altLang="en-US" sz="1600" b="1" dirty="0">
                <a:solidFill>
                  <a:srgbClr val="000099"/>
                </a:solidFill>
                <a:latin typeface="Arial" panose="020B0604020202020204" pitchFamily="34" charset="0"/>
              </a:rPr>
              <a:t>Click the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Title and set it to SC Sample </a:t>
            </a:r>
            <a:r>
              <a:rPr lang="en-US" altLang="en-US" sz="1600" b="1" dirty="0" err="1">
                <a:solidFill>
                  <a:srgbClr val="000099"/>
                </a:solidFill>
                <a:latin typeface="Arial" panose="020B0604020202020204" pitchFamily="34" charset="0"/>
              </a:rPr>
              <a:t>HeatMap</a:t>
            </a: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Save this layout as </a:t>
            </a:r>
            <a:r>
              <a:rPr lang="en-US" altLang="en-US" sz="1600" b="1" dirty="0" err="1">
                <a:solidFill>
                  <a:srgbClr val="000099"/>
                </a:solidFill>
                <a:latin typeface="Arial" panose="020B0604020202020204" pitchFamily="34" charset="0"/>
              </a:rPr>
              <a:t>Example_OnYourOwn.clo</a:t>
            </a:r>
            <a:r>
              <a:rPr lang="en-US" altLang="en-US" sz="1600" b="1" dirty="0">
                <a:solidFill>
                  <a:srgbClr val="000099"/>
                </a:solidFill>
                <a:latin typeface="Arial" panose="020B0604020202020204" pitchFamily="34" charset="0"/>
              </a:rPr>
              <a:t>.</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Close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and re-open a new instance.  Load the previously create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with the TARP_Example1.trp groups</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Add all groups to the </a:t>
            </a:r>
            <a:r>
              <a:rPr lang="en-US" altLang="en-US" sz="1600" b="1" dirty="0" err="1">
                <a:solidFill>
                  <a:srgbClr val="000099"/>
                </a:solidFill>
                <a:latin typeface="Arial" panose="020B0604020202020204" pitchFamily="34" charset="0"/>
              </a:rPr>
              <a:t>SubGroup</a:t>
            </a:r>
            <a:r>
              <a:rPr lang="en-US" altLang="en-US" sz="1600" b="1" dirty="0">
                <a:solidFill>
                  <a:srgbClr val="000099"/>
                </a:solidFill>
                <a:latin typeface="Arial" panose="020B0604020202020204" pitchFamily="34" charset="0"/>
              </a:rPr>
              <a:t> canvas.</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Load the previously saved Layout file.  Click on a new timestep to update the data.</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One last thing to note.  Click the </a:t>
            </a:r>
            <a:r>
              <a:rPr lang="en-US" altLang="en-US" sz="1600" b="1" i="1" dirty="0">
                <a:solidFill>
                  <a:srgbClr val="000099"/>
                </a:solidFill>
                <a:latin typeface="Arial" panose="020B0604020202020204" pitchFamily="34" charset="0"/>
              </a:rPr>
              <a:t>Remove Env From Heat to Space </a:t>
            </a:r>
            <a:r>
              <a:rPr lang="en-US" altLang="en-US" sz="1600" b="1" dirty="0">
                <a:solidFill>
                  <a:srgbClr val="000099"/>
                </a:solidFill>
                <a:latin typeface="Arial" panose="020B0604020202020204" pitchFamily="34" charset="0"/>
              </a:rPr>
              <a:t>on the </a:t>
            </a:r>
            <a:r>
              <a:rPr lang="en-US" altLang="en-US" sz="1600" b="1" i="1" dirty="0">
                <a:solidFill>
                  <a:srgbClr val="000099"/>
                </a:solidFill>
                <a:latin typeface="Arial" panose="020B0604020202020204" pitchFamily="34" charset="0"/>
              </a:rPr>
              <a:t>Preferences</a:t>
            </a:r>
            <a:r>
              <a:rPr lang="en-US" altLang="en-US" sz="1600" b="1" dirty="0">
                <a:solidFill>
                  <a:srgbClr val="000099"/>
                </a:solidFill>
                <a:latin typeface="Arial" panose="020B0604020202020204" pitchFamily="34" charset="0"/>
              </a:rPr>
              <a:t> tab and note the differences.  This option removes the Env heat from the total heat applied to a </a:t>
            </a:r>
            <a:r>
              <a:rPr lang="en-US" altLang="en-US" sz="1600" b="1" dirty="0" err="1">
                <a:solidFill>
                  <a:srgbClr val="000099"/>
                </a:solidFill>
                <a:latin typeface="Arial" panose="020B0604020202020204" pitchFamily="34" charset="0"/>
              </a:rPr>
              <a:t>GroupBox</a:t>
            </a:r>
            <a:r>
              <a:rPr lang="en-US" altLang="en-US" sz="1600" b="1" dirty="0">
                <a:solidFill>
                  <a:srgbClr val="000099"/>
                </a:solidFill>
                <a:latin typeface="Arial" panose="020B0604020202020204" pitchFamily="34" charset="0"/>
              </a:rPr>
              <a:t> as well as from the connector to SPACE.  This option allows for better comparison between flight predicts and a test setup which does not typically have environmental fluxes simulated.</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marL="0" indent="0" algn="just">
              <a:spcBef>
                <a:spcPct val="10000"/>
              </a:spcBef>
              <a:spcAft>
                <a:spcPct val="10000"/>
              </a:spcAft>
              <a:buNone/>
            </a:pPr>
            <a:endParaRPr lang="en-US" altLang="en-US" sz="1600" b="1" dirty="0">
              <a:solidFill>
                <a:srgbClr val="000099"/>
              </a:solidFill>
              <a:latin typeface="Arial" panose="020B0604020202020204" pitchFamily="34" charset="0"/>
            </a:endParaRPr>
          </a:p>
        </p:txBody>
      </p:sp>
      <p:pic>
        <p:nvPicPr>
          <p:cNvPr id="2" name="Picture 1">
            <a:extLst>
              <a:ext uri="{FF2B5EF4-FFF2-40B4-BE49-F238E27FC236}">
                <a16:creationId xmlns:a16="http://schemas.microsoft.com/office/drawing/2014/main" id="{8767DFA7-D5D4-DA80-F05D-9555938500D3}"/>
              </a:ext>
            </a:extLst>
          </p:cNvPr>
          <p:cNvPicPr>
            <a:picLocks noChangeAspect="1"/>
          </p:cNvPicPr>
          <p:nvPr/>
        </p:nvPicPr>
        <p:blipFill rotWithShape="1">
          <a:blip r:embed="rId3"/>
          <a:srcRect l="11587" t="-2" r="86005" b="-2042"/>
          <a:stretch/>
        </p:blipFill>
        <p:spPr>
          <a:xfrm>
            <a:off x="8677099" y="4084983"/>
            <a:ext cx="353785" cy="381000"/>
          </a:xfrm>
          <a:prstGeom prst="rect">
            <a:avLst/>
          </a:prstGeom>
        </p:spPr>
      </p:pic>
      <p:pic>
        <p:nvPicPr>
          <p:cNvPr id="3" name="Picture 2">
            <a:extLst>
              <a:ext uri="{FF2B5EF4-FFF2-40B4-BE49-F238E27FC236}">
                <a16:creationId xmlns:a16="http://schemas.microsoft.com/office/drawing/2014/main" id="{42EB8C1A-2BB3-87BA-640A-36EDA69CA34D}"/>
              </a:ext>
            </a:extLst>
          </p:cNvPr>
          <p:cNvPicPr>
            <a:picLocks noChangeAspect="1"/>
          </p:cNvPicPr>
          <p:nvPr/>
        </p:nvPicPr>
        <p:blipFill rotWithShape="1">
          <a:blip r:embed="rId3"/>
          <a:srcRect l="13810" t="-2" r="83782" b="-2042"/>
          <a:stretch/>
        </p:blipFill>
        <p:spPr>
          <a:xfrm>
            <a:off x="8681181" y="5151783"/>
            <a:ext cx="353785" cy="380999"/>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2">
            <a:extLst>
              <a:ext uri="{FF2B5EF4-FFF2-40B4-BE49-F238E27FC236}">
                <a16:creationId xmlns:a16="http://schemas.microsoft.com/office/drawing/2014/main" id="{F2C2BDAE-0A8D-EEB9-5551-2A898ECFB93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30DAA4A-4BDE-40F2-BBCE-63E812716AF5}" type="slidenum">
              <a:rPr lang="en-US" altLang="en-US" sz="1400">
                <a:solidFill>
                  <a:srgbClr val="FF0000"/>
                </a:solidFill>
                <a:latin typeface="Arial" panose="020B0604020202020204" pitchFamily="34" charset="0"/>
              </a:rPr>
              <a:pPr>
                <a:spcBef>
                  <a:spcPct val="0"/>
                </a:spcBef>
                <a:buFontTx/>
                <a:buNone/>
              </a:pPr>
              <a:t>111</a:t>
            </a:fld>
            <a:endParaRPr lang="en-US" altLang="en-US" sz="1400">
              <a:solidFill>
                <a:srgbClr val="FF0000"/>
              </a:solidFill>
              <a:latin typeface="Arial" panose="020B0604020202020204" pitchFamily="34" charset="0"/>
            </a:endParaRPr>
          </a:p>
        </p:txBody>
      </p:sp>
      <p:sp>
        <p:nvSpPr>
          <p:cNvPr id="169987" name="Rectangle 2">
            <a:extLst>
              <a:ext uri="{FF2B5EF4-FFF2-40B4-BE49-F238E27FC236}">
                <a16:creationId xmlns:a16="http://schemas.microsoft.com/office/drawing/2014/main" id="{CCD92FFE-34B2-E423-EAB1-FB5710A0A30E}"/>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Graphical </a:t>
            </a:r>
            <a:r>
              <a:rPr lang="en-US" altLang="en-US" sz="2000" dirty="0" err="1"/>
              <a:t>HeatMap</a:t>
            </a:r>
            <a:r>
              <a:rPr lang="en-US" altLang="en-US" sz="2000" dirty="0"/>
              <a:t> – On Your Own</a:t>
            </a:r>
          </a:p>
        </p:txBody>
      </p:sp>
      <p:pic>
        <p:nvPicPr>
          <p:cNvPr id="2" name="Picture 1">
            <a:extLst>
              <a:ext uri="{FF2B5EF4-FFF2-40B4-BE49-F238E27FC236}">
                <a16:creationId xmlns:a16="http://schemas.microsoft.com/office/drawing/2014/main" id="{389CD89D-6C72-9038-AD48-DC6E123A9785}"/>
              </a:ext>
            </a:extLst>
          </p:cNvPr>
          <p:cNvPicPr>
            <a:picLocks noChangeAspect="1"/>
          </p:cNvPicPr>
          <p:nvPr/>
        </p:nvPicPr>
        <p:blipFill>
          <a:blip r:embed="rId3"/>
          <a:stretch>
            <a:fillRect/>
          </a:stretch>
        </p:blipFill>
        <p:spPr>
          <a:xfrm>
            <a:off x="0" y="1549994"/>
            <a:ext cx="9144000" cy="4546006"/>
          </a:xfrm>
          <a:prstGeom prst="rect">
            <a:avLst/>
          </a:prstGeom>
        </p:spPr>
      </p:pic>
      <p:sp>
        <p:nvSpPr>
          <p:cNvPr id="4" name="Rectangle 3">
            <a:extLst>
              <a:ext uri="{FF2B5EF4-FFF2-40B4-BE49-F238E27FC236}">
                <a16:creationId xmlns:a16="http://schemas.microsoft.com/office/drawing/2014/main" id="{3439E63E-0D30-459D-B8C2-8792A87D4605}"/>
              </a:ext>
            </a:extLst>
          </p:cNvPr>
          <p:cNvSpPr>
            <a:spLocks noChangeArrowheads="1"/>
          </p:cNvSpPr>
          <p:nvPr/>
        </p:nvSpPr>
        <p:spPr bwMode="auto">
          <a:xfrm>
            <a:off x="152400" y="11430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ct val="10000"/>
              </a:spcBef>
              <a:spcAft>
                <a:spcPct val="10000"/>
              </a:spcAft>
              <a:buNone/>
            </a:pPr>
            <a:r>
              <a:rPr lang="en-US" altLang="en-US" sz="1600" b="1" dirty="0">
                <a:solidFill>
                  <a:srgbClr val="000099"/>
                </a:solidFill>
                <a:latin typeface="Arial" panose="020B0604020202020204" pitchFamily="34" charset="0"/>
              </a:rPr>
              <a:t>Flight </a:t>
            </a:r>
            <a:r>
              <a:rPr lang="en-US" altLang="en-US" sz="1600" b="1" dirty="0" err="1">
                <a:solidFill>
                  <a:srgbClr val="000099"/>
                </a:solidFill>
                <a:latin typeface="Arial" panose="020B0604020202020204" pitchFamily="34" charset="0"/>
              </a:rPr>
              <a:t>HeatMap</a:t>
            </a:r>
            <a:endParaRPr lang="en-US" altLang="en-US" sz="1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33327109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2">
            <a:extLst>
              <a:ext uri="{FF2B5EF4-FFF2-40B4-BE49-F238E27FC236}">
                <a16:creationId xmlns:a16="http://schemas.microsoft.com/office/drawing/2014/main" id="{F2C2BDAE-0A8D-EEB9-5551-2A898ECFB93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30DAA4A-4BDE-40F2-BBCE-63E812716AF5}" type="slidenum">
              <a:rPr lang="en-US" altLang="en-US" sz="1400">
                <a:solidFill>
                  <a:srgbClr val="FF0000"/>
                </a:solidFill>
                <a:latin typeface="Arial" panose="020B0604020202020204" pitchFamily="34" charset="0"/>
              </a:rPr>
              <a:pPr>
                <a:spcBef>
                  <a:spcPct val="0"/>
                </a:spcBef>
                <a:buFontTx/>
                <a:buNone/>
              </a:pPr>
              <a:t>112</a:t>
            </a:fld>
            <a:endParaRPr lang="en-US" altLang="en-US" sz="1400">
              <a:solidFill>
                <a:srgbClr val="FF0000"/>
              </a:solidFill>
              <a:latin typeface="Arial" panose="020B0604020202020204" pitchFamily="34" charset="0"/>
            </a:endParaRPr>
          </a:p>
        </p:txBody>
      </p:sp>
      <p:sp>
        <p:nvSpPr>
          <p:cNvPr id="169987" name="Rectangle 2">
            <a:extLst>
              <a:ext uri="{FF2B5EF4-FFF2-40B4-BE49-F238E27FC236}">
                <a16:creationId xmlns:a16="http://schemas.microsoft.com/office/drawing/2014/main" id="{CCD92FFE-34B2-E423-EAB1-FB5710A0A30E}"/>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Graphical </a:t>
            </a:r>
            <a:r>
              <a:rPr lang="en-US" altLang="en-US" sz="2000" dirty="0" err="1"/>
              <a:t>HeatMap</a:t>
            </a:r>
            <a:r>
              <a:rPr lang="en-US" altLang="en-US" sz="2000" dirty="0"/>
              <a:t> – On Your Own</a:t>
            </a:r>
          </a:p>
        </p:txBody>
      </p:sp>
      <p:sp>
        <p:nvSpPr>
          <p:cNvPr id="4" name="Rectangle 3">
            <a:extLst>
              <a:ext uri="{FF2B5EF4-FFF2-40B4-BE49-F238E27FC236}">
                <a16:creationId xmlns:a16="http://schemas.microsoft.com/office/drawing/2014/main" id="{3439E63E-0D30-459D-B8C2-8792A87D4605}"/>
              </a:ext>
            </a:extLst>
          </p:cNvPr>
          <p:cNvSpPr>
            <a:spLocks noChangeArrowheads="1"/>
          </p:cNvSpPr>
          <p:nvPr/>
        </p:nvSpPr>
        <p:spPr bwMode="auto">
          <a:xfrm>
            <a:off x="152400" y="11430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ct val="10000"/>
              </a:spcBef>
              <a:spcAft>
                <a:spcPct val="10000"/>
              </a:spcAft>
              <a:buNone/>
            </a:pPr>
            <a:r>
              <a:rPr lang="en-US" altLang="en-US" sz="1600" b="1" dirty="0">
                <a:solidFill>
                  <a:srgbClr val="000099"/>
                </a:solidFill>
                <a:latin typeface="Arial" panose="020B0604020202020204" pitchFamily="34" charset="0"/>
              </a:rPr>
              <a:t>Flight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(with Env Removed) to Compare to Test </a:t>
            </a:r>
            <a:r>
              <a:rPr lang="en-US" altLang="en-US" sz="1600" b="1" dirty="0" err="1">
                <a:solidFill>
                  <a:srgbClr val="000099"/>
                </a:solidFill>
                <a:latin typeface="Arial" panose="020B0604020202020204" pitchFamily="34" charset="0"/>
              </a:rPr>
              <a:t>HeatMap</a:t>
            </a:r>
            <a:endParaRPr lang="en-US" altLang="en-US" sz="1600" b="1" dirty="0">
              <a:solidFill>
                <a:srgbClr val="000099"/>
              </a:solidFill>
              <a:latin typeface="Arial" panose="020B0604020202020204" pitchFamily="34" charset="0"/>
            </a:endParaRPr>
          </a:p>
        </p:txBody>
      </p:sp>
      <p:pic>
        <p:nvPicPr>
          <p:cNvPr id="7" name="Picture 6">
            <a:extLst>
              <a:ext uri="{FF2B5EF4-FFF2-40B4-BE49-F238E27FC236}">
                <a16:creationId xmlns:a16="http://schemas.microsoft.com/office/drawing/2014/main" id="{5555453E-9E62-B075-4A0C-92094C235B6A}"/>
              </a:ext>
            </a:extLst>
          </p:cNvPr>
          <p:cNvPicPr>
            <a:picLocks noChangeAspect="1"/>
          </p:cNvPicPr>
          <p:nvPr/>
        </p:nvPicPr>
        <p:blipFill>
          <a:blip r:embed="rId3"/>
          <a:stretch>
            <a:fillRect/>
          </a:stretch>
        </p:blipFill>
        <p:spPr>
          <a:xfrm>
            <a:off x="0" y="1577763"/>
            <a:ext cx="9144000" cy="4289637"/>
          </a:xfrm>
          <a:prstGeom prst="rect">
            <a:avLst/>
          </a:prstGeom>
        </p:spPr>
      </p:pic>
    </p:spTree>
    <p:extLst>
      <p:ext uri="{BB962C8B-B14F-4D97-AF65-F5344CB8AC3E}">
        <p14:creationId xmlns:p14="http://schemas.microsoft.com/office/powerpoint/2010/main" val="28230924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2">
            <a:extLst>
              <a:ext uri="{FF2B5EF4-FFF2-40B4-BE49-F238E27FC236}">
                <a16:creationId xmlns:a16="http://schemas.microsoft.com/office/drawing/2014/main" id="{D26D6076-711B-9051-DD2E-16C512C4D1B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08B27DB-F83C-4D09-B9BD-736566EA3128}" type="slidenum">
              <a:rPr lang="en-US" altLang="en-US" sz="1400">
                <a:solidFill>
                  <a:srgbClr val="FF0000"/>
                </a:solidFill>
                <a:latin typeface="Arial" panose="020B0604020202020204" pitchFamily="34" charset="0"/>
              </a:rPr>
              <a:pPr>
                <a:spcBef>
                  <a:spcPct val="0"/>
                </a:spcBef>
                <a:buFontTx/>
                <a:buNone/>
              </a:pPr>
              <a:t>113</a:t>
            </a:fld>
            <a:endParaRPr lang="en-US" altLang="en-US" sz="1400">
              <a:solidFill>
                <a:srgbClr val="FF0000"/>
              </a:solidFill>
              <a:latin typeface="Arial" panose="020B0604020202020204" pitchFamily="34" charset="0"/>
            </a:endParaRPr>
          </a:p>
        </p:txBody>
      </p:sp>
      <p:sp>
        <p:nvSpPr>
          <p:cNvPr id="122883" name="Rectangle 2">
            <a:extLst>
              <a:ext uri="{FF2B5EF4-FFF2-40B4-BE49-F238E27FC236}">
                <a16:creationId xmlns:a16="http://schemas.microsoft.com/office/drawing/2014/main" id="{E2DA8CFD-91A6-FBDD-08FD-F9EC76D5D39F}"/>
              </a:ext>
            </a:extLst>
          </p:cNvPr>
          <p:cNvSpPr>
            <a:spLocks noGrp="1" noChangeArrowheads="1"/>
          </p:cNvSpPr>
          <p:nvPr>
            <p:ph type="title"/>
          </p:nvPr>
        </p:nvSpPr>
        <p:spPr/>
        <p:txBody>
          <a:bodyPr/>
          <a:lstStyle/>
          <a:p>
            <a:pPr eaLnBrk="1" hangingPunct="1"/>
            <a:r>
              <a:rPr lang="en-US" altLang="en-US"/>
              <a:t>Contacts and Downloads</a:t>
            </a:r>
          </a:p>
        </p:txBody>
      </p:sp>
      <p:sp>
        <p:nvSpPr>
          <p:cNvPr id="122884" name="Rectangle 3">
            <a:extLst>
              <a:ext uri="{FF2B5EF4-FFF2-40B4-BE49-F238E27FC236}">
                <a16:creationId xmlns:a16="http://schemas.microsoft.com/office/drawing/2014/main" id="{E30C22DF-CC75-4779-032F-383D16B33643}"/>
              </a:ext>
            </a:extLst>
          </p:cNvPr>
          <p:cNvSpPr>
            <a:spLocks noChangeArrowheads="1"/>
          </p:cNvSpPr>
          <p:nvPr/>
        </p:nvSpPr>
        <p:spPr bwMode="auto">
          <a:xfrm>
            <a:off x="304800" y="533400"/>
            <a:ext cx="87630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dirty="0">
                <a:latin typeface="Arial" panose="020B0604020202020204" pitchFamily="34" charset="0"/>
              </a:rPr>
              <a:t>TARP</a:t>
            </a:r>
            <a:r>
              <a:rPr lang="en-US" altLang="en-US" sz="1800" b="1" baseline="30000" dirty="0">
                <a:latin typeface="Arial" panose="020B0604020202020204" pitchFamily="34" charset="0"/>
              </a:rPr>
              <a:t>® </a:t>
            </a:r>
            <a:r>
              <a:rPr lang="en-US" altLang="en-US" sz="1800" b="1" dirty="0">
                <a:latin typeface="Arial" panose="020B0604020202020204" pitchFamily="34" charset="0"/>
              </a:rPr>
              <a:t>is available for download from the website: </a:t>
            </a:r>
            <a:r>
              <a:rPr lang="en-US" altLang="en-US" sz="1800" b="1" dirty="0">
                <a:solidFill>
                  <a:srgbClr val="FF0000"/>
                </a:solidFill>
                <a:latin typeface="Arial" panose="020B0604020202020204" pitchFamily="34" charset="0"/>
                <a:hlinkClick r:id="rId3"/>
              </a:rPr>
              <a:t>http://www.tarpthermal.com</a:t>
            </a:r>
            <a:endParaRPr lang="en-US" altLang="en-US" sz="1800" b="1" dirty="0">
              <a:solidFill>
                <a:srgbClr val="FF0000"/>
              </a:solidFill>
              <a:latin typeface="Arial" panose="020B0604020202020204" pitchFamily="34" charset="0"/>
            </a:endParaRPr>
          </a:p>
          <a:p>
            <a:pPr>
              <a:spcBef>
                <a:spcPct val="0"/>
              </a:spcBef>
            </a:pPr>
            <a:endParaRPr lang="en-US" altLang="en-US" sz="1800" b="1" dirty="0">
              <a:solidFill>
                <a:srgbClr val="008000"/>
              </a:solidFill>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r>
              <a:rPr lang="en-US" altLang="en-US" sz="1800" b="1" dirty="0">
                <a:latin typeface="Arial" panose="020B0604020202020204" pitchFamily="34" charset="0"/>
              </a:rPr>
              <a:t>Without a valid license file, TARP opens in Demo Mode, allowing the user to have fully program functionality (with the exception of loading session files) but only with the provided sample files</a:t>
            </a:r>
          </a:p>
          <a:p>
            <a:pPr>
              <a:spcBef>
                <a:spcPct val="0"/>
              </a:spcBef>
            </a:pPr>
            <a:r>
              <a:rPr lang="en-US" altLang="en-US" sz="1800" b="1" dirty="0">
                <a:latin typeface="Arial" panose="020B0604020202020204" pitchFamily="34" charset="0"/>
              </a:rPr>
              <a:t>To obtain a temporary license for trial purposes only, or to request a quote, please contact Hume Peabody at </a:t>
            </a:r>
            <a:r>
              <a:rPr lang="en-US" altLang="en-US" sz="1800" b="1" dirty="0">
                <a:latin typeface="Arial" panose="020B0604020202020204" pitchFamily="34" charset="0"/>
                <a:hlinkClick r:id="rId4"/>
              </a:rPr>
              <a:t>tarpthermal@comcast.net</a:t>
            </a:r>
            <a:endParaRPr lang="en-US" altLang="en-US" sz="1800" b="1" dirty="0">
              <a:latin typeface="Arial" panose="020B0604020202020204" pitchFamily="34" charset="0"/>
            </a:endParaRPr>
          </a:p>
        </p:txBody>
      </p:sp>
      <p:pic>
        <p:nvPicPr>
          <p:cNvPr id="122885" name="Picture 1">
            <a:extLst>
              <a:ext uri="{FF2B5EF4-FFF2-40B4-BE49-F238E27FC236}">
                <a16:creationId xmlns:a16="http://schemas.microsoft.com/office/drawing/2014/main" id="{B6D913EA-0F4F-F0FB-36B1-28FBDD1DDD79}"/>
              </a:ext>
            </a:extLst>
          </p:cNvPr>
          <p:cNvPicPr>
            <a:picLocks noChangeAspect="1"/>
          </p:cNvPicPr>
          <p:nvPr/>
        </p:nvPicPr>
        <p:blipFill>
          <a:blip r:embed="rId5">
            <a:extLst>
              <a:ext uri="{28A0092B-C50C-407E-A947-70E740481C1C}">
                <a14:useLocalDpi xmlns:a14="http://schemas.microsoft.com/office/drawing/2010/main" val="0"/>
              </a:ext>
            </a:extLst>
          </a:blip>
          <a:srcRect l="214" t="10715" r="1398" b="1685"/>
          <a:stretch>
            <a:fillRect/>
          </a:stretch>
        </p:blipFill>
        <p:spPr bwMode="auto">
          <a:xfrm>
            <a:off x="304800" y="1143000"/>
            <a:ext cx="85613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39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a:extLst>
              <a:ext uri="{FF2B5EF4-FFF2-40B4-BE49-F238E27FC236}">
                <a16:creationId xmlns:a16="http://schemas.microsoft.com/office/drawing/2014/main" id="{E9B6B079-8A49-911B-0F42-861B7B93F12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91B82F-0774-4ED4-B59D-034EC8D787B4}" type="slidenum">
              <a:rPr lang="en-US" altLang="en-US" sz="1400">
                <a:solidFill>
                  <a:srgbClr val="FF0000"/>
                </a:solidFill>
                <a:latin typeface="Arial" panose="020B0604020202020204" pitchFamily="34" charset="0"/>
              </a:rPr>
              <a:pPr>
                <a:spcBef>
                  <a:spcPct val="0"/>
                </a:spcBef>
                <a:buFontTx/>
                <a:buNone/>
              </a:pPr>
              <a:t>12</a:t>
            </a:fld>
            <a:endParaRPr lang="en-US" altLang="en-US" sz="1400">
              <a:solidFill>
                <a:srgbClr val="FF0000"/>
              </a:solidFill>
              <a:latin typeface="Arial" panose="020B0604020202020204" pitchFamily="34" charset="0"/>
            </a:endParaRPr>
          </a:p>
        </p:txBody>
      </p:sp>
      <p:sp>
        <p:nvSpPr>
          <p:cNvPr id="43011" name="Rectangle 2">
            <a:extLst>
              <a:ext uri="{FF2B5EF4-FFF2-40B4-BE49-F238E27FC236}">
                <a16:creationId xmlns:a16="http://schemas.microsoft.com/office/drawing/2014/main" id="{D495B789-D417-F2C4-3665-E87B290334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3012" name="Rectangle 3">
            <a:extLst>
              <a:ext uri="{FF2B5EF4-FFF2-40B4-BE49-F238E27FC236}">
                <a16:creationId xmlns:a16="http://schemas.microsoft.com/office/drawing/2014/main" id="{983362CA-C19B-ED6F-27A7-E4A4D9C448B0}"/>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Groups/Parameters (cont’d)</a:t>
            </a:r>
          </a:p>
        </p:txBody>
      </p:sp>
      <p:sp>
        <p:nvSpPr>
          <p:cNvPr id="43013" name="Rectangle 4">
            <a:extLst>
              <a:ext uri="{FF2B5EF4-FFF2-40B4-BE49-F238E27FC236}">
                <a16:creationId xmlns:a16="http://schemas.microsoft.com/office/drawing/2014/main" id="{879AB4C1-7E54-EA6C-E329-F33991993A95}"/>
              </a:ext>
            </a:extLst>
          </p:cNvPr>
          <p:cNvSpPr>
            <a:spLocks noChangeArrowheads="1"/>
          </p:cNvSpPr>
          <p:nvPr/>
        </p:nvSpPr>
        <p:spPr bwMode="auto">
          <a:xfrm>
            <a:off x="228600" y="666750"/>
            <a:ext cx="83820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tabLst>
                <a:tab pos="6346825" algn="l"/>
              </a:tabLst>
              <a:defRPr sz="3200">
                <a:solidFill>
                  <a:schemeClr val="tx1"/>
                </a:solidFill>
                <a:latin typeface="Times New Roman" panose="02020603050405020304" pitchFamily="18" charset="0"/>
              </a:defRPr>
            </a:lvl1pPr>
            <a:lvl2pPr marL="742950" indent="-285750">
              <a:spcBef>
                <a:spcPct val="20000"/>
              </a:spcBef>
              <a:buChar char="–"/>
              <a:tabLst>
                <a:tab pos="6346825" algn="l"/>
              </a:tabLst>
              <a:defRPr sz="2800">
                <a:solidFill>
                  <a:schemeClr val="tx1"/>
                </a:solidFill>
                <a:latin typeface="Times New Roman" panose="02020603050405020304" pitchFamily="18" charset="0"/>
              </a:defRPr>
            </a:lvl2pPr>
            <a:lvl3pPr marL="1143000" indent="-228600">
              <a:spcBef>
                <a:spcPct val="20000"/>
              </a:spcBef>
              <a:buChar char="•"/>
              <a:tabLst>
                <a:tab pos="6346825" algn="l"/>
              </a:tabLst>
              <a:defRPr sz="2400">
                <a:solidFill>
                  <a:schemeClr val="tx1"/>
                </a:solidFill>
                <a:latin typeface="Times New Roman" panose="02020603050405020304" pitchFamily="18" charset="0"/>
              </a:defRPr>
            </a:lvl3pPr>
            <a:lvl4pPr marL="1600200" indent="-228600">
              <a:spcBef>
                <a:spcPct val="20000"/>
              </a:spcBef>
              <a:buChar char="–"/>
              <a:tabLst>
                <a:tab pos="6346825" algn="l"/>
              </a:tabLst>
              <a:defRPr sz="2000">
                <a:solidFill>
                  <a:schemeClr val="tx1"/>
                </a:solidFill>
                <a:latin typeface="Times New Roman" panose="02020603050405020304" pitchFamily="18" charset="0"/>
              </a:defRPr>
            </a:lvl4pPr>
            <a:lvl5pPr marL="2057400" indent="-228600">
              <a:spcBef>
                <a:spcPct val="20000"/>
              </a:spcBef>
              <a:buChar char="»"/>
              <a:tabLst>
                <a:tab pos="6346825"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346825" algn="l"/>
              </a:tabLst>
              <a:defRPr sz="2000">
                <a:solidFill>
                  <a:schemeClr val="tx1"/>
                </a:solidFill>
                <a:latin typeface="Times New Roman" panose="02020603050405020304" pitchFamily="18" charset="0"/>
              </a:defRPr>
            </a:lvl9pPr>
          </a:lstStyle>
          <a:p>
            <a:pPr>
              <a:lnSpc>
                <a:spcPct val="95000"/>
              </a:lnSpc>
              <a:spcBef>
                <a:spcPct val="10000"/>
              </a:spcBef>
            </a:pPr>
            <a:r>
              <a:rPr lang="en-US" altLang="en-US" sz="1600" b="1">
                <a:latin typeface="Arial" panose="020B0604020202020204" pitchFamily="34" charset="0"/>
              </a:rPr>
              <a:t>Groups are by default the unweighted average of all temperatures</a:t>
            </a:r>
          </a:p>
          <a:p>
            <a:pPr>
              <a:lnSpc>
                <a:spcPct val="95000"/>
              </a:lnSpc>
              <a:spcBef>
                <a:spcPct val="10000"/>
              </a:spcBef>
              <a:buFontTx/>
              <a:buNone/>
            </a:pPr>
            <a:r>
              <a:rPr lang="en-US" altLang="en-US" sz="1600" b="1">
                <a:latin typeface="Arial" panose="020B0604020202020204" pitchFamily="34" charset="0"/>
              </a:rPr>
              <a:t>	or the sum for all heat loads</a:t>
            </a:r>
          </a:p>
          <a:p>
            <a:pPr>
              <a:lnSpc>
                <a:spcPct val="95000"/>
              </a:lnSpc>
              <a:spcBef>
                <a:spcPct val="10000"/>
              </a:spcBef>
            </a:pPr>
            <a:r>
              <a:rPr lang="en-US" altLang="en-US" sz="1600" b="1">
                <a:latin typeface="Arial" panose="020B0604020202020204" pitchFamily="34" charset="0"/>
              </a:rPr>
              <a:t>A Weighting File option exists to better represent the group temperature average </a:t>
            </a:r>
          </a:p>
          <a:p>
            <a:pPr>
              <a:lnSpc>
                <a:spcPct val="95000"/>
              </a:lnSpc>
              <a:spcBef>
                <a:spcPct val="10000"/>
              </a:spcBef>
              <a:buFontTx/>
              <a:buNone/>
            </a:pPr>
            <a:endParaRPr lang="en-US" altLang="en-US" sz="1600" b="1">
              <a:latin typeface="Arial" panose="020B0604020202020204" pitchFamily="34" charset="0"/>
            </a:endParaRPr>
          </a:p>
        </p:txBody>
      </p:sp>
      <p:pic>
        <p:nvPicPr>
          <p:cNvPr id="43014" name="Picture 2">
            <a:extLst>
              <a:ext uri="{FF2B5EF4-FFF2-40B4-BE49-F238E27FC236}">
                <a16:creationId xmlns:a16="http://schemas.microsoft.com/office/drawing/2014/main" id="{653006F1-F0F0-D85D-D26D-179C5418B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43050"/>
            <a:ext cx="3505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4">
            <a:extLst>
              <a:ext uri="{FF2B5EF4-FFF2-40B4-BE49-F238E27FC236}">
                <a16:creationId xmlns:a16="http://schemas.microsoft.com/office/drawing/2014/main" id="{ABEFC0B3-6260-7F42-B3F8-8488AF94B25D}"/>
              </a:ext>
            </a:extLst>
          </p:cNvPr>
          <p:cNvSpPr>
            <a:spLocks noChangeArrowheads="1"/>
          </p:cNvSpPr>
          <p:nvPr/>
        </p:nvSpPr>
        <p:spPr bwMode="auto">
          <a:xfrm>
            <a:off x="3733800" y="1463675"/>
            <a:ext cx="5257800" cy="4931223"/>
          </a:xfrm>
          <a:prstGeom prst="rect">
            <a:avLst/>
          </a:prstGeom>
          <a:noFill/>
          <a:ln w="9525">
            <a:noFill/>
            <a:miter lim="800000"/>
            <a:headEnd/>
            <a:tailEnd/>
          </a:ln>
        </p:spPr>
        <p:txBody>
          <a:bodyPr lIns="92075" tIns="46038" rIns="92075" bIns="46038">
            <a:spAutoFit/>
          </a:bodyPr>
          <a:lstStyle/>
          <a:p>
            <a:pPr marL="169863" indent="-169863">
              <a:lnSpc>
                <a:spcPct val="95000"/>
              </a:lnSpc>
              <a:spcBef>
                <a:spcPct val="10000"/>
              </a:spcBef>
              <a:buFontTx/>
              <a:buChar char="•"/>
              <a:tabLst>
                <a:tab pos="6346825" algn="l"/>
              </a:tabLst>
              <a:defRPr/>
            </a:pPr>
            <a:r>
              <a:rPr lang="en-US" sz="1600" b="1" dirty="0">
                <a:latin typeface="Arial" charset="0"/>
              </a:rPr>
              <a:t>Options exist for:</a:t>
            </a:r>
          </a:p>
          <a:p>
            <a:pPr marL="404813" lvl="1" indent="-169863">
              <a:lnSpc>
                <a:spcPct val="95000"/>
              </a:lnSpc>
              <a:spcBef>
                <a:spcPct val="10000"/>
              </a:spcBef>
              <a:buFontTx/>
              <a:buChar char="•"/>
              <a:tabLst>
                <a:tab pos="6346825" algn="l"/>
              </a:tabLst>
              <a:defRPr/>
            </a:pPr>
            <a:r>
              <a:rPr lang="en-US" sz="1600" b="1" dirty="0">
                <a:latin typeface="Arial" charset="0"/>
              </a:rPr>
              <a:t>User specified weighting</a:t>
            </a:r>
          </a:p>
          <a:p>
            <a:pPr marL="404813" lvl="1" indent="-169863">
              <a:lnSpc>
                <a:spcPct val="95000"/>
              </a:lnSpc>
              <a:spcBef>
                <a:spcPct val="10000"/>
              </a:spcBef>
              <a:buFontTx/>
              <a:buChar char="•"/>
              <a:tabLst>
                <a:tab pos="6346825" algn="l"/>
              </a:tabLst>
              <a:defRPr/>
            </a:pPr>
            <a:r>
              <a:rPr lang="en-US" sz="1600" b="1" dirty="0">
                <a:latin typeface="Arial" charset="0"/>
              </a:rPr>
              <a:t>Capacitances based on Steady State Temps</a:t>
            </a:r>
          </a:p>
          <a:p>
            <a:pPr marL="404813" lvl="1" indent="-169863">
              <a:lnSpc>
                <a:spcPct val="95000"/>
              </a:lnSpc>
              <a:spcBef>
                <a:spcPct val="10000"/>
              </a:spcBef>
              <a:buFontTx/>
              <a:buChar char="•"/>
              <a:tabLst>
                <a:tab pos="6346825" algn="l"/>
              </a:tabLst>
              <a:defRPr/>
            </a:pPr>
            <a:r>
              <a:rPr lang="en-US" sz="1600" b="1" dirty="0">
                <a:latin typeface="Arial" charset="0"/>
              </a:rPr>
              <a:t>Capacitances based on Transient Average Temps</a:t>
            </a:r>
          </a:p>
          <a:p>
            <a:pPr marL="169863" indent="-169863">
              <a:lnSpc>
                <a:spcPct val="95000"/>
              </a:lnSpc>
              <a:spcBef>
                <a:spcPct val="10000"/>
              </a:spcBef>
              <a:buFontTx/>
              <a:buChar char="•"/>
              <a:tabLst>
                <a:tab pos="6346825" algn="l"/>
              </a:tabLst>
              <a:defRPr/>
            </a:pPr>
            <a:r>
              <a:rPr lang="en-US" sz="1600" b="1" dirty="0">
                <a:latin typeface="Arial" charset="0"/>
              </a:rPr>
              <a:t>Once loaded, the Capacitances are saved to a temporary file for faster loading</a:t>
            </a:r>
          </a:p>
          <a:p>
            <a:pPr marL="169863" indent="-169863">
              <a:lnSpc>
                <a:spcPct val="95000"/>
              </a:lnSpc>
              <a:spcBef>
                <a:spcPct val="10000"/>
              </a:spcBef>
              <a:buFontTx/>
              <a:buChar char="•"/>
              <a:tabLst>
                <a:tab pos="6346825" algn="l"/>
              </a:tabLst>
              <a:defRPr/>
            </a:pPr>
            <a:r>
              <a:rPr lang="en-US" sz="1600" b="1" dirty="0">
                <a:latin typeface="Arial" charset="0"/>
              </a:rPr>
              <a:t>A Weighting File option exists to better represent the group temperature average</a:t>
            </a:r>
          </a:p>
          <a:p>
            <a:pPr marL="169863" indent="-169863">
              <a:lnSpc>
                <a:spcPct val="95000"/>
              </a:lnSpc>
              <a:spcBef>
                <a:spcPct val="10000"/>
              </a:spcBef>
              <a:buFontTx/>
              <a:buChar char="•"/>
              <a:tabLst>
                <a:tab pos="6346825" algn="l"/>
              </a:tabLst>
              <a:defRPr/>
            </a:pPr>
            <a:r>
              <a:rPr lang="en-US" sz="1600" b="1" dirty="0">
                <a:latin typeface="Arial" charset="0"/>
              </a:rPr>
              <a:t>This can be very useful for including arithmetic or MLI nodes, but excluding them from the calculation of the group average temperature</a:t>
            </a:r>
          </a:p>
          <a:p>
            <a:pPr marL="169863" indent="-169863">
              <a:lnSpc>
                <a:spcPct val="50000"/>
              </a:lnSpc>
              <a:spcBef>
                <a:spcPct val="10000"/>
              </a:spcBef>
              <a:buFontTx/>
              <a:buChar char="•"/>
              <a:tabLst>
                <a:tab pos="6346825" algn="l"/>
              </a:tabLst>
              <a:defRPr/>
            </a:pPr>
            <a:endParaRPr lang="en-US" sz="1600" b="1" dirty="0">
              <a:latin typeface="Arial" charset="0"/>
            </a:endParaRPr>
          </a:p>
          <a:p>
            <a:pPr>
              <a:lnSpc>
                <a:spcPct val="95000"/>
              </a:lnSpc>
              <a:spcBef>
                <a:spcPct val="10000"/>
              </a:spcBef>
              <a:tabLst>
                <a:tab pos="6346825" algn="l"/>
              </a:tabLst>
              <a:defRPr/>
            </a:pPr>
            <a:r>
              <a:rPr lang="en-US" sz="1600" b="1" u="sng" dirty="0">
                <a:latin typeface="Arial" charset="0"/>
              </a:rPr>
              <a:t>EXAMPLES</a:t>
            </a:r>
          </a:p>
          <a:p>
            <a:pPr marL="342900" indent="-342900">
              <a:lnSpc>
                <a:spcPct val="95000"/>
              </a:lnSpc>
              <a:spcBef>
                <a:spcPct val="10000"/>
              </a:spcBef>
              <a:buFont typeface="Arial" panose="020B0604020202020204" pitchFamily="34" charset="0"/>
              <a:buChar char="•"/>
              <a:tabLst>
                <a:tab pos="6346825" algn="l"/>
              </a:tabLst>
              <a:defRPr/>
            </a:pPr>
            <a:r>
              <a:rPr lang="en-US" sz="1600" b="1" dirty="0">
                <a:latin typeface="Arial" charset="0"/>
              </a:rPr>
              <a:t>Select </a:t>
            </a:r>
            <a:r>
              <a:rPr lang="en-US" sz="1600" b="1" i="1" dirty="0" err="1">
                <a:latin typeface="Arial" charset="0"/>
              </a:rPr>
              <a:t>WeightingFile</a:t>
            </a:r>
            <a:r>
              <a:rPr lang="en-US" sz="1600" b="1" dirty="0">
                <a:latin typeface="Arial" charset="0"/>
              </a:rPr>
              <a:t> from the </a:t>
            </a:r>
            <a:r>
              <a:rPr lang="en-US" sz="1600" b="1" i="1" dirty="0">
                <a:latin typeface="Arial" charset="0"/>
              </a:rPr>
              <a:t>Additional Files</a:t>
            </a:r>
            <a:r>
              <a:rPr lang="en-US" sz="1600" b="1" dirty="0">
                <a:latin typeface="Arial" charset="0"/>
              </a:rPr>
              <a:t> branch of the </a:t>
            </a:r>
            <a:r>
              <a:rPr lang="en-US" sz="1600" b="1" i="1" dirty="0">
                <a:latin typeface="Arial" charset="0"/>
              </a:rPr>
              <a:t>Object Tree</a:t>
            </a:r>
          </a:p>
          <a:p>
            <a:pPr marL="342900" indent="-342900">
              <a:lnSpc>
                <a:spcPct val="95000"/>
              </a:lnSpc>
              <a:spcBef>
                <a:spcPct val="10000"/>
              </a:spcBef>
              <a:buFont typeface="Arial" panose="020B0604020202020204" pitchFamily="34" charset="0"/>
              <a:buChar char="•"/>
              <a:tabLst>
                <a:tab pos="6346825" algn="l"/>
              </a:tabLst>
              <a:defRPr/>
            </a:pPr>
            <a:r>
              <a:rPr lang="en-US" sz="1600" b="1" dirty="0">
                <a:latin typeface="Arial" charset="0"/>
              </a:rPr>
              <a:t>Select </a:t>
            </a:r>
            <a:r>
              <a:rPr lang="en-US" sz="1600" b="1" i="1" dirty="0">
                <a:latin typeface="Arial" charset="0"/>
              </a:rPr>
              <a:t>Steady State Capacitance from TMM Output File</a:t>
            </a:r>
            <a:r>
              <a:rPr lang="en-US" sz="1600" b="1" dirty="0">
                <a:latin typeface="Arial" charset="0"/>
              </a:rPr>
              <a:t>, followed by the .out file</a:t>
            </a:r>
          </a:p>
          <a:p>
            <a:pPr marL="342900" indent="-342900">
              <a:lnSpc>
                <a:spcPct val="95000"/>
              </a:lnSpc>
              <a:spcBef>
                <a:spcPct val="10000"/>
              </a:spcBef>
              <a:buFont typeface="Arial" panose="020B0604020202020204" pitchFamily="34" charset="0"/>
              <a:buChar char="•"/>
              <a:tabLst>
                <a:tab pos="6346825" algn="l"/>
              </a:tabLst>
              <a:defRPr/>
            </a:pPr>
            <a:r>
              <a:rPr lang="en-US" sz="1600" b="1" dirty="0">
                <a:latin typeface="Arial" charset="0"/>
              </a:rPr>
              <a:t>Close the form and save the file as </a:t>
            </a:r>
            <a:r>
              <a:rPr lang="en-US" sz="1600" b="1" i="1" dirty="0">
                <a:latin typeface="Arial" charset="0"/>
              </a:rPr>
              <a:t>CapacitanceWeighting.csv</a:t>
            </a:r>
          </a:p>
        </p:txBody>
      </p:sp>
      <p:pic>
        <p:nvPicPr>
          <p:cNvPr id="43016" name="Picture 14">
            <a:hlinkClick r:id="rId4" action="ppaction://hlinksldjump"/>
            <a:extLst>
              <a:ext uri="{FF2B5EF4-FFF2-40B4-BE49-F238E27FC236}">
                <a16:creationId xmlns:a16="http://schemas.microsoft.com/office/drawing/2014/main" id="{EF3AECEB-3CDA-DEB4-66C4-F20F19083D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3017" name="Picture 7">
            <a:hlinkClick r:id="rId6" action="ppaction://hlinksldjump"/>
            <a:extLst>
              <a:ext uri="{FF2B5EF4-FFF2-40B4-BE49-F238E27FC236}">
                <a16:creationId xmlns:a16="http://schemas.microsoft.com/office/drawing/2014/main" id="{6B3ACDF7-9658-57F9-CFEA-E7F8F81168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0393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9" name="Object 18">
            <a:extLst>
              <a:ext uri="{FF2B5EF4-FFF2-40B4-BE49-F238E27FC236}">
                <a16:creationId xmlns:a16="http://schemas.microsoft.com/office/drawing/2014/main" id="{9F540BAF-ADC6-8FD2-7DBF-8CF26CCE2187}"/>
              </a:ext>
            </a:extLst>
          </p:cNvPr>
          <p:cNvGraphicFramePr>
            <a:graphicFrameLocks noChangeAspect="1"/>
          </p:cNvGraphicFramePr>
          <p:nvPr>
            <p:extLst>
              <p:ext uri="{D42A27DB-BD31-4B8C-83A1-F6EECF244321}">
                <p14:modId xmlns:p14="http://schemas.microsoft.com/office/powerpoint/2010/main" val="2684292041"/>
              </p:ext>
            </p:extLst>
          </p:nvPr>
        </p:nvGraphicFramePr>
        <p:xfrm>
          <a:off x="1771650" y="1771650"/>
          <a:ext cx="6096000" cy="2836863"/>
        </p:xfrm>
        <a:graphic>
          <a:graphicData uri="http://schemas.openxmlformats.org/presentationml/2006/ole">
            <mc:AlternateContent xmlns:mc="http://schemas.openxmlformats.org/markup-compatibility/2006">
              <mc:Choice xmlns:v="urn:schemas-microsoft-com:vml" Requires="v">
                <p:oleObj name="AutoCAD Drawing" r:id="rId8" imgW="16659360" imgH="7753320" progId="AutoCAD.Drawing.24">
                  <p:embed/>
                </p:oleObj>
              </mc:Choice>
              <mc:Fallback>
                <p:oleObj name="AutoCAD Drawing" r:id="rId8" imgW="16659360" imgH="7753320" progId="AutoCAD.Drawing.24">
                  <p:embed/>
                  <p:pic>
                    <p:nvPicPr>
                      <p:cNvPr id="0" name=""/>
                      <p:cNvPicPr/>
                      <p:nvPr/>
                    </p:nvPicPr>
                    <p:blipFill>
                      <a:blip r:embed="rId9"/>
                      <a:stretch>
                        <a:fillRect/>
                      </a:stretch>
                    </p:blipFill>
                    <p:spPr>
                      <a:xfrm>
                        <a:off x="1771650" y="1771650"/>
                        <a:ext cx="6096000" cy="2836863"/>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a:extLst>
              <a:ext uri="{FF2B5EF4-FFF2-40B4-BE49-F238E27FC236}">
                <a16:creationId xmlns:a16="http://schemas.microsoft.com/office/drawing/2014/main" id="{FECE53DE-932D-F03F-5164-4D57FD9A92D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A75FF86-2E19-4AA4-B764-CD55454282A6}" type="slidenum">
              <a:rPr lang="en-US" altLang="en-US" sz="1400">
                <a:solidFill>
                  <a:srgbClr val="FF0000"/>
                </a:solidFill>
                <a:latin typeface="Arial" panose="020B0604020202020204" pitchFamily="34" charset="0"/>
              </a:rPr>
              <a:pPr>
                <a:spcBef>
                  <a:spcPct val="0"/>
                </a:spcBef>
                <a:buFontTx/>
                <a:buNone/>
              </a:pPr>
              <a:t>13</a:t>
            </a:fld>
            <a:endParaRPr lang="en-US" altLang="en-US" sz="1400">
              <a:solidFill>
                <a:srgbClr val="FF0000"/>
              </a:solidFill>
              <a:latin typeface="Arial" panose="020B0604020202020204" pitchFamily="34" charset="0"/>
            </a:endParaRPr>
          </a:p>
        </p:txBody>
      </p:sp>
      <p:sp>
        <p:nvSpPr>
          <p:cNvPr id="40963" name="Rectangle 2">
            <a:extLst>
              <a:ext uri="{FF2B5EF4-FFF2-40B4-BE49-F238E27FC236}">
                <a16:creationId xmlns:a16="http://schemas.microsoft.com/office/drawing/2014/main" id="{85E05DA3-4A98-AEAF-8A02-6A9B2AB0CB1C}"/>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0964" name="Rectangle 3">
            <a:extLst>
              <a:ext uri="{FF2B5EF4-FFF2-40B4-BE49-F238E27FC236}">
                <a16:creationId xmlns:a16="http://schemas.microsoft.com/office/drawing/2014/main" id="{A44FE444-F463-3801-3B45-FD1344D4FB2F}"/>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Group Selection in Thermal Desktop</a:t>
            </a:r>
          </a:p>
        </p:txBody>
      </p:sp>
      <p:pic>
        <p:nvPicPr>
          <p:cNvPr id="40972" name="Picture 14">
            <a:hlinkClick r:id="rId3" action="ppaction://hlinksldjump"/>
            <a:extLst>
              <a:ext uri="{FF2B5EF4-FFF2-40B4-BE49-F238E27FC236}">
                <a16:creationId xmlns:a16="http://schemas.microsoft.com/office/drawing/2014/main" id="{132F014A-2B03-539E-16AA-8DB30E8CE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0973" name="Picture 7">
            <a:hlinkClick r:id="rId5" action="ppaction://hlinksldjump"/>
            <a:extLst>
              <a:ext uri="{FF2B5EF4-FFF2-40B4-BE49-F238E27FC236}">
                <a16:creationId xmlns:a16="http://schemas.microsoft.com/office/drawing/2014/main" id="{560308EB-9C46-392A-8DB1-5E42FA54A6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393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E7A9D460-2144-1FFA-3523-E5749E9A982D}"/>
              </a:ext>
            </a:extLst>
          </p:cNvPr>
          <p:cNvSpPr>
            <a:spLocks noChangeArrowheads="1"/>
          </p:cNvSpPr>
          <p:nvPr/>
        </p:nvSpPr>
        <p:spPr bwMode="auto">
          <a:xfrm>
            <a:off x="152400" y="864327"/>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000" b="1" dirty="0">
                <a:latin typeface="Arial" panose="020B0604020202020204" pitchFamily="34" charset="0"/>
              </a:rPr>
              <a:t>Groups can now be defined by selecting entities directly from within Thermal Desktop</a:t>
            </a:r>
            <a:r>
              <a:rPr lang="en-US" altLang="en-US" sz="2000" b="1" baseline="30000" dirty="0">
                <a:latin typeface="Arial" panose="020B0604020202020204" pitchFamily="34" charset="0"/>
              </a:rPr>
              <a:t>®</a:t>
            </a:r>
          </a:p>
          <a:p>
            <a:pPr eaLnBrk="1" hangingPunct="1"/>
            <a:r>
              <a:rPr lang="en-US" altLang="en-US" sz="2000" b="1" dirty="0">
                <a:latin typeface="Arial" panose="020B0604020202020204" pitchFamily="34" charset="0"/>
              </a:rPr>
              <a:t>To begin, a link must first be established by selecting the </a:t>
            </a:r>
            <a:r>
              <a:rPr lang="en-US" altLang="en-US" sz="2000" b="1" i="1" dirty="0">
                <a:latin typeface="Arial" panose="020B0604020202020204" pitchFamily="34" charset="0"/>
              </a:rPr>
              <a:t>Link to Thermal Desktop</a:t>
            </a:r>
            <a:r>
              <a:rPr lang="en-US" altLang="en-US" sz="2000" b="1" dirty="0">
                <a:latin typeface="Arial" panose="020B0604020202020204" pitchFamily="34" charset="0"/>
              </a:rPr>
              <a:t> button and selecting the dwg file</a:t>
            </a:r>
          </a:p>
          <a:p>
            <a:pPr eaLnBrk="1" hangingPunct="1"/>
            <a:r>
              <a:rPr lang="en-US" altLang="en-US" sz="2000" b="1" dirty="0">
                <a:latin typeface="Arial" panose="020B0604020202020204" pitchFamily="34" charset="0"/>
              </a:rPr>
              <a:t>To interact with TD, TARP must establish relationships between TD object handles and their related nodes</a:t>
            </a:r>
          </a:p>
          <a:p>
            <a:pPr marL="400050" lvl="1" indent="-225425" eaLnBrk="1" hangingPunct="1">
              <a:tabLst>
                <a:tab pos="174625" algn="l"/>
              </a:tabLst>
            </a:pPr>
            <a:r>
              <a:rPr lang="en-US" altLang="en-US" sz="1600" b="1" dirty="0">
                <a:latin typeface="Arial" panose="020B0604020202020204" pitchFamily="34" charset="0"/>
              </a:rPr>
              <a:t>It should be noted that TD objects do not explicitly include MLI nodes.  Therefore, to allow selection of MLI nodes, surfaces must be evaluated to determine MLI nodes.</a:t>
            </a:r>
          </a:p>
          <a:p>
            <a:pPr marL="174625" indent="-174625" eaLnBrk="1" hangingPunct="1"/>
            <a:r>
              <a:rPr lang="en-US" altLang="en-US" sz="2000" b="1" dirty="0">
                <a:latin typeface="Arial" panose="020B0604020202020204" pitchFamily="34" charset="0"/>
              </a:rPr>
              <a:t>There are two modes in which TARP allows interaction with TD:  </a:t>
            </a:r>
          </a:p>
          <a:p>
            <a:pPr marL="400050" lvl="1" indent="-225425" eaLnBrk="1" hangingPunct="1"/>
            <a:r>
              <a:rPr lang="en-US" altLang="en-US" sz="1600" b="1" dirty="0">
                <a:latin typeface="Arial" panose="020B0604020202020204" pitchFamily="34" charset="0"/>
              </a:rPr>
              <a:t>The first, processes all nodal related objects (e.g. FE, </a:t>
            </a:r>
            <a:r>
              <a:rPr lang="en-US" altLang="en-US" sz="1600" b="1" dirty="0" err="1">
                <a:latin typeface="Arial" panose="020B0604020202020204" pitchFamily="34" charset="0"/>
              </a:rPr>
              <a:t>FDSolids</a:t>
            </a:r>
            <a:r>
              <a:rPr lang="en-US" altLang="en-US" sz="1600" b="1" dirty="0">
                <a:latin typeface="Arial" panose="020B0604020202020204" pitchFamily="34" charset="0"/>
              </a:rPr>
              <a:t>, </a:t>
            </a:r>
            <a:r>
              <a:rPr lang="en-US" altLang="en-US" sz="1600" b="1" dirty="0" err="1">
                <a:latin typeface="Arial" panose="020B0604020202020204" pitchFamily="34" charset="0"/>
              </a:rPr>
              <a:t>etc</a:t>
            </a:r>
            <a:r>
              <a:rPr lang="en-US" altLang="en-US" sz="1600" b="1" dirty="0">
                <a:latin typeface="Arial" panose="020B0604020202020204" pitchFamily="34" charset="0"/>
              </a:rPr>
              <a:t>) and keeps track of the MLI nodes found when processing all entities</a:t>
            </a:r>
          </a:p>
          <a:p>
            <a:pPr marL="800100" lvl="2" indent="-225425" eaLnBrk="1" hangingPunct="1"/>
            <a:r>
              <a:rPr lang="en-US" altLang="en-US" sz="1200" b="1" dirty="0">
                <a:latin typeface="Arial" panose="020B0604020202020204" pitchFamily="34" charset="0"/>
              </a:rPr>
              <a:t>This mode may take considerable time to process all entities in a model</a:t>
            </a:r>
          </a:p>
          <a:p>
            <a:pPr marL="800100" lvl="2" indent="-225425" eaLnBrk="1" hangingPunct="1"/>
            <a:r>
              <a:rPr lang="en-US" altLang="en-US" sz="1200" b="1" dirty="0">
                <a:latin typeface="Arial" panose="020B0604020202020204" pitchFamily="34" charset="0"/>
              </a:rPr>
              <a:t>A known issue exists for very large models where the method fails when retrieving all entities of a specified type.  In this case, TARP will automatically fall through to using the </a:t>
            </a:r>
            <a:r>
              <a:rPr lang="en-US" altLang="en-US" sz="1200" b="1" dirty="0" err="1">
                <a:latin typeface="Arial" panose="020B0604020202020204" pitchFamily="34" charset="0"/>
              </a:rPr>
              <a:t>DBIterator</a:t>
            </a:r>
            <a:r>
              <a:rPr lang="en-US" altLang="en-US" sz="1200" b="1" dirty="0">
                <a:latin typeface="Arial" panose="020B0604020202020204" pitchFamily="34" charset="0"/>
              </a:rPr>
              <a:t> object, which is slower but does not suffer from this limitation</a:t>
            </a:r>
          </a:p>
          <a:p>
            <a:pPr marL="800100" lvl="2" indent="-225425" eaLnBrk="1" hangingPunct="1"/>
            <a:r>
              <a:rPr lang="en-US" altLang="en-US" sz="1200" b="1" dirty="0">
                <a:latin typeface="Arial" panose="020B0604020202020204" pitchFamily="34" charset="0"/>
              </a:rPr>
              <a:t>Options also exist to save and restore these </a:t>
            </a:r>
            <a:r>
              <a:rPr lang="en-US" altLang="en-US" sz="1200" b="1" dirty="0" err="1">
                <a:latin typeface="Arial" panose="020B0604020202020204" pitchFamily="34" charset="0"/>
              </a:rPr>
              <a:t>NodeID:Handle</a:t>
            </a:r>
            <a:r>
              <a:rPr lang="en-US" altLang="en-US" sz="1200" b="1" dirty="0">
                <a:latin typeface="Arial" panose="020B0604020202020204" pitchFamily="34" charset="0"/>
              </a:rPr>
              <a:t> associations within the DWG for faster subsequent processing</a:t>
            </a:r>
          </a:p>
          <a:p>
            <a:pPr marL="400050" lvl="1" indent="-225425" eaLnBrk="1" hangingPunct="1"/>
            <a:r>
              <a:rPr lang="en-US" altLang="en-US" sz="1600" b="1" dirty="0">
                <a:latin typeface="Arial" panose="020B0604020202020204" pitchFamily="34" charset="0"/>
              </a:rPr>
              <a:t>The second only includes MLI associations for</a:t>
            </a:r>
          </a:p>
          <a:p>
            <a:pPr marL="400050" lvl="1" indent="0" eaLnBrk="1" hangingPunct="1">
              <a:spcBef>
                <a:spcPts val="0"/>
              </a:spcBef>
              <a:buNone/>
            </a:pPr>
            <a:r>
              <a:rPr lang="en-US" altLang="en-US" sz="1600" b="1" dirty="0">
                <a:latin typeface="Arial" panose="020B0604020202020204" pitchFamily="34" charset="0"/>
              </a:rPr>
              <a:t>nodes added to groups </a:t>
            </a:r>
            <a:r>
              <a:rPr lang="en-US" altLang="en-US" sz="1600" b="1" i="1" dirty="0">
                <a:latin typeface="Arial" panose="020B0604020202020204" pitchFamily="34" charset="0"/>
              </a:rPr>
              <a:t>within that TARP session</a:t>
            </a:r>
          </a:p>
          <a:p>
            <a:pPr marL="174625" indent="-174625" eaLnBrk="1" hangingPunct="1"/>
            <a:r>
              <a:rPr lang="en-US" altLang="en-US" sz="2000" b="1" dirty="0">
                <a:latin typeface="Arial" panose="020B0604020202020204" pitchFamily="34" charset="0"/>
              </a:rPr>
              <a:t>If no MLI nodes need to be displayed, </a:t>
            </a:r>
          </a:p>
          <a:p>
            <a:pPr marL="174625" indent="0" eaLnBrk="1" hangingPunct="1">
              <a:spcBef>
                <a:spcPts val="0"/>
              </a:spcBef>
              <a:buNone/>
            </a:pPr>
            <a:r>
              <a:rPr lang="en-US" altLang="en-US" sz="2000" b="1" dirty="0">
                <a:latin typeface="Arial" panose="020B0604020202020204" pitchFamily="34" charset="0"/>
              </a:rPr>
              <a:t>then Method 2 is preferrable</a:t>
            </a:r>
          </a:p>
          <a:p>
            <a:pPr marL="800100" lvl="2" indent="-225425" eaLnBrk="1" hangingPunct="1"/>
            <a:endParaRPr lang="en-US" altLang="en-US" sz="1200" b="1" dirty="0">
              <a:latin typeface="Arial" panose="020B0604020202020204" pitchFamily="34" charset="0"/>
            </a:endParaRPr>
          </a:p>
          <a:p>
            <a:pPr marL="400050" lvl="1" indent="-225425" eaLnBrk="1" hangingPunct="1">
              <a:tabLst>
                <a:tab pos="174625" algn="l"/>
              </a:tabLst>
            </a:pPr>
            <a:endParaRPr lang="en-US" altLang="en-US" sz="1600" b="1" dirty="0">
              <a:latin typeface="Arial" panose="020B0604020202020204" pitchFamily="34" charset="0"/>
            </a:endParaRPr>
          </a:p>
          <a:p>
            <a:pPr marL="400050" lvl="1" indent="-225425" eaLnBrk="1" hangingPunct="1">
              <a:tabLst>
                <a:tab pos="174625" algn="l"/>
              </a:tabLst>
            </a:pPr>
            <a:endParaRPr lang="en-US" altLang="en-US" sz="1600" b="1" dirty="0">
              <a:latin typeface="Arial" panose="020B0604020202020204" pitchFamily="34" charset="0"/>
            </a:endParaRPr>
          </a:p>
          <a:p>
            <a:pPr lvl="1" eaLnBrk="1" hangingPunct="1"/>
            <a:endParaRPr lang="en-US" altLang="en-US" sz="1600" b="1" dirty="0">
              <a:latin typeface="Arial" panose="020B0604020202020204" pitchFamily="34" charset="0"/>
            </a:endParaRPr>
          </a:p>
        </p:txBody>
      </p:sp>
      <p:pic>
        <p:nvPicPr>
          <p:cNvPr id="6" name="Picture 5">
            <a:extLst>
              <a:ext uri="{FF2B5EF4-FFF2-40B4-BE49-F238E27FC236}">
                <a16:creationId xmlns:a16="http://schemas.microsoft.com/office/drawing/2014/main" id="{00B6ED26-911A-1438-ED14-9C28BE2DCDDA}"/>
              </a:ext>
            </a:extLst>
          </p:cNvPr>
          <p:cNvPicPr>
            <a:picLocks noChangeAspect="1"/>
          </p:cNvPicPr>
          <p:nvPr/>
        </p:nvPicPr>
        <p:blipFill>
          <a:blip r:embed="rId7"/>
          <a:stretch>
            <a:fillRect/>
          </a:stretch>
        </p:blipFill>
        <p:spPr>
          <a:xfrm>
            <a:off x="8458200" y="1676400"/>
            <a:ext cx="323850" cy="314325"/>
          </a:xfrm>
          <a:prstGeom prst="rect">
            <a:avLst/>
          </a:prstGeom>
        </p:spPr>
      </p:pic>
      <p:pic>
        <p:nvPicPr>
          <p:cNvPr id="8" name="Picture 7">
            <a:extLst>
              <a:ext uri="{FF2B5EF4-FFF2-40B4-BE49-F238E27FC236}">
                <a16:creationId xmlns:a16="http://schemas.microsoft.com/office/drawing/2014/main" id="{EA8E6983-8349-AA11-0082-C71DA1FBF935}"/>
              </a:ext>
            </a:extLst>
          </p:cNvPr>
          <p:cNvPicPr>
            <a:picLocks noChangeAspect="1"/>
          </p:cNvPicPr>
          <p:nvPr/>
        </p:nvPicPr>
        <p:blipFill>
          <a:blip r:embed="rId8"/>
          <a:stretch>
            <a:fillRect/>
          </a:stretch>
        </p:blipFill>
        <p:spPr>
          <a:xfrm>
            <a:off x="8377237" y="4193585"/>
            <a:ext cx="314325" cy="304800"/>
          </a:xfrm>
          <a:prstGeom prst="rect">
            <a:avLst/>
          </a:prstGeom>
        </p:spPr>
      </p:pic>
      <p:pic>
        <p:nvPicPr>
          <p:cNvPr id="4" name="Picture 3">
            <a:extLst>
              <a:ext uri="{FF2B5EF4-FFF2-40B4-BE49-F238E27FC236}">
                <a16:creationId xmlns:a16="http://schemas.microsoft.com/office/drawing/2014/main" id="{2D5634B3-BFF8-9268-2701-AAD4EE38878E}"/>
              </a:ext>
            </a:extLst>
          </p:cNvPr>
          <p:cNvPicPr>
            <a:picLocks noChangeAspect="1"/>
          </p:cNvPicPr>
          <p:nvPr/>
        </p:nvPicPr>
        <p:blipFill rotWithShape="1">
          <a:blip r:embed="rId9"/>
          <a:srcRect t="10053" r="933" b="56349"/>
          <a:stretch/>
        </p:blipFill>
        <p:spPr>
          <a:xfrm>
            <a:off x="5486400" y="5373959"/>
            <a:ext cx="3570510" cy="1220605"/>
          </a:xfrm>
          <a:prstGeom prst="rect">
            <a:avLst/>
          </a:prstGeom>
        </p:spPr>
      </p:pic>
    </p:spTree>
    <p:extLst>
      <p:ext uri="{BB962C8B-B14F-4D97-AF65-F5344CB8AC3E}">
        <p14:creationId xmlns:p14="http://schemas.microsoft.com/office/powerpoint/2010/main" val="157151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2">
            <a:extLst>
              <a:ext uri="{FF2B5EF4-FFF2-40B4-BE49-F238E27FC236}">
                <a16:creationId xmlns:a16="http://schemas.microsoft.com/office/drawing/2014/main" id="{FECE53DE-932D-F03F-5164-4D57FD9A92D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A75FF86-2E19-4AA4-B764-CD55454282A6}" type="slidenum">
              <a:rPr lang="en-US" altLang="en-US" sz="1400">
                <a:solidFill>
                  <a:srgbClr val="FF0000"/>
                </a:solidFill>
                <a:latin typeface="Arial" panose="020B0604020202020204" pitchFamily="34" charset="0"/>
              </a:rPr>
              <a:pPr>
                <a:spcBef>
                  <a:spcPct val="0"/>
                </a:spcBef>
                <a:buFontTx/>
                <a:buNone/>
              </a:pPr>
              <a:t>14</a:t>
            </a:fld>
            <a:endParaRPr lang="en-US" altLang="en-US" sz="1400">
              <a:solidFill>
                <a:srgbClr val="FF0000"/>
              </a:solidFill>
              <a:latin typeface="Arial" panose="020B0604020202020204" pitchFamily="34" charset="0"/>
            </a:endParaRPr>
          </a:p>
        </p:txBody>
      </p:sp>
      <p:sp>
        <p:nvSpPr>
          <p:cNvPr id="40963" name="Rectangle 2">
            <a:extLst>
              <a:ext uri="{FF2B5EF4-FFF2-40B4-BE49-F238E27FC236}">
                <a16:creationId xmlns:a16="http://schemas.microsoft.com/office/drawing/2014/main" id="{85E05DA3-4A98-AEAF-8A02-6A9B2AB0CB1C}"/>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0964" name="Rectangle 3">
            <a:extLst>
              <a:ext uri="{FF2B5EF4-FFF2-40B4-BE49-F238E27FC236}">
                <a16:creationId xmlns:a16="http://schemas.microsoft.com/office/drawing/2014/main" id="{A44FE444-F463-3801-3B45-FD1344D4FB2F}"/>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Group Selection in Thermal Desktop</a:t>
            </a:r>
          </a:p>
        </p:txBody>
      </p:sp>
      <p:pic>
        <p:nvPicPr>
          <p:cNvPr id="40972" name="Picture 14">
            <a:hlinkClick r:id="rId3" action="ppaction://hlinksldjump"/>
            <a:extLst>
              <a:ext uri="{FF2B5EF4-FFF2-40B4-BE49-F238E27FC236}">
                <a16:creationId xmlns:a16="http://schemas.microsoft.com/office/drawing/2014/main" id="{132F014A-2B03-539E-16AA-8DB30E8CE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0973" name="Picture 7">
            <a:hlinkClick r:id="rId5" action="ppaction://hlinksldjump"/>
            <a:extLst>
              <a:ext uri="{FF2B5EF4-FFF2-40B4-BE49-F238E27FC236}">
                <a16:creationId xmlns:a16="http://schemas.microsoft.com/office/drawing/2014/main" id="{560308EB-9C46-392A-8DB1-5E42FA54A6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393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E7A9D460-2144-1FFA-3523-E5749E9A982D}"/>
              </a:ext>
            </a:extLst>
          </p:cNvPr>
          <p:cNvSpPr>
            <a:spLocks noChangeArrowheads="1"/>
          </p:cNvSpPr>
          <p:nvPr/>
        </p:nvSpPr>
        <p:spPr bwMode="auto">
          <a:xfrm>
            <a:off x="152400" y="914400"/>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000" b="1" dirty="0">
                <a:latin typeface="Arial" panose="020B0604020202020204" pitchFamily="34" charset="0"/>
              </a:rPr>
              <a:t>Once a Group has been defined in TARP, the context menu gives options for working with TD</a:t>
            </a:r>
          </a:p>
          <a:p>
            <a:pPr eaLnBrk="1" hangingPunct="1"/>
            <a:r>
              <a:rPr lang="en-US" altLang="en-US" sz="2000" b="1" dirty="0">
                <a:latin typeface="Arial" panose="020B0604020202020204" pitchFamily="34" charset="0"/>
              </a:rPr>
              <a:t>Nodes may be added to or removed from a group by</a:t>
            </a:r>
          </a:p>
          <a:p>
            <a:pPr marL="174625" indent="0" eaLnBrk="1" hangingPunct="1">
              <a:spcBef>
                <a:spcPts val="0"/>
              </a:spcBef>
              <a:buNone/>
            </a:pPr>
            <a:r>
              <a:rPr lang="en-US" altLang="en-US" sz="2000" b="1" dirty="0">
                <a:latin typeface="Arial" panose="020B0604020202020204" pitchFamily="34" charset="0"/>
              </a:rPr>
              <a:t>selecting them graphically in TD</a:t>
            </a:r>
          </a:p>
          <a:p>
            <a:pPr marL="800100" lvl="2" indent="-225425" eaLnBrk="1" hangingPunct="1"/>
            <a:endParaRPr lang="en-US" altLang="en-US" sz="1200" b="1" dirty="0">
              <a:latin typeface="Arial" panose="020B0604020202020204" pitchFamily="34" charset="0"/>
            </a:endParaRPr>
          </a:p>
          <a:p>
            <a:pPr marL="400050" lvl="1" indent="-225425" eaLnBrk="1" hangingPunct="1">
              <a:tabLst>
                <a:tab pos="174625" algn="l"/>
              </a:tabLst>
            </a:pPr>
            <a:endParaRPr lang="en-US" altLang="en-US" sz="1600" b="1" dirty="0">
              <a:latin typeface="Arial" panose="020B0604020202020204" pitchFamily="34" charset="0"/>
            </a:endParaRPr>
          </a:p>
          <a:p>
            <a:pPr marL="400050" lvl="1" indent="-225425" eaLnBrk="1" hangingPunct="1">
              <a:tabLst>
                <a:tab pos="174625" algn="l"/>
              </a:tabLst>
            </a:pPr>
            <a:endParaRPr lang="en-US" altLang="en-US" sz="1600" b="1" dirty="0">
              <a:latin typeface="Arial" panose="020B0604020202020204" pitchFamily="34" charset="0"/>
            </a:endParaRPr>
          </a:p>
          <a:p>
            <a:pPr lvl="1" eaLnBrk="1" hangingPunct="1"/>
            <a:endParaRPr lang="en-US" altLang="en-US" sz="1600" b="1" dirty="0">
              <a:latin typeface="Arial" panose="020B0604020202020204" pitchFamily="34" charset="0"/>
            </a:endParaRPr>
          </a:p>
        </p:txBody>
      </p:sp>
      <p:pic>
        <p:nvPicPr>
          <p:cNvPr id="10" name="Picture 9">
            <a:extLst>
              <a:ext uri="{FF2B5EF4-FFF2-40B4-BE49-F238E27FC236}">
                <a16:creationId xmlns:a16="http://schemas.microsoft.com/office/drawing/2014/main" id="{9C76032D-7F29-C476-A040-6B3409C03E07}"/>
              </a:ext>
            </a:extLst>
          </p:cNvPr>
          <p:cNvPicPr>
            <a:picLocks noChangeAspect="1"/>
          </p:cNvPicPr>
          <p:nvPr/>
        </p:nvPicPr>
        <p:blipFill>
          <a:blip r:embed="rId7"/>
          <a:stretch>
            <a:fillRect/>
          </a:stretch>
        </p:blipFill>
        <p:spPr>
          <a:xfrm>
            <a:off x="6808620" y="1295400"/>
            <a:ext cx="2213460" cy="1183720"/>
          </a:xfrm>
          <a:prstGeom prst="rect">
            <a:avLst/>
          </a:prstGeom>
        </p:spPr>
      </p:pic>
      <p:pic>
        <p:nvPicPr>
          <p:cNvPr id="16" name="Picture 15">
            <a:extLst>
              <a:ext uri="{FF2B5EF4-FFF2-40B4-BE49-F238E27FC236}">
                <a16:creationId xmlns:a16="http://schemas.microsoft.com/office/drawing/2014/main" id="{D7631B40-6E53-C888-3D73-988B98F596A9}"/>
              </a:ext>
            </a:extLst>
          </p:cNvPr>
          <p:cNvPicPr>
            <a:picLocks noChangeAspect="1"/>
          </p:cNvPicPr>
          <p:nvPr/>
        </p:nvPicPr>
        <p:blipFill rotWithShape="1">
          <a:blip r:embed="rId8"/>
          <a:srcRect l="30000" t="24193" b="8711"/>
          <a:stretch/>
        </p:blipFill>
        <p:spPr>
          <a:xfrm>
            <a:off x="152400" y="2479120"/>
            <a:ext cx="5067300" cy="3962400"/>
          </a:xfrm>
          <a:prstGeom prst="rect">
            <a:avLst/>
          </a:prstGeom>
        </p:spPr>
      </p:pic>
      <p:pic>
        <p:nvPicPr>
          <p:cNvPr id="14" name="Picture 13">
            <a:extLst>
              <a:ext uri="{FF2B5EF4-FFF2-40B4-BE49-F238E27FC236}">
                <a16:creationId xmlns:a16="http://schemas.microsoft.com/office/drawing/2014/main" id="{F963DE76-3B57-0B60-5106-F295D4AC8A61}"/>
              </a:ext>
            </a:extLst>
          </p:cNvPr>
          <p:cNvPicPr>
            <a:picLocks noChangeAspect="1"/>
          </p:cNvPicPr>
          <p:nvPr/>
        </p:nvPicPr>
        <p:blipFill rotWithShape="1">
          <a:blip r:embed="rId9">
            <a:clrChange>
              <a:clrFrom>
                <a:srgbClr val="FFFFFF"/>
              </a:clrFrom>
              <a:clrTo>
                <a:srgbClr val="FFFFFF">
                  <a:alpha val="0"/>
                </a:srgbClr>
              </a:clrTo>
            </a:clrChange>
          </a:blip>
          <a:srcRect l="25833" t="36102" r="35000" b="28382"/>
          <a:stretch/>
        </p:blipFill>
        <p:spPr>
          <a:xfrm>
            <a:off x="4199140" y="2406699"/>
            <a:ext cx="4944860" cy="2419825"/>
          </a:xfrm>
          <a:prstGeom prst="rect">
            <a:avLst/>
          </a:prstGeom>
        </p:spPr>
      </p:pic>
      <p:sp>
        <p:nvSpPr>
          <p:cNvPr id="17" name="Rectangle 5">
            <a:extLst>
              <a:ext uri="{FF2B5EF4-FFF2-40B4-BE49-F238E27FC236}">
                <a16:creationId xmlns:a16="http://schemas.microsoft.com/office/drawing/2014/main" id="{443130F9-8618-94DB-09B0-E8D11AEC3CB4}"/>
              </a:ext>
            </a:extLst>
          </p:cNvPr>
          <p:cNvSpPr>
            <a:spLocks noChangeArrowheads="1"/>
          </p:cNvSpPr>
          <p:nvPr/>
        </p:nvSpPr>
        <p:spPr bwMode="auto">
          <a:xfrm>
            <a:off x="5219700" y="4724400"/>
            <a:ext cx="3924300" cy="205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000" b="1" dirty="0">
                <a:latin typeface="Arial" panose="020B0604020202020204" pitchFamily="34" charset="0"/>
              </a:rPr>
              <a:t>Individual Groups may also be Displayed, </a:t>
            </a:r>
            <a:r>
              <a:rPr lang="en-US" altLang="en-US" sz="2000" b="1" dirty="0" err="1">
                <a:latin typeface="Arial" panose="020B0604020202020204" pitchFamily="34" charset="0"/>
              </a:rPr>
              <a:t>UnDisplayed</a:t>
            </a:r>
            <a:r>
              <a:rPr lang="en-US" altLang="en-US" sz="2000" b="1" dirty="0">
                <a:latin typeface="Arial" panose="020B0604020202020204" pitchFamily="34" charset="0"/>
              </a:rPr>
              <a:t>, or Only Displayed</a:t>
            </a:r>
          </a:p>
          <a:p>
            <a:pPr eaLnBrk="1" hangingPunct="1"/>
            <a:r>
              <a:rPr lang="en-US" altLang="en-US" sz="2000" b="1" dirty="0">
                <a:latin typeface="Arial" panose="020B0604020202020204" pitchFamily="34" charset="0"/>
              </a:rPr>
              <a:t>The Working Node List has options to allow this for multiple group selections</a:t>
            </a:r>
            <a:endParaRPr lang="en-US" altLang="en-US" sz="1600" b="1" dirty="0">
              <a:latin typeface="Arial" panose="020B0604020202020204" pitchFamily="34" charset="0"/>
            </a:endParaRPr>
          </a:p>
          <a:p>
            <a:pPr lvl="1" eaLnBrk="1" hangingPunct="1"/>
            <a:endParaRPr lang="en-US" altLang="en-US" sz="1600" b="1" dirty="0">
              <a:latin typeface="Arial" panose="020B0604020202020204" pitchFamily="34" charset="0"/>
            </a:endParaRPr>
          </a:p>
        </p:txBody>
      </p:sp>
      <p:pic>
        <p:nvPicPr>
          <p:cNvPr id="19" name="Picture 18">
            <a:extLst>
              <a:ext uri="{FF2B5EF4-FFF2-40B4-BE49-F238E27FC236}">
                <a16:creationId xmlns:a16="http://schemas.microsoft.com/office/drawing/2014/main" id="{7F5CD0D9-899F-DF2F-0214-358BD7232DA8}"/>
              </a:ext>
            </a:extLst>
          </p:cNvPr>
          <p:cNvPicPr>
            <a:picLocks noChangeAspect="1"/>
          </p:cNvPicPr>
          <p:nvPr/>
        </p:nvPicPr>
        <p:blipFill>
          <a:blip r:embed="rId10"/>
          <a:stretch>
            <a:fillRect/>
          </a:stretch>
        </p:blipFill>
        <p:spPr>
          <a:xfrm>
            <a:off x="1435251" y="2667000"/>
            <a:ext cx="2035579" cy="3084210"/>
          </a:xfrm>
          <a:prstGeom prst="rect">
            <a:avLst/>
          </a:prstGeom>
        </p:spPr>
      </p:pic>
    </p:spTree>
    <p:extLst>
      <p:ext uri="{BB962C8B-B14F-4D97-AF65-F5344CB8AC3E}">
        <p14:creationId xmlns:p14="http://schemas.microsoft.com/office/powerpoint/2010/main" val="921296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15</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Examples</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2362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u="sng" dirty="0">
                <a:latin typeface="Arial" panose="020B0604020202020204" pitchFamily="34" charset="0"/>
              </a:rPr>
              <a:t>Example 1: </a:t>
            </a:r>
            <a:r>
              <a:rPr lang="en-US" altLang="en-US" sz="2200" b="1" u="sng" dirty="0" err="1">
                <a:latin typeface="Arial" panose="020B0604020202020204" pitchFamily="34" charset="0"/>
              </a:rPr>
              <a:t>DataSets</a:t>
            </a:r>
            <a:r>
              <a:rPr lang="en-US" altLang="en-US" sz="2200" b="1" u="sng" dirty="0">
                <a:latin typeface="Arial" panose="020B0604020202020204" pitchFamily="34" charset="0"/>
              </a:rPr>
              <a:t>, Groups, Parameters, TD</a:t>
            </a:r>
          </a:p>
          <a:p>
            <a:pPr>
              <a:spcBef>
                <a:spcPct val="25000"/>
              </a:spcBef>
              <a:spcAft>
                <a:spcPct val="25000"/>
              </a:spcAft>
            </a:pPr>
            <a:r>
              <a:rPr lang="en-US" altLang="en-US" sz="2200" b="1" dirty="0">
                <a:solidFill>
                  <a:srgbClr val="FF0000"/>
                </a:solidFill>
                <a:latin typeface="Arial" panose="020B0604020202020204" pitchFamily="34" charset="0"/>
              </a:rPr>
              <a:t>Example 2: Table, Graphical Table, Plot, </a:t>
            </a:r>
            <a:r>
              <a:rPr lang="en-US" altLang="en-US" sz="2200" b="1" dirty="0" err="1">
                <a:solidFill>
                  <a:srgbClr val="FF0000"/>
                </a:solidFill>
                <a:latin typeface="Arial" panose="020B0604020202020204" pitchFamily="34" charset="0"/>
              </a:rPr>
              <a:t>StripChart</a:t>
            </a:r>
            <a:endParaRPr lang="en-US" altLang="en-US" sz="2200" b="1" dirty="0">
              <a:solidFill>
                <a:srgbClr val="FF0000"/>
              </a:solidFill>
              <a:latin typeface="Arial" panose="020B0604020202020204" pitchFamily="34" charset="0"/>
            </a:endParaRPr>
          </a:p>
          <a:p>
            <a:pPr>
              <a:spcBef>
                <a:spcPct val="25000"/>
              </a:spcBef>
              <a:spcAft>
                <a:spcPct val="25000"/>
              </a:spcAft>
            </a:pPr>
            <a:r>
              <a:rPr lang="en-US" altLang="en-US" sz="2200" b="1" dirty="0">
                <a:solidFill>
                  <a:srgbClr val="00B050"/>
                </a:solidFill>
                <a:latin typeface="Arial" panose="020B0604020202020204" pitchFamily="34" charset="0"/>
              </a:rPr>
              <a:t>Example 3: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Manipulation,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Compare, BL/Sinks</a:t>
            </a:r>
          </a:p>
          <a:p>
            <a:pPr>
              <a:spcBef>
                <a:spcPct val="25000"/>
              </a:spcBef>
              <a:spcAft>
                <a:spcPct val="25000"/>
              </a:spcAft>
            </a:pPr>
            <a:r>
              <a:rPr lang="en-US" altLang="en-US" sz="2200" b="1" dirty="0">
                <a:solidFill>
                  <a:srgbClr val="0070C0"/>
                </a:solidFill>
                <a:latin typeface="Arial" panose="020B0604020202020204" pitchFamily="34" charset="0"/>
              </a:rPr>
              <a:t>Example 4: </a:t>
            </a:r>
            <a:r>
              <a:rPr lang="en-US" altLang="en-US" sz="2200" b="1" dirty="0" err="1">
                <a:solidFill>
                  <a:srgbClr val="0070C0"/>
                </a:solidFill>
                <a:latin typeface="Arial" panose="020B0604020202020204" pitchFamily="34" charset="0"/>
              </a:rPr>
              <a:t>HeatMaps</a:t>
            </a:r>
            <a:endParaRPr lang="en-US" altLang="en-US" sz="2200" b="1" dirty="0">
              <a:solidFill>
                <a:srgbClr val="0070C0"/>
              </a:solidFill>
              <a:latin typeface="Arial" panose="020B0604020202020204" pitchFamily="34" charset="0"/>
            </a:endParaRPr>
          </a:p>
          <a:p>
            <a:pPr>
              <a:spcBef>
                <a:spcPct val="25000"/>
              </a:spcBef>
              <a:spcAft>
                <a:spcPct val="25000"/>
              </a:spcAft>
            </a:pPr>
            <a:r>
              <a:rPr lang="en-US" altLang="en-US" sz="2200" b="1" dirty="0">
                <a:solidFill>
                  <a:srgbClr val="FF33CC"/>
                </a:solidFill>
                <a:latin typeface="Arial" panose="020B0604020202020204" pitchFamily="34" charset="0"/>
              </a:rPr>
              <a:t>Example 5: Advanced </a:t>
            </a:r>
            <a:r>
              <a:rPr lang="en-US" altLang="en-US" sz="2200" b="1" dirty="0" err="1">
                <a:solidFill>
                  <a:srgbClr val="FF33CC"/>
                </a:solidFill>
                <a:latin typeface="Arial" panose="020B0604020202020204" pitchFamily="34" charset="0"/>
              </a:rPr>
              <a:t>DataSets</a:t>
            </a:r>
            <a:endParaRPr lang="en-US" altLang="en-US" sz="2200" b="1" dirty="0">
              <a:solidFill>
                <a:srgbClr val="FF33CC"/>
              </a:solidFill>
              <a:latin typeface="Arial" panose="020B0604020202020204" pitchFamily="34" charset="0"/>
            </a:endParaRPr>
          </a:p>
        </p:txBody>
      </p:sp>
    </p:spTree>
    <p:extLst>
      <p:ext uri="{BB962C8B-B14F-4D97-AF65-F5344CB8AC3E}">
        <p14:creationId xmlns:p14="http://schemas.microsoft.com/office/powerpoint/2010/main" val="3921532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7289826-E6A9-A094-75EB-74B0D46FED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2DA66F-E02E-4BD8-82B8-2FDAAF0A1BE1}" type="slidenum">
              <a:rPr lang="en-US" altLang="en-US" sz="1400">
                <a:solidFill>
                  <a:srgbClr val="FF0000"/>
                </a:solidFill>
                <a:latin typeface="Arial" panose="020B0604020202020204" pitchFamily="34" charset="0"/>
              </a:rPr>
              <a:pPr>
                <a:spcBef>
                  <a:spcPct val="0"/>
                </a:spcBef>
                <a:buFontTx/>
                <a:buNone/>
              </a:pPr>
              <a:t>16</a:t>
            </a:fld>
            <a:endParaRPr lang="en-US" altLang="en-US" sz="1400">
              <a:solidFill>
                <a:srgbClr val="FF0000"/>
              </a:solidFill>
              <a:latin typeface="Arial" panose="020B0604020202020204" pitchFamily="34" charset="0"/>
            </a:endParaRPr>
          </a:p>
        </p:txBody>
      </p:sp>
      <p:sp>
        <p:nvSpPr>
          <p:cNvPr id="16387" name="Rectangle 2">
            <a:extLst>
              <a:ext uri="{FF2B5EF4-FFF2-40B4-BE49-F238E27FC236}">
                <a16:creationId xmlns:a16="http://schemas.microsoft.com/office/drawing/2014/main" id="{87247793-E4E7-A9ED-48B9-F0A7A7C4C24F}"/>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388" name="Rectangle 3">
            <a:extLst>
              <a:ext uri="{FF2B5EF4-FFF2-40B4-BE49-F238E27FC236}">
                <a16:creationId xmlns:a16="http://schemas.microsoft.com/office/drawing/2014/main" id="{A8285F35-482F-7B7B-EFDD-CCEE496D9B9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 1: </a:t>
            </a:r>
            <a:r>
              <a:rPr lang="en-US" altLang="en-US" sz="2000" dirty="0" err="1"/>
              <a:t>DataSets</a:t>
            </a:r>
            <a:r>
              <a:rPr lang="en-US" altLang="en-US" sz="2000" dirty="0"/>
              <a:t>, Groups, Parameters</a:t>
            </a:r>
          </a:p>
        </p:txBody>
      </p:sp>
      <p:sp>
        <p:nvSpPr>
          <p:cNvPr id="16389" name="Rectangle 4">
            <a:extLst>
              <a:ext uri="{FF2B5EF4-FFF2-40B4-BE49-F238E27FC236}">
                <a16:creationId xmlns:a16="http://schemas.microsoft.com/office/drawing/2014/main" id="{51696B6D-2138-F83D-EC7F-58C343136774}"/>
              </a:ext>
            </a:extLst>
          </p:cNvPr>
          <p:cNvSpPr>
            <a:spLocks noChangeArrowheads="1"/>
          </p:cNvSpPr>
          <p:nvPr/>
        </p:nvSpPr>
        <p:spPr bwMode="auto">
          <a:xfrm>
            <a:off x="228600" y="9144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At the Main Interface, select Data1 and click a second time to edit the name.  Change from Data1 to HB90.</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the </a:t>
            </a:r>
            <a:r>
              <a:rPr lang="en-US" altLang="en-US" sz="1600" b="1" dirty="0" err="1">
                <a:solidFill>
                  <a:srgbClr val="000099"/>
                </a:solidFill>
                <a:latin typeface="Arial" panose="020B0604020202020204" pitchFamily="34" charset="0"/>
              </a:rPr>
              <a:t>OpenFolder</a:t>
            </a:r>
            <a:r>
              <a:rPr lang="en-US" altLang="en-US" sz="1600" b="1" dirty="0">
                <a:solidFill>
                  <a:srgbClr val="000099"/>
                </a:solidFill>
                <a:latin typeface="Arial" panose="020B0604020202020204" pitchFamily="34" charset="0"/>
              </a:rPr>
              <a:t> button to the right of </a:t>
            </a:r>
            <a:r>
              <a:rPr lang="en-US" altLang="en-US" sz="1600" b="1" i="1" dirty="0">
                <a:solidFill>
                  <a:srgbClr val="000099"/>
                </a:solidFill>
                <a:latin typeface="Arial" panose="020B0604020202020204" pitchFamily="34" charset="0"/>
              </a:rPr>
              <a:t>Filename</a:t>
            </a:r>
            <a:r>
              <a:rPr lang="en-US" altLang="en-US" sz="1600" b="1" dirty="0">
                <a:solidFill>
                  <a:srgbClr val="000099"/>
                </a:solidFill>
                <a:latin typeface="Arial" panose="020B0604020202020204" pitchFamily="34" charset="0"/>
              </a:rPr>
              <a:t> and select the Hot_b90.out file.  Notice the nodes in the file have now been added to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If no nodes are being displayed, it is possible that the toggle to display Nodes in the Nodes, Group and Parameters toolbar has disabled it.</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At the Main Interface, right click in the </a:t>
            </a:r>
            <a:r>
              <a:rPr lang="en-US" altLang="en-US" sz="1600" b="1" i="1" dirty="0">
                <a:solidFill>
                  <a:srgbClr val="000099"/>
                </a:solidFill>
                <a:latin typeface="Arial" panose="020B0604020202020204" pitchFamily="34" charset="0"/>
              </a:rPr>
              <a:t>Object Tree</a:t>
            </a:r>
            <a:r>
              <a:rPr lang="en-US" altLang="en-US" sz="1600" b="1" dirty="0">
                <a:solidFill>
                  <a:srgbClr val="000099"/>
                </a:solidFill>
                <a:latin typeface="Arial" panose="020B0604020202020204" pitchFamily="34" charset="0"/>
              </a:rPr>
              <a:t> and select </a:t>
            </a:r>
            <a:r>
              <a:rPr lang="en-US" altLang="en-US" sz="1600" b="1" i="1" dirty="0">
                <a:solidFill>
                  <a:srgbClr val="000099"/>
                </a:solidFill>
                <a:latin typeface="Arial" panose="020B0604020202020204" pitchFamily="34" charset="0"/>
              </a:rPr>
              <a:t>Add Multiple</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Add a new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a form will appear requesting the names for each new object to add.  Add HB60, HB30, HB00, CB90, CB60, CB30, and CB00 and then select the appropriate files for each as in step 2.</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Double click on HB90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to bring up the properties and select Timesteps 14100 through 22248.9 in the </a:t>
            </a:r>
            <a:r>
              <a:rPr lang="en-US" altLang="en-US" sz="1600" b="1" i="1" dirty="0">
                <a:solidFill>
                  <a:srgbClr val="000099"/>
                </a:solidFill>
                <a:latin typeface="Arial" panose="020B0604020202020204" pitchFamily="34" charset="0"/>
              </a:rPr>
              <a:t>Last Cycle Definition</a:t>
            </a:r>
            <a:r>
              <a:rPr lang="en-US" altLang="en-US" sz="1600" b="1" dirty="0">
                <a:solidFill>
                  <a:srgbClr val="000099"/>
                </a:solidFill>
                <a:latin typeface="Arial" panose="020B0604020202020204" pitchFamily="34" charset="0"/>
              </a:rPr>
              <a:t>.  This will be the range over which data is evaluated for the Min, Max, Avg, etc. or would be plotted.</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Convert the </a:t>
            </a:r>
            <a:r>
              <a:rPr lang="en-US" altLang="en-US" sz="1600" b="1" i="1" dirty="0">
                <a:solidFill>
                  <a:srgbClr val="000099"/>
                </a:solidFill>
                <a:latin typeface="Arial" panose="020B0604020202020204" pitchFamily="34" charset="0"/>
              </a:rPr>
              <a:t>Time</a:t>
            </a:r>
            <a:r>
              <a:rPr lang="en-US" altLang="en-US" sz="1600" b="1" dirty="0">
                <a:solidFill>
                  <a:srgbClr val="000099"/>
                </a:solidFill>
                <a:latin typeface="Arial" panose="020B0604020202020204" pitchFamily="34" charset="0"/>
              </a:rPr>
              <a:t> from Sec to </a:t>
            </a:r>
            <a:r>
              <a:rPr lang="en-US" altLang="en-US" sz="1600" b="1" dirty="0" err="1">
                <a:solidFill>
                  <a:srgbClr val="000099"/>
                </a:solidFill>
                <a:latin typeface="Arial" panose="020B0604020202020204" pitchFamily="34" charset="0"/>
              </a:rPr>
              <a:t>Hr</a:t>
            </a:r>
            <a:r>
              <a:rPr lang="en-US" altLang="en-US" sz="1600" b="1" dirty="0">
                <a:solidFill>
                  <a:srgbClr val="000099"/>
                </a:solidFill>
                <a:latin typeface="Arial" panose="020B0604020202020204" pitchFamily="34" charset="0"/>
              </a:rPr>
              <a:t> and perform the same steps for all other </a:t>
            </a:r>
            <a:r>
              <a:rPr lang="en-US" altLang="en-US" sz="1600" b="1" dirty="0" err="1">
                <a:solidFill>
                  <a:srgbClr val="000099"/>
                </a:solidFill>
                <a:latin typeface="Arial" panose="020B0604020202020204" pitchFamily="34" charset="0"/>
              </a:rPr>
              <a:t>DataSets</a:t>
            </a: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Select the HB90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click the </a:t>
            </a:r>
            <a:r>
              <a:rPr lang="en-US" altLang="en-US" sz="1600" b="1" i="1" dirty="0">
                <a:solidFill>
                  <a:srgbClr val="000099"/>
                </a:solidFill>
                <a:latin typeface="Arial" panose="020B0604020202020204" pitchFamily="34" charset="0"/>
              </a:rPr>
              <a:t>Make Groups from </a:t>
            </a:r>
            <a:r>
              <a:rPr lang="en-US" altLang="en-US" sz="1600" b="1" i="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button</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This will prompt for an MLI offset.  If a model has been defined such that all insulation nodes are above a specified value (e.g. 100000), this makes for easy identification of MLI nodes simply by node number.  In this case, if a </a:t>
            </a:r>
            <a:r>
              <a:rPr lang="en-US" altLang="en-US" sz="1600" b="1" dirty="0" err="1">
                <a:solidFill>
                  <a:srgbClr val="000099"/>
                </a:solidFill>
                <a:latin typeface="Arial" panose="020B0604020202020204" pitchFamily="34" charset="0"/>
              </a:rPr>
              <a:t>submodel</a:t>
            </a:r>
            <a:r>
              <a:rPr lang="en-US" altLang="en-US" sz="1600" b="1" dirty="0">
                <a:solidFill>
                  <a:srgbClr val="000099"/>
                </a:solidFill>
                <a:latin typeface="Arial" panose="020B0604020202020204" pitchFamily="34" charset="0"/>
              </a:rPr>
              <a:t> has both MLI and non MLI nodes, then </a:t>
            </a:r>
            <a:r>
              <a:rPr lang="en-US" altLang="en-US" sz="1600" b="1" dirty="0" err="1">
                <a:solidFill>
                  <a:srgbClr val="000099"/>
                </a:solidFill>
                <a:latin typeface="Arial" panose="020B0604020202020204" pitchFamily="34" charset="0"/>
              </a:rPr>
              <a:t>SubName</a:t>
            </a:r>
            <a:r>
              <a:rPr lang="en-US" altLang="en-US" sz="1600" b="1" i="1" dirty="0" err="1">
                <a:solidFill>
                  <a:srgbClr val="000099"/>
                </a:solidFill>
                <a:latin typeface="Arial" panose="020B0604020202020204" pitchFamily="34" charset="0"/>
              </a:rPr>
              <a:t>_Str</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SubName</a:t>
            </a:r>
            <a:r>
              <a:rPr lang="en-US" altLang="en-US" sz="1600" b="1" i="1" dirty="0" err="1">
                <a:solidFill>
                  <a:srgbClr val="000099"/>
                </a:solidFill>
                <a:latin typeface="Arial" panose="020B0604020202020204" pitchFamily="34" charset="0"/>
              </a:rPr>
              <a:t>_Ins</a:t>
            </a:r>
            <a:r>
              <a:rPr lang="en-US" altLang="en-US" sz="1600" b="1" dirty="0">
                <a:solidFill>
                  <a:srgbClr val="000099"/>
                </a:solidFill>
                <a:latin typeface="Arial" panose="020B0604020202020204" pitchFamily="34" charset="0"/>
              </a:rPr>
              <a:t> groups are created under the </a:t>
            </a:r>
            <a:r>
              <a:rPr lang="en-US" altLang="en-US" sz="1600" b="1" dirty="0" err="1">
                <a:solidFill>
                  <a:srgbClr val="000099"/>
                </a:solidFill>
                <a:latin typeface="Arial" panose="020B0604020202020204" pitchFamily="34" charset="0"/>
              </a:rPr>
              <a:t>SubName</a:t>
            </a:r>
            <a:r>
              <a:rPr lang="en-US" altLang="en-US" sz="1600" b="1" dirty="0">
                <a:solidFill>
                  <a:srgbClr val="000099"/>
                </a:solidFill>
                <a:latin typeface="Arial" panose="020B0604020202020204" pitchFamily="34" charset="0"/>
              </a:rPr>
              <a:t> group.  In many cases, </a:t>
            </a:r>
            <a:r>
              <a:rPr lang="en-US" altLang="en-US" sz="1600" b="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make be sufficient to define groups, but if not, users do have full control over which nodes are assigned to which groups.  Specify 100000 at the prompt.</a:t>
            </a:r>
          </a:p>
          <a:p>
            <a:pPr algn="just">
              <a:spcBef>
                <a:spcPct val="10000"/>
              </a:spcBef>
              <a:spcAft>
                <a:spcPct val="10000"/>
              </a:spcAft>
              <a:buFontTx/>
              <a:buAutoNum type="arabicPeriod"/>
            </a:pPr>
            <a:endParaRPr lang="en-US" altLang="en-US" sz="1600" b="1" dirty="0">
              <a:solidFill>
                <a:srgbClr val="000099"/>
              </a:solidFill>
              <a:latin typeface="Arial" panose="020B0604020202020204" pitchFamily="34" charset="0"/>
            </a:endParaRPr>
          </a:p>
        </p:txBody>
      </p:sp>
      <p:pic>
        <p:nvPicPr>
          <p:cNvPr id="16390" name="Picture 14">
            <a:hlinkClick r:id="rId3" action="ppaction://hlinksldjump"/>
            <a:extLst>
              <a:ext uri="{FF2B5EF4-FFF2-40B4-BE49-F238E27FC236}">
                <a16:creationId xmlns:a16="http://schemas.microsoft.com/office/drawing/2014/main" id="{1DCE3293-F237-4CF5-CE49-2913302602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A2A54A2-0115-6FB9-24BF-6F6AD12A28A7}"/>
              </a:ext>
            </a:extLst>
          </p:cNvPr>
          <p:cNvPicPr>
            <a:picLocks noChangeAspect="1"/>
          </p:cNvPicPr>
          <p:nvPr/>
        </p:nvPicPr>
        <p:blipFill>
          <a:blip r:embed="rId5"/>
          <a:stretch>
            <a:fillRect/>
          </a:stretch>
        </p:blipFill>
        <p:spPr>
          <a:xfrm>
            <a:off x="7467600" y="2227218"/>
            <a:ext cx="1571625" cy="323850"/>
          </a:xfrm>
          <a:prstGeom prst="rect">
            <a:avLst/>
          </a:prstGeom>
        </p:spPr>
      </p:pic>
      <p:pic>
        <p:nvPicPr>
          <p:cNvPr id="5" name="Picture 4">
            <a:extLst>
              <a:ext uri="{FF2B5EF4-FFF2-40B4-BE49-F238E27FC236}">
                <a16:creationId xmlns:a16="http://schemas.microsoft.com/office/drawing/2014/main" id="{FA3560B2-51C3-8EE4-46AB-A86317A53742}"/>
              </a:ext>
            </a:extLst>
          </p:cNvPr>
          <p:cNvPicPr>
            <a:picLocks noChangeAspect="1"/>
          </p:cNvPicPr>
          <p:nvPr/>
        </p:nvPicPr>
        <p:blipFill>
          <a:blip r:embed="rId6"/>
          <a:stretch>
            <a:fillRect/>
          </a:stretch>
        </p:blipFill>
        <p:spPr>
          <a:xfrm>
            <a:off x="8620125" y="4648200"/>
            <a:ext cx="295275" cy="285750"/>
          </a:xfrm>
          <a:prstGeom prst="rect">
            <a:avLst/>
          </a:prstGeom>
        </p:spPr>
      </p:pic>
    </p:spTree>
    <p:extLst>
      <p:ext uri="{BB962C8B-B14F-4D97-AF65-F5344CB8AC3E}">
        <p14:creationId xmlns:p14="http://schemas.microsoft.com/office/powerpoint/2010/main" val="261202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7289826-E6A9-A094-75EB-74B0D46FED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2DA66F-E02E-4BD8-82B8-2FDAAF0A1BE1}" type="slidenum">
              <a:rPr lang="en-US" altLang="en-US" sz="1400">
                <a:solidFill>
                  <a:srgbClr val="FF0000"/>
                </a:solidFill>
                <a:latin typeface="Arial" panose="020B0604020202020204" pitchFamily="34" charset="0"/>
              </a:rPr>
              <a:pPr>
                <a:spcBef>
                  <a:spcPct val="0"/>
                </a:spcBef>
                <a:buFontTx/>
                <a:buNone/>
              </a:pPr>
              <a:t>17</a:t>
            </a:fld>
            <a:endParaRPr lang="en-US" altLang="en-US" sz="1400">
              <a:solidFill>
                <a:srgbClr val="FF0000"/>
              </a:solidFill>
              <a:latin typeface="Arial" panose="020B0604020202020204" pitchFamily="34" charset="0"/>
            </a:endParaRPr>
          </a:p>
        </p:txBody>
      </p:sp>
      <p:sp>
        <p:nvSpPr>
          <p:cNvPr id="16387" name="Rectangle 2">
            <a:extLst>
              <a:ext uri="{FF2B5EF4-FFF2-40B4-BE49-F238E27FC236}">
                <a16:creationId xmlns:a16="http://schemas.microsoft.com/office/drawing/2014/main" id="{87247793-E4E7-A9ED-48B9-F0A7A7C4C24F}"/>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388" name="Rectangle 3">
            <a:extLst>
              <a:ext uri="{FF2B5EF4-FFF2-40B4-BE49-F238E27FC236}">
                <a16:creationId xmlns:a16="http://schemas.microsoft.com/office/drawing/2014/main" id="{A8285F35-482F-7B7B-EFDD-CCEE496D9B9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 1: </a:t>
            </a:r>
            <a:r>
              <a:rPr lang="en-US" altLang="en-US" sz="2000" dirty="0" err="1"/>
              <a:t>DataSets</a:t>
            </a:r>
            <a:r>
              <a:rPr lang="en-US" altLang="en-US" sz="2000" dirty="0"/>
              <a:t>, Groups, Parameters</a:t>
            </a:r>
          </a:p>
        </p:txBody>
      </p:sp>
      <p:sp>
        <p:nvSpPr>
          <p:cNvPr id="16389" name="Rectangle 4">
            <a:extLst>
              <a:ext uri="{FF2B5EF4-FFF2-40B4-BE49-F238E27FC236}">
                <a16:creationId xmlns:a16="http://schemas.microsoft.com/office/drawing/2014/main" id="{51696B6D-2138-F83D-EC7F-58C343136774}"/>
              </a:ext>
            </a:extLst>
          </p:cNvPr>
          <p:cNvSpPr>
            <a:spLocks noChangeArrowheads="1"/>
          </p:cNvSpPr>
          <p:nvPr/>
        </p:nvSpPr>
        <p:spPr bwMode="auto">
          <a:xfrm>
            <a:off x="228600" y="762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Furthermore, models that utilize prefixes to organize related</a:t>
            </a:r>
          </a:p>
          <a:p>
            <a:pPr marL="339725" indent="0" algn="just">
              <a:spcBef>
                <a:spcPts val="0"/>
              </a:spcBef>
              <a:spcAft>
                <a:spcPts val="0"/>
              </a:spcAft>
              <a:buNone/>
            </a:pPr>
            <a:r>
              <a:rPr lang="en-US" altLang="en-US" sz="1600" b="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using an underscore, TARP can further define the</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hierarchy.  Select the Make Top Level Groups from Prefix option</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under the right click context menu to create top level AVIONICS, </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INST, and BUS groups</a:t>
            </a:r>
          </a:p>
          <a:p>
            <a:pPr algn="just">
              <a:spcBef>
                <a:spcPts val="0"/>
              </a:spcBef>
              <a:spcAft>
                <a:spcPts val="0"/>
              </a:spcAft>
              <a:buFont typeface="+mj-lt"/>
              <a:buAutoNum type="arabicPeriod" startAt="10"/>
            </a:pPr>
            <a:r>
              <a:rPr lang="en-US" altLang="en-US" sz="1600" b="1" dirty="0">
                <a:solidFill>
                  <a:srgbClr val="000099"/>
                </a:solidFill>
                <a:latin typeface="Arial" panose="020B0604020202020204" pitchFamily="34" charset="0"/>
              </a:rPr>
              <a:t>In this case, it also created a SOLAR_ group, which is not really</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desired. Select the SOLAR_PANELS group and drag it to Groups. This will now make it a child group of the selected group, allowing the user to reorganize the hierarchy using drag and drop operations.</a:t>
            </a:r>
          </a:p>
          <a:p>
            <a:pPr algn="just">
              <a:spcBef>
                <a:spcPts val="0"/>
              </a:spcBef>
              <a:spcAft>
                <a:spcPts val="0"/>
              </a:spcAft>
              <a:buFont typeface="+mj-lt"/>
              <a:buAutoNum type="arabicPeriod" startAt="11"/>
            </a:pPr>
            <a:r>
              <a:rPr lang="en-US" altLang="en-US" sz="1600" b="1" dirty="0">
                <a:solidFill>
                  <a:srgbClr val="000099"/>
                </a:solidFill>
                <a:latin typeface="Arial" panose="020B0604020202020204" pitchFamily="34" charset="0"/>
              </a:rPr>
              <a:t>This now orphans the SOLAR_ group, which can be selected and removed by pressing the </a:t>
            </a:r>
            <a:r>
              <a:rPr lang="en-US" altLang="en-US" sz="1600" b="1" i="1" dirty="0">
                <a:solidFill>
                  <a:srgbClr val="000099"/>
                </a:solidFill>
                <a:latin typeface="Arial" panose="020B0604020202020204" pitchFamily="34" charset="0"/>
              </a:rPr>
              <a:t>Delete</a:t>
            </a:r>
            <a:r>
              <a:rPr lang="en-US" altLang="en-US" sz="1600" b="1" dirty="0">
                <a:solidFill>
                  <a:srgbClr val="000099"/>
                </a:solidFill>
                <a:latin typeface="Arial" panose="020B0604020202020204" pitchFamily="34" charset="0"/>
              </a:rPr>
              <a:t> key</a:t>
            </a:r>
          </a:p>
          <a:p>
            <a:pPr marL="0" indent="0" algn="just">
              <a:spcBef>
                <a:spcPts val="0"/>
              </a:spcBef>
              <a:spcAft>
                <a:spcPts val="0"/>
              </a:spcAft>
              <a:buNone/>
            </a:pPr>
            <a:endParaRPr lang="en-US" altLang="en-US" sz="800" u="sng" dirty="0">
              <a:solidFill>
                <a:srgbClr val="C00000"/>
              </a:solidFill>
              <a:latin typeface="Arial" panose="020B0604020202020204" pitchFamily="34" charset="0"/>
            </a:endParaRPr>
          </a:p>
          <a:p>
            <a:pPr marL="0" indent="0" algn="just">
              <a:spcBef>
                <a:spcPts val="0"/>
              </a:spcBef>
              <a:spcAft>
                <a:spcPts val="0"/>
              </a:spcAft>
              <a:buNone/>
            </a:pPr>
            <a:r>
              <a:rPr lang="en-US" altLang="en-US" sz="1600" b="1" u="sng" dirty="0">
                <a:solidFill>
                  <a:srgbClr val="C00000"/>
                </a:solidFill>
                <a:latin typeface="Arial" panose="020B0604020202020204" pitchFamily="34" charset="0"/>
              </a:rPr>
              <a:t>IF NOT A Thermal Desktop USER, SKIP AHEAD TO STEP 20...</a:t>
            </a:r>
          </a:p>
          <a:p>
            <a:pPr algn="just">
              <a:spcBef>
                <a:spcPts val="0"/>
              </a:spcBef>
              <a:spcAft>
                <a:spcPts val="0"/>
              </a:spcAft>
              <a:buFont typeface="+mj-lt"/>
              <a:buAutoNum type="arabicPeriod" startAt="12"/>
            </a:pPr>
            <a:endParaRPr lang="en-US" altLang="en-US" sz="800" u="sng" dirty="0">
              <a:solidFill>
                <a:srgbClr val="C00000"/>
              </a:solidFill>
              <a:latin typeface="Arial" panose="020B0604020202020204" pitchFamily="34" charset="0"/>
            </a:endParaRPr>
          </a:p>
          <a:p>
            <a:pPr algn="just">
              <a:spcBef>
                <a:spcPts val="0"/>
              </a:spcBef>
              <a:spcAft>
                <a:spcPts val="0"/>
              </a:spcAft>
              <a:buFont typeface="+mj-lt"/>
              <a:buAutoNum type="arabicPeriod" startAt="12"/>
            </a:pPr>
            <a:r>
              <a:rPr lang="en-US" altLang="en-US" sz="1600" b="1" dirty="0">
                <a:solidFill>
                  <a:srgbClr val="000099"/>
                </a:solidFill>
                <a:latin typeface="Arial" panose="020B0604020202020204" pitchFamily="34" charset="0"/>
              </a:rPr>
              <a:t>Delete the BUS_CRUCIFORM group and select BUS_ to add </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BUS_CRUCIFORM and 4 child groups: CRUCIFORM_PANEL1, 2,  </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3, and 4, by indenting 2 spaces for each level.  This is often an</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easier method for defining group hierarchies than adding groups</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manually</a:t>
            </a:r>
          </a:p>
          <a:p>
            <a:pPr algn="just">
              <a:spcBef>
                <a:spcPts val="0"/>
              </a:spcBef>
              <a:spcAft>
                <a:spcPts val="0"/>
              </a:spcAft>
              <a:buFont typeface="+mj-lt"/>
              <a:buAutoNum type="arabicPeriod" startAt="13"/>
            </a:pPr>
            <a:r>
              <a:rPr lang="en-US" altLang="en-US" sz="1600" b="1" dirty="0">
                <a:solidFill>
                  <a:srgbClr val="000099"/>
                </a:solidFill>
                <a:latin typeface="Arial" panose="020B0604020202020204" pitchFamily="34" charset="0"/>
              </a:rPr>
              <a:t>Click the Link to TD button and select the </a:t>
            </a:r>
            <a:r>
              <a:rPr lang="en-US" altLang="en-US" sz="1600" b="1" dirty="0" err="1">
                <a:solidFill>
                  <a:srgbClr val="000099"/>
                </a:solidFill>
                <a:latin typeface="Arial" panose="020B0604020202020204" pitchFamily="34" charset="0"/>
              </a:rPr>
              <a:t>Sample_SC.dwg</a:t>
            </a:r>
            <a:r>
              <a:rPr lang="en-US" altLang="en-US" sz="1600" b="1" dirty="0">
                <a:solidFill>
                  <a:srgbClr val="000099"/>
                </a:solidFill>
                <a:latin typeface="Arial" panose="020B0604020202020204" pitchFamily="34" charset="0"/>
              </a:rPr>
              <a:t> file.</a:t>
            </a:r>
          </a:p>
          <a:p>
            <a:pPr algn="just">
              <a:spcBef>
                <a:spcPts val="0"/>
              </a:spcBef>
              <a:spcAft>
                <a:spcPts val="0"/>
              </a:spcAft>
              <a:buFont typeface="+mj-lt"/>
              <a:buAutoNum type="arabicPeriod" startAt="13"/>
            </a:pPr>
            <a:r>
              <a:rPr lang="en-US" altLang="en-US" sz="1600" b="1" dirty="0">
                <a:solidFill>
                  <a:srgbClr val="000099"/>
                </a:solidFill>
                <a:latin typeface="Arial" panose="020B0604020202020204" pitchFamily="34" charset="0"/>
              </a:rPr>
              <a:t>Display only the BUS_CRUCIFORM </a:t>
            </a:r>
            <a:r>
              <a:rPr lang="en-US" altLang="en-US" sz="1600" b="1" dirty="0" err="1">
                <a:solidFill>
                  <a:srgbClr val="000099"/>
                </a:solidFill>
                <a:latin typeface="Arial" panose="020B0604020202020204" pitchFamily="34" charset="0"/>
              </a:rPr>
              <a:t>submodel</a:t>
            </a:r>
            <a:r>
              <a:rPr lang="en-US" altLang="en-US" sz="1600" b="1" dirty="0">
                <a:solidFill>
                  <a:srgbClr val="000099"/>
                </a:solidFill>
                <a:latin typeface="Arial" panose="020B0604020202020204" pitchFamily="34" charset="0"/>
              </a:rPr>
              <a:t> and turn on node</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numbers (without tracing children) for 1020, 2020, 3020, and 4020.</a:t>
            </a:r>
          </a:p>
          <a:p>
            <a:pPr algn="just">
              <a:spcBef>
                <a:spcPts val="0"/>
              </a:spcBef>
              <a:spcAft>
                <a:spcPts val="0"/>
              </a:spcAft>
              <a:buFont typeface="+mj-lt"/>
              <a:buAutoNum type="arabicPeriod" startAt="15"/>
            </a:pPr>
            <a:r>
              <a:rPr lang="en-US" altLang="en-US" sz="1600" b="1" dirty="0">
                <a:solidFill>
                  <a:srgbClr val="000099"/>
                </a:solidFill>
                <a:latin typeface="Arial" panose="020B0604020202020204" pitchFamily="34" charset="0"/>
              </a:rPr>
              <a:t>After selecting CRUCIFORM_PANEL1 in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right click</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to bring up the context menu and select </a:t>
            </a:r>
            <a:r>
              <a:rPr lang="en-US" altLang="en-US" sz="1600" b="1" i="1" dirty="0">
                <a:solidFill>
                  <a:srgbClr val="000099"/>
                </a:solidFill>
                <a:latin typeface="Arial" panose="020B0604020202020204" pitchFamily="34" charset="0"/>
              </a:rPr>
              <a:t>Add Selected TD Nodes to</a:t>
            </a:r>
          </a:p>
          <a:p>
            <a:pPr marL="339725" indent="0" algn="just">
              <a:spcBef>
                <a:spcPts val="0"/>
              </a:spcBef>
              <a:spcAft>
                <a:spcPts val="0"/>
              </a:spcAft>
              <a:buNone/>
            </a:pPr>
            <a:r>
              <a:rPr lang="en-US" altLang="en-US" sz="1600" b="1" i="1" dirty="0">
                <a:solidFill>
                  <a:srgbClr val="000099"/>
                </a:solidFill>
                <a:latin typeface="Arial" panose="020B0604020202020204" pitchFamily="34" charset="0"/>
              </a:rPr>
              <a:t>Group</a:t>
            </a:r>
            <a:r>
              <a:rPr lang="en-US" altLang="en-US" sz="1600" b="1" dirty="0">
                <a:solidFill>
                  <a:srgbClr val="000099"/>
                </a:solidFill>
                <a:latin typeface="Arial" panose="020B0604020202020204" pitchFamily="34" charset="0"/>
              </a:rPr>
              <a:t>.</a:t>
            </a:r>
          </a:p>
          <a:p>
            <a:pPr marL="339725" indent="0" algn="just">
              <a:spcBef>
                <a:spcPts val="0"/>
              </a:spcBef>
              <a:spcAft>
                <a:spcPts val="0"/>
              </a:spcAft>
              <a:buNone/>
            </a:pPr>
            <a:endParaRPr lang="en-US" altLang="en-US" sz="1600" b="1" dirty="0">
              <a:solidFill>
                <a:srgbClr val="000099"/>
              </a:solidFill>
              <a:latin typeface="Arial" panose="020B0604020202020204" pitchFamily="34" charset="0"/>
            </a:endParaRPr>
          </a:p>
        </p:txBody>
      </p:sp>
      <p:pic>
        <p:nvPicPr>
          <p:cNvPr id="16390" name="Picture 14">
            <a:hlinkClick r:id="rId3" action="ppaction://hlinksldjump"/>
            <a:extLst>
              <a:ext uri="{FF2B5EF4-FFF2-40B4-BE49-F238E27FC236}">
                <a16:creationId xmlns:a16="http://schemas.microsoft.com/office/drawing/2014/main" id="{1DCE3293-F237-4CF5-CE49-2913302602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8C5ACF-4A02-E79C-93DF-C1CA9916EC87}"/>
              </a:ext>
            </a:extLst>
          </p:cNvPr>
          <p:cNvPicPr>
            <a:picLocks noChangeAspect="1"/>
          </p:cNvPicPr>
          <p:nvPr/>
        </p:nvPicPr>
        <p:blipFill>
          <a:blip r:embed="rId5"/>
          <a:stretch>
            <a:fillRect/>
          </a:stretch>
        </p:blipFill>
        <p:spPr>
          <a:xfrm>
            <a:off x="6884481" y="976446"/>
            <a:ext cx="2120504" cy="1233354"/>
          </a:xfrm>
          <a:prstGeom prst="rect">
            <a:avLst/>
          </a:prstGeom>
        </p:spPr>
      </p:pic>
      <p:pic>
        <p:nvPicPr>
          <p:cNvPr id="8" name="Picture 7">
            <a:extLst>
              <a:ext uri="{FF2B5EF4-FFF2-40B4-BE49-F238E27FC236}">
                <a16:creationId xmlns:a16="http://schemas.microsoft.com/office/drawing/2014/main" id="{0D5B09DA-990C-A13D-EF1F-555E003DAEDB}"/>
              </a:ext>
            </a:extLst>
          </p:cNvPr>
          <p:cNvPicPr>
            <a:picLocks noChangeAspect="1"/>
          </p:cNvPicPr>
          <p:nvPr/>
        </p:nvPicPr>
        <p:blipFill rotWithShape="1">
          <a:blip r:embed="rId6"/>
          <a:srcRect l="14167" t="15412" r="50000" b="7177"/>
          <a:stretch/>
        </p:blipFill>
        <p:spPr>
          <a:xfrm>
            <a:off x="7242242" y="4785359"/>
            <a:ext cx="1673158" cy="1828801"/>
          </a:xfrm>
          <a:prstGeom prst="rect">
            <a:avLst/>
          </a:prstGeom>
        </p:spPr>
      </p:pic>
      <p:pic>
        <p:nvPicPr>
          <p:cNvPr id="9" name="Picture 8">
            <a:extLst>
              <a:ext uri="{FF2B5EF4-FFF2-40B4-BE49-F238E27FC236}">
                <a16:creationId xmlns:a16="http://schemas.microsoft.com/office/drawing/2014/main" id="{0F7E84E0-FD28-545C-63F9-18D360890906}"/>
              </a:ext>
            </a:extLst>
          </p:cNvPr>
          <p:cNvPicPr>
            <a:picLocks noChangeAspect="1"/>
          </p:cNvPicPr>
          <p:nvPr/>
        </p:nvPicPr>
        <p:blipFill>
          <a:blip r:embed="rId7"/>
          <a:stretch>
            <a:fillRect/>
          </a:stretch>
        </p:blipFill>
        <p:spPr>
          <a:xfrm>
            <a:off x="6769894" y="5088936"/>
            <a:ext cx="323850" cy="314325"/>
          </a:xfrm>
          <a:prstGeom prst="rect">
            <a:avLst/>
          </a:prstGeom>
        </p:spPr>
      </p:pic>
      <p:pic>
        <p:nvPicPr>
          <p:cNvPr id="13" name="Picture 12">
            <a:extLst>
              <a:ext uri="{FF2B5EF4-FFF2-40B4-BE49-F238E27FC236}">
                <a16:creationId xmlns:a16="http://schemas.microsoft.com/office/drawing/2014/main" id="{9A77BABD-04FD-BE44-9AFC-EA32014F654E}"/>
              </a:ext>
            </a:extLst>
          </p:cNvPr>
          <p:cNvPicPr>
            <a:picLocks noChangeAspect="1"/>
          </p:cNvPicPr>
          <p:nvPr/>
        </p:nvPicPr>
        <p:blipFill rotWithShape="1">
          <a:blip r:embed="rId8"/>
          <a:srcRect r="3654" b="71312"/>
          <a:stretch/>
        </p:blipFill>
        <p:spPr>
          <a:xfrm>
            <a:off x="6982469" y="3464568"/>
            <a:ext cx="2120504" cy="1167168"/>
          </a:xfrm>
          <a:prstGeom prst="rect">
            <a:avLst/>
          </a:prstGeom>
        </p:spPr>
      </p:pic>
    </p:spTree>
    <p:extLst>
      <p:ext uri="{BB962C8B-B14F-4D97-AF65-F5344CB8AC3E}">
        <p14:creationId xmlns:p14="http://schemas.microsoft.com/office/powerpoint/2010/main" val="332404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7289826-E6A9-A094-75EB-74B0D46FED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2DA66F-E02E-4BD8-82B8-2FDAAF0A1BE1}" type="slidenum">
              <a:rPr lang="en-US" altLang="en-US" sz="1400">
                <a:solidFill>
                  <a:srgbClr val="FF0000"/>
                </a:solidFill>
                <a:latin typeface="Arial" panose="020B0604020202020204" pitchFamily="34" charset="0"/>
              </a:rPr>
              <a:pPr>
                <a:spcBef>
                  <a:spcPct val="0"/>
                </a:spcBef>
                <a:buFontTx/>
                <a:buNone/>
              </a:pPr>
              <a:t>18</a:t>
            </a:fld>
            <a:endParaRPr lang="en-US" altLang="en-US" sz="1400">
              <a:solidFill>
                <a:srgbClr val="FF0000"/>
              </a:solidFill>
              <a:latin typeface="Arial" panose="020B0604020202020204" pitchFamily="34" charset="0"/>
            </a:endParaRPr>
          </a:p>
        </p:txBody>
      </p:sp>
      <p:sp>
        <p:nvSpPr>
          <p:cNvPr id="16387" name="Rectangle 2">
            <a:extLst>
              <a:ext uri="{FF2B5EF4-FFF2-40B4-BE49-F238E27FC236}">
                <a16:creationId xmlns:a16="http://schemas.microsoft.com/office/drawing/2014/main" id="{87247793-E4E7-A9ED-48B9-F0A7A7C4C24F}"/>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388" name="Rectangle 3">
            <a:extLst>
              <a:ext uri="{FF2B5EF4-FFF2-40B4-BE49-F238E27FC236}">
                <a16:creationId xmlns:a16="http://schemas.microsoft.com/office/drawing/2014/main" id="{A8285F35-482F-7B7B-EFDD-CCEE496D9B9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 1: </a:t>
            </a:r>
            <a:r>
              <a:rPr lang="en-US" altLang="en-US" sz="2000" dirty="0" err="1"/>
              <a:t>DataSets</a:t>
            </a:r>
            <a:r>
              <a:rPr lang="en-US" altLang="en-US" sz="2000" dirty="0"/>
              <a:t>, Groups, Parameters</a:t>
            </a:r>
          </a:p>
        </p:txBody>
      </p:sp>
      <p:sp>
        <p:nvSpPr>
          <p:cNvPr id="16389" name="Rectangle 4">
            <a:extLst>
              <a:ext uri="{FF2B5EF4-FFF2-40B4-BE49-F238E27FC236}">
                <a16:creationId xmlns:a16="http://schemas.microsoft.com/office/drawing/2014/main" id="{51696B6D-2138-F83D-EC7F-58C343136774}"/>
              </a:ext>
            </a:extLst>
          </p:cNvPr>
          <p:cNvSpPr>
            <a:spLocks noChangeArrowheads="1"/>
          </p:cNvSpPr>
          <p:nvPr/>
        </p:nvSpPr>
        <p:spPr bwMode="auto">
          <a:xfrm>
            <a:off x="228599" y="457200"/>
            <a:ext cx="88346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6"/>
            </a:pPr>
            <a:r>
              <a:rPr lang="en-US" altLang="en-US" sz="1600" b="1" dirty="0">
                <a:solidFill>
                  <a:srgbClr val="000099"/>
                </a:solidFill>
                <a:latin typeface="Arial" panose="020B0604020202020204" pitchFamily="34" charset="0"/>
              </a:rPr>
              <a:t>A prompt is now displayed in TD requesting surface</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selection.  Select the surface associated with node 1020</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and compete the selection by hitting return</a:t>
            </a:r>
          </a:p>
          <a:p>
            <a:pPr algn="just">
              <a:spcBef>
                <a:spcPts val="0"/>
              </a:spcBef>
              <a:spcAft>
                <a:spcPts val="0"/>
              </a:spcAft>
              <a:buFont typeface="+mj-lt"/>
              <a:buAutoNum type="arabicPeriod" startAt="17"/>
            </a:pPr>
            <a:r>
              <a:rPr lang="en-US" altLang="en-US" sz="1600" b="1" dirty="0">
                <a:solidFill>
                  <a:srgbClr val="000099"/>
                </a:solidFill>
                <a:latin typeface="Arial" panose="020B0604020202020204" pitchFamily="34" charset="0"/>
              </a:rPr>
              <a:t>TARP has identified a number of nodes associated with</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that surface that were already found in other groups.</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In this case, select no to leave the nodes in their current</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Group.  Repeat for CRUCIFORM_PANEL2-4.</a:t>
            </a:r>
          </a:p>
          <a:p>
            <a:pPr algn="just">
              <a:spcBef>
                <a:spcPts val="0"/>
              </a:spcBef>
              <a:spcAft>
                <a:spcPts val="0"/>
              </a:spcAft>
              <a:buFont typeface="+mj-lt"/>
              <a:buAutoNum type="arabicPeriod" startAt="18"/>
            </a:pPr>
            <a:r>
              <a:rPr lang="en-US" altLang="en-US" sz="1600" b="1" dirty="0">
                <a:solidFill>
                  <a:srgbClr val="000099"/>
                </a:solidFill>
                <a:latin typeface="Arial" panose="020B0604020202020204" pitchFamily="34" charset="0"/>
              </a:rPr>
              <a:t>Remove nodes 4014 and 4021 from CRUCIFORM_PANEL1</a:t>
            </a:r>
          </a:p>
          <a:p>
            <a:pPr marL="344488" indent="0" algn="just">
              <a:spcBef>
                <a:spcPts val="0"/>
              </a:spcBef>
              <a:spcAft>
                <a:spcPts val="0"/>
              </a:spcAft>
              <a:buNone/>
            </a:pPr>
            <a:r>
              <a:rPr lang="en-US" altLang="en-US" sz="1600" b="1" dirty="0">
                <a:solidFill>
                  <a:srgbClr val="000099"/>
                </a:solidFill>
                <a:latin typeface="Arial" panose="020B0604020202020204" pitchFamily="34" charset="0"/>
              </a:rPr>
              <a:t>by selecting them in the </a:t>
            </a:r>
            <a:r>
              <a:rPr lang="en-US" altLang="en-US" sz="1600" b="1" i="1" dirty="0">
                <a:solidFill>
                  <a:srgbClr val="000099"/>
                </a:solidFill>
                <a:latin typeface="Arial" panose="020B0604020202020204" pitchFamily="34" charset="0"/>
              </a:rPr>
              <a:t>Node in Current Object</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a:t>
            </a:r>
          </a:p>
          <a:p>
            <a:pPr marL="344488" indent="0" algn="just">
              <a:spcBef>
                <a:spcPts val="0"/>
              </a:spcBef>
              <a:spcAft>
                <a:spcPts val="0"/>
              </a:spcAft>
              <a:buNone/>
            </a:pPr>
            <a:r>
              <a:rPr lang="en-US" altLang="en-US" sz="1600" b="1" dirty="0">
                <a:solidFill>
                  <a:srgbClr val="000099"/>
                </a:solidFill>
                <a:latin typeface="Arial" panose="020B0604020202020204" pitchFamily="34" charset="0"/>
              </a:rPr>
              <a:t>and hitting delete.  Select </a:t>
            </a:r>
            <a:r>
              <a:rPr lang="en-US" altLang="en-US" sz="1600" b="1" i="1" dirty="0">
                <a:solidFill>
                  <a:srgbClr val="000099"/>
                </a:solidFill>
                <a:latin typeface="Arial" panose="020B0604020202020204" pitchFamily="34" charset="0"/>
              </a:rPr>
              <a:t>Not in Group </a:t>
            </a:r>
            <a:r>
              <a:rPr lang="en-US" altLang="en-US" sz="1600" b="1" dirty="0">
                <a:solidFill>
                  <a:srgbClr val="000099"/>
                </a:solidFill>
                <a:latin typeface="Arial" panose="020B0604020202020204" pitchFamily="34" charset="0"/>
              </a:rPr>
              <a:t>in the </a:t>
            </a:r>
            <a:r>
              <a:rPr lang="en-US" altLang="en-US" sz="1600" b="1" i="1" dirty="0">
                <a:solidFill>
                  <a:srgbClr val="000099"/>
                </a:solidFill>
                <a:latin typeface="Arial" panose="020B0604020202020204" pitchFamily="34" charset="0"/>
              </a:rPr>
              <a:t>Node Filter</a:t>
            </a:r>
          </a:p>
          <a:p>
            <a:pPr marL="344488" indent="0" algn="just">
              <a:spcBef>
                <a:spcPts val="0"/>
              </a:spcBef>
              <a:spcAft>
                <a:spcPts val="0"/>
              </a:spcAft>
              <a:buNone/>
            </a:pPr>
            <a:r>
              <a:rPr lang="en-US" altLang="en-US" sz="1600" b="1" dirty="0">
                <a:solidFill>
                  <a:srgbClr val="000099"/>
                </a:solidFill>
                <a:latin typeface="Arial" panose="020B0604020202020204" pitchFamily="34" charset="0"/>
              </a:rPr>
              <a:t>to show those nodes in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Select</a:t>
            </a:r>
          </a:p>
          <a:p>
            <a:pPr marL="344488" indent="0" algn="just">
              <a:spcBef>
                <a:spcPts val="0"/>
              </a:spcBef>
              <a:spcAft>
                <a:spcPts val="0"/>
              </a:spcAft>
              <a:buNone/>
            </a:pPr>
            <a:r>
              <a:rPr lang="en-US" altLang="en-US" sz="1600" b="1" dirty="0">
                <a:solidFill>
                  <a:srgbClr val="000099"/>
                </a:solidFill>
                <a:latin typeface="Arial" panose="020B0604020202020204" pitchFamily="34" charset="0"/>
              </a:rPr>
              <a:t>them, then Drag and Drop onto the CRUCIFORM_PANEL4</a:t>
            </a:r>
          </a:p>
          <a:p>
            <a:pPr marL="344488" indent="0" algn="just">
              <a:spcBef>
                <a:spcPts val="0"/>
              </a:spcBef>
              <a:spcAft>
                <a:spcPts val="0"/>
              </a:spcAft>
              <a:buNone/>
            </a:pPr>
            <a:r>
              <a:rPr lang="en-US" altLang="en-US" sz="1600" b="1" dirty="0">
                <a:solidFill>
                  <a:srgbClr val="000099"/>
                </a:solidFill>
                <a:latin typeface="Arial" panose="020B0604020202020204" pitchFamily="34" charset="0"/>
              </a:rPr>
              <a:t>group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to add them.</a:t>
            </a:r>
          </a:p>
          <a:p>
            <a:pPr algn="just">
              <a:spcBef>
                <a:spcPts val="0"/>
              </a:spcBef>
              <a:spcAft>
                <a:spcPts val="0"/>
              </a:spcAft>
              <a:buFont typeface="+mj-lt"/>
              <a:buAutoNum type="arabicPeriod" startAt="19"/>
            </a:pPr>
            <a:r>
              <a:rPr lang="en-US" altLang="en-US" sz="1600" b="1" dirty="0">
                <a:solidFill>
                  <a:srgbClr val="000099"/>
                </a:solidFill>
                <a:latin typeface="Arial" panose="020B0604020202020204" pitchFamily="34" charset="0"/>
              </a:rPr>
              <a:t>Skip to step 21…</a:t>
            </a:r>
          </a:p>
          <a:p>
            <a:pPr algn="just">
              <a:spcBef>
                <a:spcPts val="0"/>
              </a:spcBef>
              <a:spcAft>
                <a:spcPts val="0"/>
              </a:spcAft>
              <a:buFont typeface="+mj-lt"/>
              <a:buAutoNum type="arabicPeriod" startAt="20"/>
            </a:pPr>
            <a:r>
              <a:rPr lang="en-US" altLang="en-US" sz="1600" b="1" dirty="0">
                <a:solidFill>
                  <a:srgbClr val="000099"/>
                </a:solidFill>
                <a:latin typeface="Arial" panose="020B0604020202020204" pitchFamily="34" charset="0"/>
              </a:rPr>
              <a:t>Select the BUS_CRUCIFORM group, then select nodes</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in the 1xxx range in the </a:t>
            </a:r>
            <a:r>
              <a:rPr lang="en-US" altLang="en-US" sz="1600" b="1" i="1" dirty="0">
                <a:solidFill>
                  <a:srgbClr val="000099"/>
                </a:solidFill>
                <a:latin typeface="Arial" panose="020B0604020202020204" pitchFamily="34" charset="0"/>
              </a:rPr>
              <a:t>Nodes in Current Object</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right click to bring up the context menu and select </a:t>
            </a:r>
            <a:r>
              <a:rPr lang="en-US" altLang="en-US" sz="1600" b="1" i="1" dirty="0">
                <a:solidFill>
                  <a:srgbClr val="000099"/>
                </a:solidFill>
                <a:latin typeface="Arial" panose="020B0604020202020204" pitchFamily="34" charset="0"/>
              </a:rPr>
              <a:t>Demote to </a:t>
            </a:r>
            <a:r>
              <a:rPr lang="en-US" altLang="en-US" sz="1600" b="1" i="1" dirty="0" err="1">
                <a:solidFill>
                  <a:srgbClr val="000099"/>
                </a:solidFill>
                <a:latin typeface="Arial" panose="020B0604020202020204" pitchFamily="34" charset="0"/>
              </a:rPr>
              <a:t>ChildGroup</a:t>
            </a:r>
            <a:r>
              <a:rPr lang="en-US" altLang="en-US" sz="1600" b="1" i="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 </a:t>
            </a:r>
            <a:r>
              <a:rPr lang="en-US" altLang="en-US" sz="1600" b="1" i="1" dirty="0">
                <a:solidFill>
                  <a:srgbClr val="000099"/>
                </a:solidFill>
                <a:latin typeface="Arial" panose="020B0604020202020204" pitchFamily="34" charset="0"/>
              </a:rPr>
              <a:t>New </a:t>
            </a:r>
            <a:r>
              <a:rPr lang="en-US" altLang="en-US" sz="1600" b="1" i="1" dirty="0" err="1">
                <a:solidFill>
                  <a:srgbClr val="000099"/>
                </a:solidFill>
                <a:latin typeface="Arial" panose="020B0604020202020204" pitchFamily="34" charset="0"/>
              </a:rPr>
              <a:t>ChildGroup</a:t>
            </a:r>
            <a:r>
              <a:rPr lang="en-US" altLang="en-US" sz="1600" b="1" i="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Rename the new group CRUCIFORM_PANEL1.  Repeat for ranges 2, 3,</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and 4xxx and CRUCIFORM_PANEL2, 3, and 4 </a:t>
            </a:r>
          </a:p>
          <a:p>
            <a:pPr algn="just">
              <a:spcBef>
                <a:spcPts val="0"/>
              </a:spcBef>
              <a:spcAft>
                <a:spcPts val="0"/>
              </a:spcAft>
              <a:buFont typeface="+mj-lt"/>
              <a:buAutoNum type="arabicPeriod" startAt="21"/>
            </a:pPr>
            <a:r>
              <a:rPr lang="en-US" altLang="en-US" sz="1600" b="1" dirty="0">
                <a:solidFill>
                  <a:srgbClr val="000099"/>
                </a:solidFill>
                <a:latin typeface="Arial" panose="020B0604020202020204" pitchFamily="34" charset="0"/>
              </a:rPr>
              <a:t>Select the Groups to Parameters button to create </a:t>
            </a:r>
            <a:r>
              <a:rPr lang="en-US" altLang="en-US" sz="1600" b="1" dirty="0" err="1">
                <a:solidFill>
                  <a:srgbClr val="000099"/>
                </a:solidFill>
                <a:latin typeface="Arial" panose="020B0604020202020204" pitchFamily="34" charset="0"/>
              </a:rPr>
              <a:t>MinGroup</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MaxGroup</a:t>
            </a:r>
            <a:r>
              <a:rPr lang="en-US" altLang="en-US" sz="1600" b="1" dirty="0">
                <a:solidFill>
                  <a:srgbClr val="000099"/>
                </a:solidFill>
                <a:latin typeface="Arial" panose="020B0604020202020204" pitchFamily="34" charset="0"/>
              </a:rPr>
              <a:t> parameters for each defined group.  This will compute the hottest node and coldest node for each group.  </a:t>
            </a:r>
          </a:p>
          <a:p>
            <a:pPr algn="just">
              <a:spcBef>
                <a:spcPts val="0"/>
              </a:spcBef>
              <a:spcAft>
                <a:spcPts val="0"/>
              </a:spcAft>
              <a:buFont typeface="+mj-lt"/>
              <a:buAutoNum type="arabicPeriod" startAt="22"/>
            </a:pPr>
            <a:r>
              <a:rPr lang="en-US" altLang="en-US" sz="1600" b="1" dirty="0">
                <a:solidFill>
                  <a:srgbClr val="000099"/>
                </a:solidFill>
                <a:latin typeface="Arial" panose="020B0604020202020204" pitchFamily="34" charset="0"/>
              </a:rPr>
              <a:t>Select </a:t>
            </a:r>
            <a:r>
              <a:rPr lang="en-US" altLang="en-US" sz="1600" b="1" i="1" dirty="0" err="1">
                <a:solidFill>
                  <a:srgbClr val="000099"/>
                </a:solidFill>
                <a:latin typeface="Arial" panose="020B0604020202020204" pitchFamily="34" charset="0"/>
              </a:rPr>
              <a:t>ExcelOutputFile</a:t>
            </a:r>
            <a:r>
              <a:rPr lang="en-US" altLang="en-US" sz="1600" b="1" dirty="0">
                <a:solidFill>
                  <a:srgbClr val="000099"/>
                </a:solidFill>
                <a:latin typeface="Arial" panose="020B0604020202020204" pitchFamily="34" charset="0"/>
              </a:rPr>
              <a:t> in the </a:t>
            </a:r>
            <a:r>
              <a:rPr lang="en-US" altLang="en-US" sz="1600" b="1" i="1" dirty="0">
                <a:solidFill>
                  <a:srgbClr val="000099"/>
                </a:solidFill>
                <a:latin typeface="Arial" panose="020B0604020202020204" pitchFamily="34" charset="0"/>
              </a:rPr>
              <a:t>TARP Objects </a:t>
            </a:r>
            <a:r>
              <a:rPr lang="en-US" altLang="en-US" sz="1600" b="1" dirty="0">
                <a:solidFill>
                  <a:srgbClr val="000099"/>
                </a:solidFill>
                <a:latin typeface="Arial" panose="020B0604020202020204" pitchFamily="34" charset="0"/>
              </a:rPr>
              <a:t>tree, click the File Open button beside  the Filename text box and given the workbook a name of your choosing.  Save this session as TARP_Example1.trp using the save button on the main Toolbar</a:t>
            </a:r>
          </a:p>
        </p:txBody>
      </p:sp>
      <p:pic>
        <p:nvPicPr>
          <p:cNvPr id="16390" name="Picture 14">
            <a:hlinkClick r:id="rId3" action="ppaction://hlinksldjump"/>
            <a:extLst>
              <a:ext uri="{FF2B5EF4-FFF2-40B4-BE49-F238E27FC236}">
                <a16:creationId xmlns:a16="http://schemas.microsoft.com/office/drawing/2014/main" id="{1DCE3293-F237-4CF5-CE49-2913302602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6D9C77-EF1B-2D34-5735-A5E59CA11083}"/>
              </a:ext>
            </a:extLst>
          </p:cNvPr>
          <p:cNvPicPr>
            <a:picLocks noChangeAspect="1"/>
          </p:cNvPicPr>
          <p:nvPr/>
        </p:nvPicPr>
        <p:blipFill rotWithShape="1">
          <a:blip r:embed="rId5"/>
          <a:srcRect l="5860" t="63005" r="30859" b="23245"/>
          <a:stretch/>
        </p:blipFill>
        <p:spPr>
          <a:xfrm>
            <a:off x="6172200" y="1015637"/>
            <a:ext cx="2891063" cy="593408"/>
          </a:xfrm>
          <a:prstGeom prst="rect">
            <a:avLst/>
          </a:prstGeom>
        </p:spPr>
      </p:pic>
      <p:pic>
        <p:nvPicPr>
          <p:cNvPr id="7" name="Picture 6">
            <a:extLst>
              <a:ext uri="{FF2B5EF4-FFF2-40B4-BE49-F238E27FC236}">
                <a16:creationId xmlns:a16="http://schemas.microsoft.com/office/drawing/2014/main" id="{FD401BFE-A148-FDFB-8A6A-3E06E67DBBF8}"/>
              </a:ext>
            </a:extLst>
          </p:cNvPr>
          <p:cNvPicPr>
            <a:picLocks noChangeAspect="1"/>
          </p:cNvPicPr>
          <p:nvPr/>
        </p:nvPicPr>
        <p:blipFill rotWithShape="1">
          <a:blip r:embed="rId6"/>
          <a:srcRect r="738"/>
          <a:stretch/>
        </p:blipFill>
        <p:spPr>
          <a:xfrm>
            <a:off x="6324600" y="1710282"/>
            <a:ext cx="2784564" cy="2625644"/>
          </a:xfrm>
          <a:prstGeom prst="rect">
            <a:avLst/>
          </a:prstGeom>
        </p:spPr>
      </p:pic>
      <p:pic>
        <p:nvPicPr>
          <p:cNvPr id="3" name="Picture 2">
            <a:extLst>
              <a:ext uri="{FF2B5EF4-FFF2-40B4-BE49-F238E27FC236}">
                <a16:creationId xmlns:a16="http://schemas.microsoft.com/office/drawing/2014/main" id="{E72BC861-C890-3BB8-4FFA-70519BD362E5}"/>
              </a:ext>
            </a:extLst>
          </p:cNvPr>
          <p:cNvPicPr>
            <a:picLocks noChangeAspect="1"/>
          </p:cNvPicPr>
          <p:nvPr/>
        </p:nvPicPr>
        <p:blipFill>
          <a:blip r:embed="rId7"/>
          <a:stretch>
            <a:fillRect/>
          </a:stretch>
        </p:blipFill>
        <p:spPr>
          <a:xfrm>
            <a:off x="8458200" y="6399936"/>
            <a:ext cx="323850" cy="295275"/>
          </a:xfrm>
          <a:prstGeom prst="rect">
            <a:avLst/>
          </a:prstGeom>
        </p:spPr>
      </p:pic>
      <p:pic>
        <p:nvPicPr>
          <p:cNvPr id="6" name="Picture 5">
            <a:extLst>
              <a:ext uri="{FF2B5EF4-FFF2-40B4-BE49-F238E27FC236}">
                <a16:creationId xmlns:a16="http://schemas.microsoft.com/office/drawing/2014/main" id="{0E75F39D-7D57-5490-DB25-E728C5810152}"/>
              </a:ext>
            </a:extLst>
          </p:cNvPr>
          <p:cNvPicPr>
            <a:picLocks noChangeAspect="1"/>
          </p:cNvPicPr>
          <p:nvPr/>
        </p:nvPicPr>
        <p:blipFill>
          <a:blip r:embed="rId8"/>
          <a:stretch>
            <a:fillRect/>
          </a:stretch>
        </p:blipFill>
        <p:spPr>
          <a:xfrm>
            <a:off x="8686800" y="5606687"/>
            <a:ext cx="304800" cy="285750"/>
          </a:xfrm>
          <a:prstGeom prst="rect">
            <a:avLst/>
          </a:prstGeom>
        </p:spPr>
      </p:pic>
      <p:pic>
        <p:nvPicPr>
          <p:cNvPr id="4" name="Picture 3">
            <a:extLst>
              <a:ext uri="{FF2B5EF4-FFF2-40B4-BE49-F238E27FC236}">
                <a16:creationId xmlns:a16="http://schemas.microsoft.com/office/drawing/2014/main" id="{DEBC6A57-5330-25AC-A59B-48327EAA2E15}"/>
              </a:ext>
            </a:extLst>
          </p:cNvPr>
          <p:cNvPicPr>
            <a:picLocks noChangeAspect="1"/>
          </p:cNvPicPr>
          <p:nvPr/>
        </p:nvPicPr>
        <p:blipFill>
          <a:blip r:embed="rId9"/>
          <a:stretch>
            <a:fillRect/>
          </a:stretch>
        </p:blipFill>
        <p:spPr>
          <a:xfrm>
            <a:off x="7915275" y="6399936"/>
            <a:ext cx="504825" cy="228600"/>
          </a:xfrm>
          <a:prstGeom prst="rect">
            <a:avLst/>
          </a:prstGeom>
        </p:spPr>
      </p:pic>
    </p:spTree>
    <p:extLst>
      <p:ext uri="{BB962C8B-B14F-4D97-AF65-F5344CB8AC3E}">
        <p14:creationId xmlns:p14="http://schemas.microsoft.com/office/powerpoint/2010/main" val="200176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7289826-E6A9-A094-75EB-74B0D46FED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2DA66F-E02E-4BD8-82B8-2FDAAF0A1BE1}" type="slidenum">
              <a:rPr lang="en-US" altLang="en-US" sz="1400">
                <a:solidFill>
                  <a:srgbClr val="FF0000"/>
                </a:solidFill>
                <a:latin typeface="Arial" panose="020B0604020202020204" pitchFamily="34" charset="0"/>
              </a:rPr>
              <a:pPr>
                <a:spcBef>
                  <a:spcPct val="0"/>
                </a:spcBef>
                <a:buFontTx/>
                <a:buNone/>
              </a:pPr>
              <a:t>19</a:t>
            </a:fld>
            <a:endParaRPr lang="en-US" altLang="en-US" sz="1400">
              <a:solidFill>
                <a:srgbClr val="FF0000"/>
              </a:solidFill>
              <a:latin typeface="Arial" panose="020B0604020202020204" pitchFamily="34" charset="0"/>
            </a:endParaRPr>
          </a:p>
        </p:txBody>
      </p:sp>
      <p:sp>
        <p:nvSpPr>
          <p:cNvPr id="16387" name="Rectangle 2">
            <a:extLst>
              <a:ext uri="{FF2B5EF4-FFF2-40B4-BE49-F238E27FC236}">
                <a16:creationId xmlns:a16="http://schemas.microsoft.com/office/drawing/2014/main" id="{87247793-E4E7-A9ED-48B9-F0A7A7C4C24F}"/>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388" name="Rectangle 3">
            <a:extLst>
              <a:ext uri="{FF2B5EF4-FFF2-40B4-BE49-F238E27FC236}">
                <a16:creationId xmlns:a16="http://schemas.microsoft.com/office/drawing/2014/main" id="{A8285F35-482F-7B7B-EFDD-CCEE496D9B9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 1: </a:t>
            </a:r>
            <a:r>
              <a:rPr lang="en-US" altLang="en-US" sz="2000" dirty="0" err="1"/>
              <a:t>DataSets</a:t>
            </a:r>
            <a:r>
              <a:rPr lang="en-US" altLang="en-US" sz="2000" dirty="0"/>
              <a:t>, Groups, Parameters</a:t>
            </a:r>
          </a:p>
        </p:txBody>
      </p:sp>
      <p:sp>
        <p:nvSpPr>
          <p:cNvPr id="16389" name="Rectangle 4">
            <a:extLst>
              <a:ext uri="{FF2B5EF4-FFF2-40B4-BE49-F238E27FC236}">
                <a16:creationId xmlns:a16="http://schemas.microsoft.com/office/drawing/2014/main" id="{51696B6D-2138-F83D-EC7F-58C343136774}"/>
              </a:ext>
            </a:extLst>
          </p:cNvPr>
          <p:cNvSpPr>
            <a:spLocks noChangeArrowheads="1"/>
          </p:cNvSpPr>
          <p:nvPr/>
        </p:nvSpPr>
        <p:spPr bwMode="auto">
          <a:xfrm>
            <a:off x="152401" y="914400"/>
            <a:ext cx="89108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23"/>
            </a:pPr>
            <a:r>
              <a:rPr lang="en-US" altLang="en-US" sz="1600" b="1" dirty="0">
                <a:solidFill>
                  <a:srgbClr val="000099"/>
                </a:solidFill>
                <a:latin typeface="Arial" panose="020B0604020202020204" pitchFamily="34" charset="0"/>
              </a:rPr>
              <a:t>Having saved the session, close TARP and open a new instance.  Load the session by selecting the </a:t>
            </a:r>
            <a:r>
              <a:rPr lang="en-US" altLang="en-US" sz="1600" b="1" i="1" dirty="0">
                <a:solidFill>
                  <a:srgbClr val="000099"/>
                </a:solidFill>
                <a:latin typeface="Arial" panose="020B0604020202020204" pitchFamily="34" charset="0"/>
              </a:rPr>
              <a:t>Open Session</a:t>
            </a:r>
            <a:r>
              <a:rPr lang="en-US" altLang="en-US" sz="1600" b="1" dirty="0">
                <a:solidFill>
                  <a:srgbClr val="000099"/>
                </a:solidFill>
                <a:latin typeface="Arial" panose="020B0604020202020204" pitchFamily="34" charset="0"/>
              </a:rPr>
              <a:t> button on the main toolbar and select TARP_Example1.trp, but do not execute it yet.  Note that all the defined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Groups, Parameters are still included</a:t>
            </a:r>
          </a:p>
          <a:p>
            <a:pPr algn="just">
              <a:spcBef>
                <a:spcPct val="10000"/>
              </a:spcBef>
              <a:spcAft>
                <a:spcPct val="10000"/>
              </a:spcAft>
              <a:buFont typeface="+mj-lt"/>
              <a:buAutoNum type="arabicPeriod" startAt="23"/>
            </a:pPr>
            <a:r>
              <a:rPr lang="en-US" altLang="en-US" sz="1600" b="1" dirty="0">
                <a:solidFill>
                  <a:srgbClr val="000099"/>
                </a:solidFill>
                <a:latin typeface="Arial" panose="020B0604020202020204" pitchFamily="34" charset="0"/>
              </a:rPr>
              <a:t>If not using Thermal Desktop, skip to step 27…otherwise, close </a:t>
            </a:r>
            <a:r>
              <a:rPr lang="en-US" altLang="en-US" sz="1600" b="1" dirty="0" err="1">
                <a:solidFill>
                  <a:srgbClr val="000099"/>
                </a:solidFill>
                <a:latin typeface="Arial" panose="020B0604020202020204" pitchFamily="34" charset="0"/>
              </a:rPr>
              <a:t>Sample_SC.dwg</a:t>
            </a:r>
            <a:endParaRPr lang="en-US" altLang="en-US" sz="1600" b="1" dirty="0">
              <a:solidFill>
                <a:srgbClr val="000099"/>
              </a:solidFill>
              <a:latin typeface="Arial" panose="020B0604020202020204" pitchFamily="34" charset="0"/>
            </a:endParaRPr>
          </a:p>
          <a:p>
            <a:pPr algn="just">
              <a:spcBef>
                <a:spcPts val="0"/>
              </a:spcBef>
              <a:spcAft>
                <a:spcPts val="0"/>
              </a:spcAft>
              <a:buFont typeface="+mj-lt"/>
              <a:buAutoNum type="arabicPeriod" startAt="23"/>
            </a:pPr>
            <a:r>
              <a:rPr lang="en-US" altLang="en-US" sz="1600" b="1" dirty="0">
                <a:solidFill>
                  <a:srgbClr val="000099"/>
                </a:solidFill>
                <a:latin typeface="Arial" panose="020B0604020202020204" pitchFamily="34" charset="0"/>
              </a:rPr>
              <a:t>Click the </a:t>
            </a:r>
            <a:r>
              <a:rPr lang="en-US" altLang="en-US" sz="1600" b="1" i="1" dirty="0">
                <a:solidFill>
                  <a:srgbClr val="000099"/>
                </a:solidFill>
                <a:latin typeface="Arial" panose="020B0604020202020204" pitchFamily="34" charset="0"/>
              </a:rPr>
              <a:t>Link to TD</a:t>
            </a:r>
            <a:r>
              <a:rPr lang="en-US" altLang="en-US" sz="1600" b="1" dirty="0">
                <a:solidFill>
                  <a:srgbClr val="000099"/>
                </a:solidFill>
                <a:latin typeface="Arial" panose="020B0604020202020204" pitchFamily="34" charset="0"/>
              </a:rPr>
              <a:t> on the main toolbar and</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select </a:t>
            </a:r>
            <a:r>
              <a:rPr lang="en-US" altLang="en-US" sz="1600" b="1" dirty="0" err="1">
                <a:solidFill>
                  <a:srgbClr val="000099"/>
                </a:solidFill>
                <a:latin typeface="Arial" panose="020B0604020202020204" pitchFamily="34" charset="0"/>
              </a:rPr>
              <a:t>Sample_SC.dwg</a:t>
            </a:r>
            <a:r>
              <a:rPr lang="en-US" altLang="en-US" sz="1600" b="1" dirty="0">
                <a:solidFill>
                  <a:srgbClr val="000099"/>
                </a:solidFill>
                <a:latin typeface="Arial" panose="020B0604020202020204" pitchFamily="34" charset="0"/>
              </a:rPr>
              <a:t>.  It should prompt if you</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wish to load existing Node-Surface associations.</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Select yes.  For very large models, this can result</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In considerable time savings if all the entities had</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Already been processed and stored.  Note that the button is now Cyan indicating that all the surfaces are processed and ready for use.</a:t>
            </a:r>
          </a:p>
          <a:p>
            <a:pPr algn="just">
              <a:spcBef>
                <a:spcPct val="10000"/>
              </a:spcBef>
              <a:spcAft>
                <a:spcPct val="10000"/>
              </a:spcAft>
              <a:buFont typeface="+mj-lt"/>
              <a:buAutoNum type="arabicPeriod" startAt="26"/>
            </a:pPr>
            <a:r>
              <a:rPr lang="en-US" altLang="en-US" sz="1600" b="1" dirty="0">
                <a:solidFill>
                  <a:srgbClr val="000099"/>
                </a:solidFill>
                <a:latin typeface="Arial" panose="020B0604020202020204" pitchFamily="34" charset="0"/>
              </a:rPr>
              <a:t>Select the INST_ group in the </a:t>
            </a:r>
            <a:r>
              <a:rPr lang="en-US" altLang="en-US" sz="1600" b="1" i="1" dirty="0">
                <a:solidFill>
                  <a:srgbClr val="000099"/>
                </a:solidFill>
                <a:latin typeface="Arial" panose="020B0604020202020204" pitchFamily="34" charset="0"/>
              </a:rPr>
              <a:t>TARP</a:t>
            </a:r>
            <a:r>
              <a:rPr lang="en-US" altLang="en-US" sz="1600" b="1" dirty="0">
                <a:solidFill>
                  <a:srgbClr val="000099"/>
                </a:solidFill>
                <a:latin typeface="Arial" panose="020B0604020202020204" pitchFamily="34" charset="0"/>
              </a:rPr>
              <a:t> Objects tree, right click to bring up the context menu and select </a:t>
            </a:r>
            <a:r>
              <a:rPr lang="en-US" altLang="en-US" sz="1600" b="1" i="1" dirty="0">
                <a:solidFill>
                  <a:srgbClr val="000099"/>
                </a:solidFill>
                <a:latin typeface="Arial" panose="020B0604020202020204" pitchFamily="34" charset="0"/>
              </a:rPr>
              <a:t>Display Selected Group Only in TD</a:t>
            </a:r>
            <a:r>
              <a:rPr lang="en-US" altLang="en-US" sz="1600" b="1" dirty="0">
                <a:solidFill>
                  <a:srgbClr val="000099"/>
                </a:solidFill>
                <a:latin typeface="Arial" panose="020B0604020202020204" pitchFamily="34" charset="0"/>
              </a:rPr>
              <a:t>.  Note the impact in the Thermal Desktop session.  Now select INST_BRACKETS and </a:t>
            </a:r>
            <a:r>
              <a:rPr lang="en-US" altLang="en-US" sz="1600" b="1" i="1" dirty="0" err="1">
                <a:solidFill>
                  <a:srgbClr val="000099"/>
                </a:solidFill>
                <a:latin typeface="Arial" panose="020B0604020202020204" pitchFamily="34" charset="0"/>
              </a:rPr>
              <a:t>UnDisplay</a:t>
            </a:r>
            <a:r>
              <a:rPr lang="en-US" altLang="en-US" sz="1600" b="1" i="1" dirty="0">
                <a:solidFill>
                  <a:srgbClr val="000099"/>
                </a:solidFill>
                <a:latin typeface="Arial" panose="020B0604020202020204" pitchFamily="34" charset="0"/>
              </a:rPr>
              <a:t> Selected group in TD.  </a:t>
            </a:r>
            <a:r>
              <a:rPr lang="en-US" altLang="en-US" sz="1600" b="1" dirty="0">
                <a:solidFill>
                  <a:srgbClr val="000099"/>
                </a:solidFill>
                <a:latin typeface="Arial" panose="020B0604020202020204" pitchFamily="34" charset="0"/>
              </a:rPr>
              <a:t>Multiple groups can also be selected in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and the Display, Display Only, and </a:t>
            </a:r>
            <a:r>
              <a:rPr lang="en-US" altLang="en-US" sz="1600" b="1" dirty="0" err="1">
                <a:solidFill>
                  <a:srgbClr val="000099"/>
                </a:solidFill>
                <a:latin typeface="Arial" panose="020B0604020202020204" pitchFamily="34" charset="0"/>
              </a:rPr>
              <a:t>UnDisplay</a:t>
            </a:r>
            <a:r>
              <a:rPr lang="en-US" altLang="en-US" sz="1600" b="1" dirty="0">
                <a:solidFill>
                  <a:srgbClr val="000099"/>
                </a:solidFill>
                <a:latin typeface="Arial" panose="020B0604020202020204" pitchFamily="34" charset="0"/>
              </a:rPr>
              <a:t> actions performed.  Note that all this is achieved without having to define groups from Thermal Desktop</a:t>
            </a:r>
          </a:p>
          <a:p>
            <a:pPr algn="just">
              <a:spcBef>
                <a:spcPct val="10000"/>
              </a:spcBef>
              <a:spcAft>
                <a:spcPct val="10000"/>
              </a:spcAft>
              <a:buFont typeface="+mj-lt"/>
              <a:buAutoNum type="arabicPeriod" startAt="26"/>
            </a:pPr>
            <a:r>
              <a:rPr lang="en-US" altLang="en-US" sz="1600" b="1" dirty="0">
                <a:solidFill>
                  <a:srgbClr val="000099"/>
                </a:solidFill>
                <a:latin typeface="Arial" panose="020B0604020202020204" pitchFamily="34" charset="0"/>
              </a:rPr>
              <a:t>Note that as groups are selected in the </a:t>
            </a:r>
            <a:r>
              <a:rPr lang="en-US" altLang="en-US" sz="1600" b="1" i="1" dirty="0">
                <a:solidFill>
                  <a:srgbClr val="000099"/>
                </a:solidFill>
                <a:latin typeface="Arial" panose="020B0604020202020204" pitchFamily="34" charset="0"/>
              </a:rPr>
              <a:t>TARP Objects </a:t>
            </a:r>
            <a:r>
              <a:rPr lang="en-US" altLang="en-US" sz="1600" b="1" dirty="0">
                <a:solidFill>
                  <a:srgbClr val="000099"/>
                </a:solidFill>
                <a:latin typeface="Arial" panose="020B0604020202020204" pitchFamily="34" charset="0"/>
              </a:rPr>
              <a:t>tree, the nodes contained therein are displayed in the </a:t>
            </a:r>
            <a:r>
              <a:rPr lang="en-US" altLang="en-US" sz="1600" b="1" i="1" dirty="0">
                <a:solidFill>
                  <a:srgbClr val="000099"/>
                </a:solidFill>
                <a:latin typeface="Arial" panose="020B0604020202020204" pitchFamily="34" charset="0"/>
              </a:rPr>
              <a:t>Nodes In Current Object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An option exists to display the hierarchy as well (</a:t>
            </a:r>
            <a:r>
              <a:rPr lang="en-US" altLang="en-US" sz="1600" b="1" i="1" dirty="0">
                <a:solidFill>
                  <a:srgbClr val="000099"/>
                </a:solidFill>
                <a:latin typeface="Arial" panose="020B0604020202020204" pitchFamily="34" charset="0"/>
              </a:rPr>
              <a:t>Tools-Preferences-Groups Tab-Show Nodes in Child group…</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26"/>
            </a:pPr>
            <a:r>
              <a:rPr lang="en-US" altLang="en-US" sz="1600" b="1" dirty="0">
                <a:solidFill>
                  <a:srgbClr val="000099"/>
                </a:solidFill>
                <a:latin typeface="Arial" panose="020B0604020202020204" pitchFamily="34" charset="0"/>
              </a:rPr>
              <a:t>Lastly, click the Make XL button to generate the Microsoft Excel workbook</a:t>
            </a:r>
          </a:p>
        </p:txBody>
      </p:sp>
      <p:pic>
        <p:nvPicPr>
          <p:cNvPr id="16390" name="Picture 14">
            <a:hlinkClick r:id="rId3" action="ppaction://hlinksldjump"/>
            <a:extLst>
              <a:ext uri="{FF2B5EF4-FFF2-40B4-BE49-F238E27FC236}">
                <a16:creationId xmlns:a16="http://schemas.microsoft.com/office/drawing/2014/main" id="{1DCE3293-F237-4CF5-CE49-2913302602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893181-EC42-DB12-ACFF-AE7B614DA479}"/>
              </a:ext>
            </a:extLst>
          </p:cNvPr>
          <p:cNvPicPr>
            <a:picLocks noChangeAspect="1"/>
          </p:cNvPicPr>
          <p:nvPr/>
        </p:nvPicPr>
        <p:blipFill>
          <a:blip r:embed="rId5"/>
          <a:stretch>
            <a:fillRect/>
          </a:stretch>
        </p:blipFill>
        <p:spPr>
          <a:xfrm>
            <a:off x="5486400" y="2279740"/>
            <a:ext cx="3553051" cy="1161071"/>
          </a:xfrm>
          <a:prstGeom prst="rect">
            <a:avLst/>
          </a:prstGeom>
        </p:spPr>
      </p:pic>
      <p:pic>
        <p:nvPicPr>
          <p:cNvPr id="8" name="Picture 7">
            <a:extLst>
              <a:ext uri="{FF2B5EF4-FFF2-40B4-BE49-F238E27FC236}">
                <a16:creationId xmlns:a16="http://schemas.microsoft.com/office/drawing/2014/main" id="{3C9B5709-DFF0-C2F6-E017-77C5B0B35BB7}"/>
              </a:ext>
            </a:extLst>
          </p:cNvPr>
          <p:cNvPicPr>
            <a:picLocks noChangeAspect="1"/>
          </p:cNvPicPr>
          <p:nvPr/>
        </p:nvPicPr>
        <p:blipFill>
          <a:blip r:embed="rId6"/>
          <a:stretch>
            <a:fillRect/>
          </a:stretch>
        </p:blipFill>
        <p:spPr>
          <a:xfrm>
            <a:off x="5138738" y="2253615"/>
            <a:ext cx="323850" cy="314325"/>
          </a:xfrm>
          <a:prstGeom prst="rect">
            <a:avLst/>
          </a:prstGeom>
        </p:spPr>
      </p:pic>
      <p:pic>
        <p:nvPicPr>
          <p:cNvPr id="9" name="Picture 8">
            <a:extLst>
              <a:ext uri="{FF2B5EF4-FFF2-40B4-BE49-F238E27FC236}">
                <a16:creationId xmlns:a16="http://schemas.microsoft.com/office/drawing/2014/main" id="{4B3E32BE-9DFF-7D8D-07C4-2F2E73B8EB8F}"/>
              </a:ext>
            </a:extLst>
          </p:cNvPr>
          <p:cNvPicPr>
            <a:picLocks noChangeAspect="1"/>
          </p:cNvPicPr>
          <p:nvPr/>
        </p:nvPicPr>
        <p:blipFill>
          <a:blip r:embed="rId7"/>
          <a:stretch>
            <a:fillRect/>
          </a:stretch>
        </p:blipFill>
        <p:spPr>
          <a:xfrm>
            <a:off x="8705579" y="3715131"/>
            <a:ext cx="314325" cy="304800"/>
          </a:xfrm>
          <a:prstGeom prst="rect">
            <a:avLst/>
          </a:prstGeom>
        </p:spPr>
      </p:pic>
      <p:pic>
        <p:nvPicPr>
          <p:cNvPr id="3" name="Picture 2">
            <a:extLst>
              <a:ext uri="{FF2B5EF4-FFF2-40B4-BE49-F238E27FC236}">
                <a16:creationId xmlns:a16="http://schemas.microsoft.com/office/drawing/2014/main" id="{FE17B141-6157-5977-142C-E78021B56DB9}"/>
              </a:ext>
            </a:extLst>
          </p:cNvPr>
          <p:cNvPicPr>
            <a:picLocks noChangeAspect="1"/>
          </p:cNvPicPr>
          <p:nvPr/>
        </p:nvPicPr>
        <p:blipFill>
          <a:blip r:embed="rId8"/>
          <a:stretch>
            <a:fillRect/>
          </a:stretch>
        </p:blipFill>
        <p:spPr>
          <a:xfrm>
            <a:off x="8001498" y="6366783"/>
            <a:ext cx="1009650" cy="285750"/>
          </a:xfrm>
          <a:prstGeom prst="rect">
            <a:avLst/>
          </a:prstGeom>
        </p:spPr>
      </p:pic>
    </p:spTree>
    <p:extLst>
      <p:ext uri="{BB962C8B-B14F-4D97-AF65-F5344CB8AC3E}">
        <p14:creationId xmlns:p14="http://schemas.microsoft.com/office/powerpoint/2010/main" val="166689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2</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Introduction</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12954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dirty="0">
                <a:latin typeface="Arial" panose="020B0604020202020204" pitchFamily="34" charset="0"/>
              </a:rPr>
              <a:t>Commercial Thermal solvers provide temperature output for models based on heat and conductor inputs</a:t>
            </a:r>
          </a:p>
          <a:p>
            <a:pPr algn="just">
              <a:spcBef>
                <a:spcPct val="25000"/>
              </a:spcBef>
              <a:spcAft>
                <a:spcPct val="25000"/>
              </a:spcAft>
            </a:pPr>
            <a:r>
              <a:rPr lang="en-US" altLang="en-US" sz="2200" b="1" dirty="0">
                <a:latin typeface="Arial" panose="020B0604020202020204" pitchFamily="34" charset="0"/>
              </a:rPr>
              <a:t>The post-processing of results is generally left to the user.  However, common methods for displaying output results can be identified.</a:t>
            </a:r>
          </a:p>
          <a:p>
            <a:pPr algn="just">
              <a:spcBef>
                <a:spcPct val="25000"/>
              </a:spcBef>
              <a:spcAft>
                <a:spcPct val="25000"/>
              </a:spcAft>
            </a:pPr>
            <a:r>
              <a:rPr lang="en-US" altLang="en-US" sz="2200" b="1" dirty="0">
                <a:latin typeface="Arial" panose="020B0604020202020204" pitchFamily="34" charset="0"/>
              </a:rPr>
              <a:t>TARP</a:t>
            </a:r>
            <a:r>
              <a:rPr lang="en-US" altLang="en-US" sz="2200" b="1" baseline="30000" dirty="0">
                <a:latin typeface="Arial" panose="020B0604020202020204" pitchFamily="34" charset="0"/>
              </a:rPr>
              <a:t>® </a:t>
            </a:r>
            <a:r>
              <a:rPr lang="en-US" altLang="en-US" sz="2200" b="1" dirty="0">
                <a:latin typeface="Arial" panose="020B0604020202020204" pitchFamily="34" charset="0"/>
              </a:rPr>
              <a:t>generates objects to display data in a variety of ways: </a:t>
            </a:r>
            <a:r>
              <a:rPr lang="en-US" altLang="en-US" sz="2000" b="1" i="1" dirty="0" err="1">
                <a:latin typeface="Arial" panose="020B0604020202020204" pitchFamily="34" charset="0"/>
              </a:rPr>
              <a:t>DataSets</a:t>
            </a:r>
            <a:r>
              <a:rPr lang="en-US" altLang="en-US" sz="2000" b="1" i="1" dirty="0">
                <a:latin typeface="Arial" panose="020B0604020202020204" pitchFamily="34" charset="0"/>
              </a:rPr>
              <a:t>, Groups, Parameters, </a:t>
            </a:r>
            <a:r>
              <a:rPr lang="en-US" altLang="en-US" sz="2000" b="1" i="1" dirty="0">
                <a:solidFill>
                  <a:srgbClr val="FF0000"/>
                </a:solidFill>
                <a:latin typeface="Arial" panose="020B0604020202020204" pitchFamily="34" charset="0"/>
              </a:rPr>
              <a:t>Plots, </a:t>
            </a:r>
            <a:r>
              <a:rPr lang="en-US" altLang="en-US" sz="2000" b="1" i="1" dirty="0" err="1">
                <a:solidFill>
                  <a:srgbClr val="FF0000"/>
                </a:solidFill>
                <a:latin typeface="Arial" panose="020B0604020202020204" pitchFamily="34" charset="0"/>
              </a:rPr>
              <a:t>StripCharts</a:t>
            </a:r>
            <a:r>
              <a:rPr lang="en-US" altLang="en-US" sz="2000" b="1" i="1" dirty="0">
                <a:solidFill>
                  <a:srgbClr val="FF0000"/>
                </a:solidFill>
                <a:latin typeface="Arial" panose="020B0604020202020204" pitchFamily="34" charset="0"/>
              </a:rPr>
              <a:t>, Tables, Graphical Tables</a:t>
            </a:r>
            <a:r>
              <a:rPr lang="en-US" altLang="en-US" sz="2000" b="1" i="1" dirty="0">
                <a:latin typeface="Arial" panose="020B0604020202020204" pitchFamily="34" charset="0"/>
              </a:rPr>
              <a:t>, </a:t>
            </a:r>
            <a:r>
              <a:rPr lang="en-US" altLang="en-US" sz="2000" b="1" i="1" dirty="0" err="1">
                <a:solidFill>
                  <a:srgbClr val="008000"/>
                </a:solidFill>
                <a:latin typeface="Arial" panose="020B0604020202020204" pitchFamily="34" charset="0"/>
              </a:rPr>
              <a:t>Radk</a:t>
            </a:r>
            <a:r>
              <a:rPr lang="en-US" altLang="en-US" sz="2000" b="1" i="1" dirty="0">
                <a:solidFill>
                  <a:srgbClr val="008000"/>
                </a:solidFill>
                <a:latin typeface="Arial" panose="020B0604020202020204" pitchFamily="34" charset="0"/>
              </a:rPr>
              <a:t> Manipulations, </a:t>
            </a:r>
            <a:r>
              <a:rPr lang="en-US" altLang="en-US" sz="2000" b="1" i="1" dirty="0" err="1">
                <a:solidFill>
                  <a:srgbClr val="008000"/>
                </a:solidFill>
                <a:latin typeface="Arial" panose="020B0604020202020204" pitchFamily="34" charset="0"/>
              </a:rPr>
              <a:t>Radk</a:t>
            </a:r>
            <a:r>
              <a:rPr lang="en-US" altLang="en-US" sz="2000" b="1" i="1" dirty="0">
                <a:solidFill>
                  <a:srgbClr val="008000"/>
                </a:solidFill>
                <a:latin typeface="Arial" panose="020B0604020202020204" pitchFamily="34" charset="0"/>
              </a:rPr>
              <a:t> Compares, Backloads/Equivalent Sinks</a:t>
            </a:r>
            <a:r>
              <a:rPr lang="en-US" altLang="en-US" sz="2000" b="1" i="1" dirty="0">
                <a:latin typeface="Arial" panose="020B0604020202020204" pitchFamily="34" charset="0"/>
              </a:rPr>
              <a:t>, </a:t>
            </a:r>
            <a:r>
              <a:rPr lang="en-US" altLang="en-US" sz="2000" b="1" i="1" dirty="0" err="1">
                <a:solidFill>
                  <a:srgbClr val="FF33CC"/>
                </a:solidFill>
                <a:latin typeface="Arial" panose="020B0604020202020204" pitchFamily="34" charset="0"/>
              </a:rPr>
              <a:t>HeatMaps</a:t>
            </a:r>
            <a:r>
              <a:rPr lang="en-US" altLang="en-US" sz="2000" b="1" i="1" dirty="0">
                <a:solidFill>
                  <a:srgbClr val="FF33CC"/>
                </a:solidFill>
                <a:latin typeface="Arial" panose="020B0604020202020204" pitchFamily="34" charset="0"/>
              </a:rPr>
              <a:t>, Static </a:t>
            </a:r>
            <a:r>
              <a:rPr lang="en-US" altLang="en-US" sz="2000" b="1" i="1" dirty="0" err="1">
                <a:solidFill>
                  <a:srgbClr val="FF33CC"/>
                </a:solidFill>
                <a:latin typeface="Arial" panose="020B0604020202020204" pitchFamily="34" charset="0"/>
              </a:rPr>
              <a:t>HeatMaps</a:t>
            </a:r>
            <a:r>
              <a:rPr lang="en-US" altLang="en-US" sz="2000" b="1" i="1" dirty="0">
                <a:solidFill>
                  <a:srgbClr val="FF33CC"/>
                </a:solidFill>
                <a:latin typeface="Arial" panose="020B0604020202020204" pitchFamily="34" charset="0"/>
              </a:rPr>
              <a:t>, Binary </a:t>
            </a:r>
            <a:r>
              <a:rPr lang="en-US" altLang="en-US" sz="2000" b="1" i="1" dirty="0" err="1">
                <a:solidFill>
                  <a:srgbClr val="FF33CC"/>
                </a:solidFill>
                <a:latin typeface="Arial" panose="020B0604020202020204" pitchFamily="34" charset="0"/>
              </a:rPr>
              <a:t>HeatMap</a:t>
            </a:r>
            <a:r>
              <a:rPr lang="en-US" altLang="en-US" sz="2000" b="1" i="1" dirty="0">
                <a:solidFill>
                  <a:srgbClr val="FF33CC"/>
                </a:solidFill>
                <a:latin typeface="Arial" panose="020B0604020202020204" pitchFamily="34" charset="0"/>
              </a:rPr>
              <a:t> Files</a:t>
            </a:r>
            <a:r>
              <a:rPr lang="en-US" altLang="en-US" sz="2000" b="1" i="1" dirty="0">
                <a:latin typeface="Arial" panose="020B0604020202020204" pitchFamily="34" charset="0"/>
              </a:rPr>
              <a:t>, </a:t>
            </a:r>
            <a:r>
              <a:rPr lang="en-US" altLang="en-US" sz="2000" b="1" i="1" dirty="0" err="1">
                <a:solidFill>
                  <a:srgbClr val="000099"/>
                </a:solidFill>
                <a:latin typeface="Arial" panose="020B0604020202020204" pitchFamily="34" charset="0"/>
              </a:rPr>
              <a:t>DerivedDataSets</a:t>
            </a:r>
            <a:r>
              <a:rPr lang="en-US" altLang="en-US" sz="2000" b="1" i="1" dirty="0">
                <a:solidFill>
                  <a:srgbClr val="000099"/>
                </a:solidFill>
                <a:latin typeface="Arial" panose="020B0604020202020204" pitchFamily="34" charset="0"/>
              </a:rPr>
              <a:t>, </a:t>
            </a:r>
            <a:r>
              <a:rPr lang="en-US" altLang="en-US" sz="2000" b="1" i="1" dirty="0" err="1">
                <a:solidFill>
                  <a:srgbClr val="000099"/>
                </a:solidFill>
                <a:latin typeface="Arial" panose="020B0604020202020204" pitchFamily="34" charset="0"/>
              </a:rPr>
              <a:t>MinMaxDataSets</a:t>
            </a:r>
            <a:r>
              <a:rPr lang="en-US" altLang="en-US" sz="2000" b="1" i="1" dirty="0">
                <a:solidFill>
                  <a:srgbClr val="000099"/>
                </a:solidFill>
                <a:latin typeface="Arial" panose="020B0604020202020204" pitchFamily="34" charset="0"/>
              </a:rPr>
              <a:t>, and </a:t>
            </a:r>
            <a:r>
              <a:rPr lang="en-US" altLang="en-US" sz="2000" b="1" i="1" dirty="0" err="1">
                <a:solidFill>
                  <a:srgbClr val="000099"/>
                </a:solidFill>
                <a:latin typeface="Arial" panose="020B0604020202020204" pitchFamily="34" charset="0"/>
              </a:rPr>
              <a:t>UserDataSets</a:t>
            </a:r>
            <a:r>
              <a:rPr lang="en-US" altLang="en-US" sz="2200" b="1" dirty="0">
                <a:solidFill>
                  <a:srgbClr val="000099"/>
                </a:solidFill>
                <a:latin typeface="Arial" panose="020B0604020202020204" pitchFamily="34" charset="0"/>
              </a:rPr>
              <a:t> </a:t>
            </a:r>
            <a:r>
              <a:rPr lang="en-US" altLang="en-US" sz="2200" b="1" dirty="0">
                <a:latin typeface="Arial" panose="020B0604020202020204" pitchFamily="34" charset="0"/>
              </a:rPr>
              <a:t>within the Microsoft Excel</a:t>
            </a:r>
            <a:r>
              <a:rPr lang="en-US" altLang="en-US" sz="2200" b="1" baseline="30000" dirty="0">
                <a:latin typeface="Arial" panose="020B0604020202020204" pitchFamily="34" charset="0"/>
              </a:rPr>
              <a:t>®</a:t>
            </a:r>
            <a:r>
              <a:rPr lang="en-US" altLang="en-US" sz="2200" b="1" dirty="0">
                <a:latin typeface="Arial" panose="020B0604020202020204" pitchFamily="34" charset="0"/>
              </a:rPr>
              <a:t> environment.  All the requested data is then available in Excel</a:t>
            </a:r>
            <a:r>
              <a:rPr lang="en-US" altLang="en-US" sz="2200" b="1" baseline="30000" dirty="0">
                <a:latin typeface="Arial" panose="020B0604020202020204" pitchFamily="34" charset="0"/>
              </a:rPr>
              <a:t>®</a:t>
            </a:r>
            <a:r>
              <a:rPr lang="en-US" altLang="en-US" sz="2200" b="1" dirty="0">
                <a:latin typeface="Arial" panose="020B0604020202020204" pitchFamily="34" charset="0"/>
              </a:rPr>
              <a:t> for further processing if needed.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a:extLst>
              <a:ext uri="{FF2B5EF4-FFF2-40B4-BE49-F238E27FC236}">
                <a16:creationId xmlns:a16="http://schemas.microsoft.com/office/drawing/2014/main" id="{07289826-E6A9-A094-75EB-74B0D46FEDE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12DA66F-E02E-4BD8-82B8-2FDAAF0A1BE1}" type="slidenum">
              <a:rPr lang="en-US" altLang="en-US" sz="1400">
                <a:solidFill>
                  <a:srgbClr val="FF0000"/>
                </a:solidFill>
                <a:latin typeface="Arial" panose="020B0604020202020204" pitchFamily="34" charset="0"/>
              </a:rPr>
              <a:pPr>
                <a:spcBef>
                  <a:spcPct val="0"/>
                </a:spcBef>
                <a:buFontTx/>
                <a:buNone/>
              </a:pPr>
              <a:t>20</a:t>
            </a:fld>
            <a:endParaRPr lang="en-US" altLang="en-US" sz="1400">
              <a:solidFill>
                <a:srgbClr val="FF0000"/>
              </a:solidFill>
              <a:latin typeface="Arial" panose="020B0604020202020204" pitchFamily="34" charset="0"/>
            </a:endParaRPr>
          </a:p>
        </p:txBody>
      </p:sp>
      <p:sp>
        <p:nvSpPr>
          <p:cNvPr id="16387" name="Rectangle 2">
            <a:extLst>
              <a:ext uri="{FF2B5EF4-FFF2-40B4-BE49-F238E27FC236}">
                <a16:creationId xmlns:a16="http://schemas.microsoft.com/office/drawing/2014/main" id="{87247793-E4E7-A9ED-48B9-F0A7A7C4C24F}"/>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6388" name="Rectangle 3">
            <a:extLst>
              <a:ext uri="{FF2B5EF4-FFF2-40B4-BE49-F238E27FC236}">
                <a16:creationId xmlns:a16="http://schemas.microsoft.com/office/drawing/2014/main" id="{A8285F35-482F-7B7B-EFDD-CCEE496D9B9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 1: </a:t>
            </a:r>
            <a:r>
              <a:rPr lang="en-US" altLang="en-US" sz="2000" dirty="0" err="1"/>
              <a:t>DataSets</a:t>
            </a:r>
            <a:r>
              <a:rPr lang="en-US" altLang="en-US" sz="2000" dirty="0"/>
              <a:t>, Groups, Parameters</a:t>
            </a:r>
          </a:p>
        </p:txBody>
      </p:sp>
      <p:sp>
        <p:nvSpPr>
          <p:cNvPr id="16389" name="Rectangle 4">
            <a:extLst>
              <a:ext uri="{FF2B5EF4-FFF2-40B4-BE49-F238E27FC236}">
                <a16:creationId xmlns:a16="http://schemas.microsoft.com/office/drawing/2014/main" id="{51696B6D-2138-F83D-EC7F-58C343136774}"/>
              </a:ext>
            </a:extLst>
          </p:cNvPr>
          <p:cNvSpPr>
            <a:spLocks noChangeArrowheads="1"/>
          </p:cNvSpPr>
          <p:nvPr/>
        </p:nvSpPr>
        <p:spPr bwMode="auto">
          <a:xfrm>
            <a:off x="152401" y="609600"/>
            <a:ext cx="89108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29"/>
            </a:pPr>
            <a:r>
              <a:rPr lang="en-US" altLang="en-US" sz="1600" b="1" dirty="0">
                <a:solidFill>
                  <a:srgbClr val="000099"/>
                </a:solidFill>
                <a:latin typeface="Arial" panose="020B0604020202020204" pitchFamily="34" charset="0"/>
              </a:rPr>
              <a:t>Note the layout of the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Col A-E are group assignments,</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Col F is a weighting factor, Col G is the Node/Group/Parameter, and Cols H-CG are the timesteps.  Cols CH-CL are the </a:t>
            </a:r>
            <a:r>
              <a:rPr lang="en-US" altLang="en-US" sz="1600" b="1" dirty="0" err="1">
                <a:solidFill>
                  <a:srgbClr val="000099"/>
                </a:solidFill>
                <a:latin typeface="Arial" panose="020B0604020202020204" pitchFamily="34" charset="0"/>
              </a:rPr>
              <a:t>Min,Avg,Max,TimeMin</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TimeMax</a:t>
            </a:r>
            <a:r>
              <a:rPr lang="en-US" altLang="en-US" sz="1600" b="1" dirty="0">
                <a:solidFill>
                  <a:srgbClr val="000099"/>
                </a:solidFill>
                <a:latin typeface="Arial" panose="020B0604020202020204" pitchFamily="34" charset="0"/>
              </a:rPr>
              <a:t> over the last cycle</a:t>
            </a:r>
          </a:p>
          <a:p>
            <a:pPr algn="just">
              <a:spcBef>
                <a:spcPct val="10000"/>
              </a:spcBef>
              <a:spcAft>
                <a:spcPct val="10000"/>
              </a:spcAft>
              <a:buFont typeface="+mj-lt"/>
              <a:buAutoNum type="arabicPeriod" startAt="30"/>
            </a:pPr>
            <a:r>
              <a:rPr lang="en-US" altLang="en-US" sz="1600" b="1" dirty="0">
                <a:solidFill>
                  <a:srgbClr val="000099"/>
                </a:solidFill>
                <a:latin typeface="Arial" panose="020B0604020202020204" pitchFamily="34" charset="0"/>
              </a:rPr>
              <a:t>Cell G1 includes a Comment with information about the data: File name, path, size, </a:t>
            </a:r>
            <a:r>
              <a:rPr lang="en-US" altLang="en-US" sz="1600" b="1" dirty="0" err="1">
                <a:solidFill>
                  <a:srgbClr val="000099"/>
                </a:solidFill>
                <a:latin typeface="Arial" panose="020B0604020202020204" pitchFamily="34" charset="0"/>
              </a:rPr>
              <a:t>etc</a:t>
            </a:r>
            <a:endParaRPr lang="en-US" altLang="en-US" sz="1600" b="1" dirty="0">
              <a:solidFill>
                <a:srgbClr val="000099"/>
              </a:solidFill>
              <a:latin typeface="Arial" panose="020B0604020202020204" pitchFamily="34" charset="0"/>
            </a:endParaRPr>
          </a:p>
          <a:p>
            <a:pPr algn="just">
              <a:spcBef>
                <a:spcPct val="10000"/>
              </a:spcBef>
              <a:spcAft>
                <a:spcPct val="10000"/>
              </a:spcAft>
              <a:buFont typeface="+mj-lt"/>
              <a:buAutoNum type="arabicPeriod" startAt="30"/>
            </a:pPr>
            <a:r>
              <a:rPr lang="en-US" altLang="en-US" sz="1600" b="1" dirty="0">
                <a:solidFill>
                  <a:srgbClr val="000099"/>
                </a:solidFill>
                <a:latin typeface="Arial" panose="020B0604020202020204" pitchFamily="34" charset="0"/>
              </a:rPr>
              <a:t>After the Nodal data is the block of the computed Group data.  This may include groups propagated to lower levels as well (e.g. </a:t>
            </a:r>
            <a:r>
              <a:rPr lang="en-US" altLang="en-US" sz="1600" b="1" dirty="0" err="1">
                <a:solidFill>
                  <a:srgbClr val="000099"/>
                </a:solidFill>
                <a:latin typeface="Arial" panose="020B0604020202020204" pitchFamily="34" charset="0"/>
              </a:rPr>
              <a:t>SubGroup</a:t>
            </a:r>
            <a:r>
              <a:rPr lang="en-US" altLang="en-US" sz="1600" b="1" dirty="0">
                <a:solidFill>
                  <a:srgbClr val="000099"/>
                </a:solidFill>
                <a:latin typeface="Arial" panose="020B0604020202020204" pitchFamily="34" charset="0"/>
              </a:rPr>
              <a:t> to Sub2 and Sub3Group).  Column F defines the group level</a:t>
            </a:r>
          </a:p>
          <a:p>
            <a:pPr algn="just">
              <a:spcBef>
                <a:spcPct val="10000"/>
              </a:spcBef>
              <a:spcAft>
                <a:spcPct val="10000"/>
              </a:spcAft>
              <a:buFont typeface="+mj-lt"/>
              <a:buAutoNum type="arabicPeriod" startAt="30"/>
            </a:pPr>
            <a:r>
              <a:rPr lang="en-US" altLang="en-US" sz="1600" b="1" dirty="0">
                <a:solidFill>
                  <a:srgbClr val="000099"/>
                </a:solidFill>
                <a:latin typeface="Arial" panose="020B0604020202020204" pitchFamily="34" charset="0"/>
              </a:rPr>
              <a:t>After the Group data is the block of the computed Parameter Data.  Column F defines the Parameter type and inputs</a:t>
            </a:r>
          </a:p>
          <a:p>
            <a:pPr algn="just">
              <a:spcBef>
                <a:spcPct val="10000"/>
              </a:spcBef>
              <a:spcAft>
                <a:spcPct val="10000"/>
              </a:spcAft>
              <a:buFont typeface="+mj-lt"/>
              <a:buAutoNum type="arabicPeriod" startAt="29"/>
            </a:pPr>
            <a:endParaRPr lang="en-US" altLang="en-US" sz="1600" b="1" dirty="0">
              <a:solidFill>
                <a:srgbClr val="000099"/>
              </a:solidFill>
              <a:latin typeface="Arial" panose="020B0604020202020204" pitchFamily="34" charset="0"/>
            </a:endParaRPr>
          </a:p>
        </p:txBody>
      </p:sp>
      <p:pic>
        <p:nvPicPr>
          <p:cNvPr id="16390" name="Picture 14">
            <a:hlinkClick r:id="rId3" action="ppaction://hlinksldjump"/>
            <a:extLst>
              <a:ext uri="{FF2B5EF4-FFF2-40B4-BE49-F238E27FC236}">
                <a16:creationId xmlns:a16="http://schemas.microsoft.com/office/drawing/2014/main" id="{1DCE3293-F237-4CF5-CE49-2913302602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08EFE8-9080-B4D6-9A92-ABD73F2CB112}"/>
              </a:ext>
            </a:extLst>
          </p:cNvPr>
          <p:cNvPicPr>
            <a:picLocks noChangeAspect="1"/>
          </p:cNvPicPr>
          <p:nvPr/>
        </p:nvPicPr>
        <p:blipFill rotWithShape="1">
          <a:blip r:embed="rId5"/>
          <a:srcRect t="24814" r="5000" b="10000"/>
          <a:stretch/>
        </p:blipFill>
        <p:spPr>
          <a:xfrm>
            <a:off x="26126" y="3082845"/>
            <a:ext cx="9081655" cy="3505200"/>
          </a:xfrm>
          <a:prstGeom prst="rect">
            <a:avLst/>
          </a:prstGeom>
        </p:spPr>
      </p:pic>
      <p:sp>
        <p:nvSpPr>
          <p:cNvPr id="2" name="TextBox 1">
            <a:extLst>
              <a:ext uri="{FF2B5EF4-FFF2-40B4-BE49-F238E27FC236}">
                <a16:creationId xmlns:a16="http://schemas.microsoft.com/office/drawing/2014/main" id="{E9C1A6F3-D18C-6911-9F6F-B08063072780}"/>
              </a:ext>
            </a:extLst>
          </p:cNvPr>
          <p:cNvSpPr txBox="1"/>
          <p:nvPr/>
        </p:nvSpPr>
        <p:spPr>
          <a:xfrm>
            <a:off x="2667000" y="4269381"/>
            <a:ext cx="1066800" cy="1404255"/>
          </a:xfrm>
          <a:prstGeom prst="rect">
            <a:avLst/>
          </a:prstGeom>
          <a:noFill/>
          <a:ln>
            <a:solidFill>
              <a:schemeClr val="tx1"/>
            </a:solidFill>
          </a:ln>
        </p:spPr>
        <p:txBody>
          <a:bodyPr wrap="square" rtlCol="0">
            <a:noAutofit/>
          </a:bodyPr>
          <a:lstStyle/>
          <a:p>
            <a:pPr algn="ctr"/>
            <a:endParaRPr lang="en-US" sz="1800" dirty="0"/>
          </a:p>
          <a:p>
            <a:pPr algn="ctr"/>
            <a:r>
              <a:rPr lang="en-US" dirty="0"/>
              <a:t>Group Data</a:t>
            </a:r>
          </a:p>
        </p:txBody>
      </p:sp>
      <p:sp>
        <p:nvSpPr>
          <p:cNvPr id="3" name="TextBox 2">
            <a:extLst>
              <a:ext uri="{FF2B5EF4-FFF2-40B4-BE49-F238E27FC236}">
                <a16:creationId xmlns:a16="http://schemas.microsoft.com/office/drawing/2014/main" id="{C124FC73-5656-258C-A726-6957BDA4BDE7}"/>
              </a:ext>
            </a:extLst>
          </p:cNvPr>
          <p:cNvSpPr txBox="1"/>
          <p:nvPr/>
        </p:nvSpPr>
        <p:spPr>
          <a:xfrm>
            <a:off x="2667000" y="5682345"/>
            <a:ext cx="1066800" cy="905691"/>
          </a:xfrm>
          <a:prstGeom prst="rect">
            <a:avLst/>
          </a:prstGeom>
          <a:noFill/>
          <a:ln>
            <a:solidFill>
              <a:schemeClr val="tx1"/>
            </a:solidFill>
          </a:ln>
        </p:spPr>
        <p:txBody>
          <a:bodyPr wrap="square" rtlCol="0">
            <a:noAutofit/>
          </a:bodyPr>
          <a:lstStyle/>
          <a:p>
            <a:pPr algn="ctr"/>
            <a:r>
              <a:rPr lang="en-US" dirty="0" err="1"/>
              <a:t>ParamData</a:t>
            </a:r>
            <a:endParaRPr lang="en-US" dirty="0"/>
          </a:p>
        </p:txBody>
      </p:sp>
    </p:spTree>
    <p:extLst>
      <p:ext uri="{BB962C8B-B14F-4D97-AF65-F5344CB8AC3E}">
        <p14:creationId xmlns:p14="http://schemas.microsoft.com/office/powerpoint/2010/main" val="258310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5">
            <a:extLst>
              <a:ext uri="{FF2B5EF4-FFF2-40B4-BE49-F238E27FC236}">
                <a16:creationId xmlns:a16="http://schemas.microsoft.com/office/drawing/2014/main" id="{61C8E62B-630B-BB78-8D0C-CF95EE528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530225"/>
            <a:ext cx="4702175"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Slide Number Placeholder 4">
            <a:extLst>
              <a:ext uri="{FF2B5EF4-FFF2-40B4-BE49-F238E27FC236}">
                <a16:creationId xmlns:a16="http://schemas.microsoft.com/office/drawing/2014/main" id="{ADE5629C-86B9-A35A-F7DD-1959780CB54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B8BD48F-E5E9-4107-AAEE-CBCB7C961F2D}" type="slidenum">
              <a:rPr lang="en-US" altLang="en-US" sz="1400">
                <a:solidFill>
                  <a:srgbClr val="FF0000"/>
                </a:solidFill>
                <a:latin typeface="Arial" panose="020B0604020202020204" pitchFamily="34" charset="0"/>
              </a:rPr>
              <a:pPr>
                <a:spcBef>
                  <a:spcPct val="0"/>
                </a:spcBef>
                <a:buFontTx/>
                <a:buNone/>
              </a:pPr>
              <a:t>21</a:t>
            </a:fld>
            <a:endParaRPr lang="en-US" altLang="en-US" sz="1400">
              <a:solidFill>
                <a:srgbClr val="FF0000"/>
              </a:solidFill>
              <a:latin typeface="Arial" panose="020B0604020202020204" pitchFamily="34" charset="0"/>
            </a:endParaRPr>
          </a:p>
        </p:txBody>
      </p:sp>
      <p:sp>
        <p:nvSpPr>
          <p:cNvPr id="14340" name="Rectangle 2">
            <a:extLst>
              <a:ext uri="{FF2B5EF4-FFF2-40B4-BE49-F238E27FC236}">
                <a16:creationId xmlns:a16="http://schemas.microsoft.com/office/drawing/2014/main" id="{BB487580-2AA2-E872-F792-FAEC0A64C586}"/>
              </a:ext>
            </a:extLst>
          </p:cNvPr>
          <p:cNvSpPr>
            <a:spLocks noGrp="1" noChangeArrowheads="1"/>
          </p:cNvSpPr>
          <p:nvPr>
            <p:ph type="body" sz="half" idx="1"/>
          </p:nvPr>
        </p:nvSpPr>
        <p:spPr>
          <a:xfrm>
            <a:off x="5486400" y="1371600"/>
            <a:ext cx="3505200" cy="4953000"/>
          </a:xfrm>
        </p:spPr>
        <p:txBody>
          <a:bodyPr/>
          <a:lstStyle/>
          <a:p>
            <a:pPr marL="171450" indent="-171450" eaLnBrk="1" hangingPunct="1">
              <a:lnSpc>
                <a:spcPct val="90000"/>
              </a:lnSpc>
              <a:defRPr/>
            </a:pPr>
            <a:r>
              <a:rPr lang="en-US" sz="2000" b="1" dirty="0">
                <a:solidFill>
                  <a:srgbClr val="FF0000"/>
                </a:solidFill>
                <a:latin typeface="Arial" charset="0"/>
              </a:rPr>
              <a:t>Control X-Axis, Y-Axis, and Secondary Y-Axis properties</a:t>
            </a:r>
          </a:p>
          <a:p>
            <a:pPr marL="455613" lvl="1" indent="-169863" eaLnBrk="1" hangingPunct="1">
              <a:lnSpc>
                <a:spcPct val="90000"/>
              </a:lnSpc>
              <a:defRPr/>
            </a:pPr>
            <a:r>
              <a:rPr lang="en-US" sz="1800" b="1" dirty="0">
                <a:solidFill>
                  <a:srgbClr val="FF0000"/>
                </a:solidFill>
                <a:latin typeface="Arial" charset="0"/>
              </a:rPr>
              <a:t>Minimum, Maximum, Major and Minor Division</a:t>
            </a:r>
          </a:p>
          <a:p>
            <a:pPr marL="171450" indent="-171450" eaLnBrk="1" hangingPunct="1">
              <a:lnSpc>
                <a:spcPct val="90000"/>
              </a:lnSpc>
              <a:defRPr/>
            </a:pPr>
            <a:r>
              <a:rPr lang="en-US" sz="2000" b="1" dirty="0">
                <a:solidFill>
                  <a:schemeClr val="accent2"/>
                </a:solidFill>
                <a:latin typeface="Arial" charset="0"/>
              </a:rPr>
              <a:t>Control Series Data</a:t>
            </a:r>
          </a:p>
          <a:p>
            <a:pPr marL="571500" lvl="1" indent="-171450" eaLnBrk="1" hangingPunct="1">
              <a:lnSpc>
                <a:spcPct val="90000"/>
              </a:lnSpc>
              <a:defRPr/>
            </a:pPr>
            <a:r>
              <a:rPr lang="en-US" sz="1800" b="1" dirty="0">
                <a:solidFill>
                  <a:schemeClr val="accent2"/>
                </a:solidFill>
                <a:latin typeface="Arial" charset="0"/>
              </a:rPr>
              <a:t>Source Sheet, Label, Axis</a:t>
            </a:r>
          </a:p>
          <a:p>
            <a:pPr marL="171450" indent="-171450" eaLnBrk="1" hangingPunct="1">
              <a:lnSpc>
                <a:spcPct val="90000"/>
              </a:lnSpc>
              <a:defRPr/>
            </a:pPr>
            <a:r>
              <a:rPr lang="en-US" sz="2000" b="1" dirty="0">
                <a:solidFill>
                  <a:srgbClr val="008000"/>
                </a:solidFill>
                <a:latin typeface="Arial" charset="0"/>
              </a:rPr>
              <a:t>Control Line Properties</a:t>
            </a:r>
          </a:p>
          <a:p>
            <a:pPr marL="455613" lvl="1" indent="-169863" eaLnBrk="1" hangingPunct="1">
              <a:lnSpc>
                <a:spcPct val="90000"/>
              </a:lnSpc>
              <a:defRPr/>
            </a:pPr>
            <a:r>
              <a:rPr lang="en-US" sz="1800" b="1" dirty="0" err="1">
                <a:solidFill>
                  <a:srgbClr val="008000"/>
                </a:solidFill>
                <a:latin typeface="Arial" charset="0"/>
              </a:rPr>
              <a:t>LineType</a:t>
            </a:r>
            <a:r>
              <a:rPr lang="en-US" sz="1800" b="1" dirty="0">
                <a:solidFill>
                  <a:srgbClr val="008000"/>
                </a:solidFill>
                <a:latin typeface="Arial" charset="0"/>
              </a:rPr>
              <a:t>, Color, Weight</a:t>
            </a:r>
          </a:p>
          <a:p>
            <a:pPr marL="171450" indent="-171450" eaLnBrk="1" hangingPunct="1">
              <a:lnSpc>
                <a:spcPct val="90000"/>
              </a:lnSpc>
              <a:defRPr/>
            </a:pPr>
            <a:r>
              <a:rPr lang="en-US" sz="2000" b="1" dirty="0">
                <a:solidFill>
                  <a:srgbClr val="FF33CC"/>
                </a:solidFill>
                <a:latin typeface="Arial" charset="0"/>
              </a:rPr>
              <a:t>Control Marker Properties</a:t>
            </a:r>
          </a:p>
          <a:p>
            <a:pPr marL="455613" lvl="1" indent="-169863" eaLnBrk="1" hangingPunct="1">
              <a:lnSpc>
                <a:spcPct val="90000"/>
              </a:lnSpc>
              <a:defRPr/>
            </a:pPr>
            <a:r>
              <a:rPr lang="en-US" sz="1800" b="1" dirty="0" err="1">
                <a:solidFill>
                  <a:srgbClr val="FF33CC"/>
                </a:solidFill>
                <a:latin typeface="Arial" charset="0"/>
              </a:rPr>
              <a:t>ForeColor</a:t>
            </a:r>
            <a:r>
              <a:rPr lang="en-US" sz="1800" b="1" dirty="0">
                <a:solidFill>
                  <a:srgbClr val="FF33CC"/>
                </a:solidFill>
                <a:latin typeface="Arial" charset="0"/>
              </a:rPr>
              <a:t>, </a:t>
            </a:r>
            <a:r>
              <a:rPr lang="en-US" sz="1800" b="1" dirty="0" err="1">
                <a:solidFill>
                  <a:srgbClr val="FF33CC"/>
                </a:solidFill>
                <a:latin typeface="Arial" charset="0"/>
              </a:rPr>
              <a:t>BackColor</a:t>
            </a:r>
            <a:r>
              <a:rPr lang="en-US" sz="1800" b="1" dirty="0">
                <a:solidFill>
                  <a:srgbClr val="FF33CC"/>
                </a:solidFill>
                <a:latin typeface="Arial" charset="0"/>
              </a:rPr>
              <a:t>, </a:t>
            </a:r>
            <a:r>
              <a:rPr lang="en-US" sz="1800" b="1" dirty="0" err="1">
                <a:solidFill>
                  <a:srgbClr val="FF33CC"/>
                </a:solidFill>
                <a:latin typeface="Arial" charset="0"/>
              </a:rPr>
              <a:t>MarkerType</a:t>
            </a:r>
            <a:r>
              <a:rPr lang="en-US" sz="1800" b="1" dirty="0">
                <a:solidFill>
                  <a:srgbClr val="FF33CC"/>
                </a:solidFill>
                <a:latin typeface="Arial" charset="0"/>
              </a:rPr>
              <a:t>, Size, Shadow, Frequency</a:t>
            </a:r>
          </a:p>
          <a:p>
            <a:pPr marL="171450" indent="-171450" eaLnBrk="1" hangingPunct="1">
              <a:lnSpc>
                <a:spcPct val="90000"/>
              </a:lnSpc>
              <a:defRPr/>
            </a:pPr>
            <a:r>
              <a:rPr lang="en-US" sz="2000" b="1" dirty="0">
                <a:solidFill>
                  <a:srgbClr val="FFC000"/>
                </a:solidFill>
                <a:latin typeface="Arial" charset="0"/>
              </a:rPr>
              <a:t>Apply formats to all Plots</a:t>
            </a:r>
          </a:p>
        </p:txBody>
      </p:sp>
      <p:sp>
        <p:nvSpPr>
          <p:cNvPr id="45061" name="Rectangle 3">
            <a:extLst>
              <a:ext uri="{FF2B5EF4-FFF2-40B4-BE49-F238E27FC236}">
                <a16:creationId xmlns:a16="http://schemas.microsoft.com/office/drawing/2014/main" id="{638C25AA-7BDB-0A46-B7AC-AF6A7FF560AA}"/>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Plots</a:t>
            </a:r>
          </a:p>
        </p:txBody>
      </p:sp>
      <p:sp>
        <p:nvSpPr>
          <p:cNvPr id="45062" name="Text Box 7">
            <a:extLst>
              <a:ext uri="{FF2B5EF4-FFF2-40B4-BE49-F238E27FC236}">
                <a16:creationId xmlns:a16="http://schemas.microsoft.com/office/drawing/2014/main" id="{2A7AAC19-9455-286F-6995-2B51A28BCDE4}"/>
              </a:ext>
            </a:extLst>
          </p:cNvPr>
          <p:cNvSpPr txBox="1">
            <a:spLocks noChangeArrowheads="1"/>
          </p:cNvSpPr>
          <p:nvPr/>
        </p:nvSpPr>
        <p:spPr bwMode="auto">
          <a:xfrm rot="10800000">
            <a:off x="92075" y="682625"/>
            <a:ext cx="3651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45063" name="Text Box 8">
            <a:extLst>
              <a:ext uri="{FF2B5EF4-FFF2-40B4-BE49-F238E27FC236}">
                <a16:creationId xmlns:a16="http://schemas.microsoft.com/office/drawing/2014/main" id="{E1B2180F-1F6C-5E3D-E3B1-9DD9EA1DEE46}"/>
              </a:ext>
            </a:extLst>
          </p:cNvPr>
          <p:cNvSpPr txBox="1">
            <a:spLocks noChangeArrowheads="1"/>
          </p:cNvSpPr>
          <p:nvPr/>
        </p:nvSpPr>
        <p:spPr bwMode="auto">
          <a:xfrm rot="10800000">
            <a:off x="92075" y="4265613"/>
            <a:ext cx="365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sp>
        <p:nvSpPr>
          <p:cNvPr id="45064" name="Rectangle 11">
            <a:extLst>
              <a:ext uri="{FF2B5EF4-FFF2-40B4-BE49-F238E27FC236}">
                <a16:creationId xmlns:a16="http://schemas.microsoft.com/office/drawing/2014/main" id="{D8695B9E-2536-8E35-8DFC-CB88F3149499}"/>
              </a:ext>
            </a:extLst>
          </p:cNvPr>
          <p:cNvSpPr>
            <a:spLocks noChangeArrowheads="1"/>
          </p:cNvSpPr>
          <p:nvPr/>
        </p:nvSpPr>
        <p:spPr bwMode="auto">
          <a:xfrm>
            <a:off x="747713" y="1087438"/>
            <a:ext cx="1462087" cy="2743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45065" name="Rectangle 12">
            <a:extLst>
              <a:ext uri="{FF2B5EF4-FFF2-40B4-BE49-F238E27FC236}">
                <a16:creationId xmlns:a16="http://schemas.microsoft.com/office/drawing/2014/main" id="{3FF00B3B-DE13-D950-8095-A860F4097006}"/>
              </a:ext>
            </a:extLst>
          </p:cNvPr>
          <p:cNvSpPr>
            <a:spLocks noChangeArrowheads="1"/>
          </p:cNvSpPr>
          <p:nvPr/>
        </p:nvSpPr>
        <p:spPr bwMode="auto">
          <a:xfrm>
            <a:off x="2271713" y="1731963"/>
            <a:ext cx="1843087" cy="6096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45066" name="Rectangle 13">
            <a:extLst>
              <a:ext uri="{FF2B5EF4-FFF2-40B4-BE49-F238E27FC236}">
                <a16:creationId xmlns:a16="http://schemas.microsoft.com/office/drawing/2014/main" id="{C7EE72FF-1319-AAF9-ED2E-87A010F92687}"/>
              </a:ext>
            </a:extLst>
          </p:cNvPr>
          <p:cNvSpPr>
            <a:spLocks noChangeArrowheads="1"/>
          </p:cNvSpPr>
          <p:nvPr/>
        </p:nvSpPr>
        <p:spPr bwMode="auto">
          <a:xfrm>
            <a:off x="2271713" y="1109663"/>
            <a:ext cx="1843087" cy="58896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45067" name="Rectangle 14">
            <a:extLst>
              <a:ext uri="{FF2B5EF4-FFF2-40B4-BE49-F238E27FC236}">
                <a16:creationId xmlns:a16="http://schemas.microsoft.com/office/drawing/2014/main" id="{D0A5FFBB-90AF-ED41-3AF3-36201F8F8AB3}"/>
              </a:ext>
            </a:extLst>
          </p:cNvPr>
          <p:cNvSpPr>
            <a:spLocks noChangeArrowheads="1"/>
          </p:cNvSpPr>
          <p:nvPr/>
        </p:nvSpPr>
        <p:spPr bwMode="auto">
          <a:xfrm>
            <a:off x="2286000" y="2362200"/>
            <a:ext cx="1843088" cy="10382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45068" name="Rectangle 15">
            <a:extLst>
              <a:ext uri="{FF2B5EF4-FFF2-40B4-BE49-F238E27FC236}">
                <a16:creationId xmlns:a16="http://schemas.microsoft.com/office/drawing/2014/main" id="{0A53D2AC-8AFE-6C33-BC84-17046D5FE6F6}"/>
              </a:ext>
            </a:extLst>
          </p:cNvPr>
          <p:cNvSpPr>
            <a:spLocks noChangeArrowheads="1"/>
          </p:cNvSpPr>
          <p:nvPr/>
        </p:nvSpPr>
        <p:spPr bwMode="auto">
          <a:xfrm>
            <a:off x="762000" y="3883025"/>
            <a:ext cx="3276600" cy="274638"/>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45069" name="Picture 15">
            <a:extLst>
              <a:ext uri="{FF2B5EF4-FFF2-40B4-BE49-F238E27FC236}">
                <a16:creationId xmlns:a16="http://schemas.microsoft.com/office/drawing/2014/main" id="{5BA56749-DFBC-468C-4DB4-154EC3DBF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07" t="2985" r="2171" b="7463"/>
          <a:stretch>
            <a:fillRect/>
          </a:stretch>
        </p:blipFill>
        <p:spPr bwMode="auto">
          <a:xfrm>
            <a:off x="1223963" y="4267200"/>
            <a:ext cx="35766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a:hlinkClick r:id="rId5" action="ppaction://hlinksldjump"/>
            <a:extLst>
              <a:ext uri="{FF2B5EF4-FFF2-40B4-BE49-F238E27FC236}">
                <a16:creationId xmlns:a16="http://schemas.microsoft.com/office/drawing/2014/main" id="{09ED52DD-638E-5EE6-02BC-3EFB8D1E07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5071" name="Picture 16">
            <a:hlinkClick r:id="rId7" action="ppaction://hlinksldjump"/>
            <a:extLst>
              <a:ext uri="{FF2B5EF4-FFF2-40B4-BE49-F238E27FC236}">
                <a16:creationId xmlns:a16="http://schemas.microsoft.com/office/drawing/2014/main" id="{56FF520D-9892-47AD-CBF0-33175FA084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9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7">
            <a:extLst>
              <a:ext uri="{FF2B5EF4-FFF2-40B4-BE49-F238E27FC236}">
                <a16:creationId xmlns:a16="http://schemas.microsoft.com/office/drawing/2014/main" id="{8410B3FD-D9A7-40E0-82AB-366B8F18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614363"/>
            <a:ext cx="35814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lide Number Placeholder 4">
            <a:extLst>
              <a:ext uri="{FF2B5EF4-FFF2-40B4-BE49-F238E27FC236}">
                <a16:creationId xmlns:a16="http://schemas.microsoft.com/office/drawing/2014/main" id="{8B693337-3CD9-D05E-B165-7E21A879F81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40197A4-58EA-4C7E-9E39-50087779C364}" type="slidenum">
              <a:rPr lang="en-US" altLang="en-US" sz="1400">
                <a:solidFill>
                  <a:srgbClr val="FF0000"/>
                </a:solidFill>
                <a:latin typeface="Arial" panose="020B0604020202020204" pitchFamily="34" charset="0"/>
              </a:rPr>
              <a:pPr>
                <a:spcBef>
                  <a:spcPct val="0"/>
                </a:spcBef>
                <a:buFontTx/>
                <a:buNone/>
              </a:pPr>
              <a:t>22</a:t>
            </a:fld>
            <a:endParaRPr lang="en-US" altLang="en-US" sz="1400">
              <a:solidFill>
                <a:srgbClr val="FF0000"/>
              </a:solidFill>
              <a:latin typeface="Arial" panose="020B0604020202020204" pitchFamily="34" charset="0"/>
            </a:endParaRPr>
          </a:p>
        </p:txBody>
      </p:sp>
      <p:sp>
        <p:nvSpPr>
          <p:cNvPr id="51204" name="Rectangle 2">
            <a:extLst>
              <a:ext uri="{FF2B5EF4-FFF2-40B4-BE49-F238E27FC236}">
                <a16:creationId xmlns:a16="http://schemas.microsoft.com/office/drawing/2014/main" id="{3F2952C6-DCD7-414C-A175-398AFFB4AF65}"/>
              </a:ext>
            </a:extLst>
          </p:cNvPr>
          <p:cNvSpPr>
            <a:spLocks noGrp="1" noChangeArrowheads="1"/>
          </p:cNvSpPr>
          <p:nvPr>
            <p:ph type="body" sz="half" idx="1"/>
          </p:nvPr>
        </p:nvSpPr>
        <p:spPr>
          <a:xfrm>
            <a:off x="76200" y="4343400"/>
            <a:ext cx="2667000" cy="2057400"/>
          </a:xfrm>
        </p:spPr>
        <p:txBody>
          <a:bodyPr/>
          <a:lstStyle/>
          <a:p>
            <a:pPr marL="171450" indent="-171450" eaLnBrk="1" hangingPunct="1">
              <a:lnSpc>
                <a:spcPct val="90000"/>
              </a:lnSpc>
            </a:pPr>
            <a:r>
              <a:rPr lang="en-US" altLang="en-US" sz="1800" b="1">
                <a:solidFill>
                  <a:srgbClr val="FF0000"/>
                </a:solidFill>
                <a:latin typeface="Arial" panose="020B0604020202020204" pitchFamily="34" charset="0"/>
              </a:rPr>
              <a:t>Number of Sub-Charts to display</a:t>
            </a:r>
          </a:p>
          <a:p>
            <a:pPr marL="171450" indent="-171450" eaLnBrk="1" hangingPunct="1">
              <a:lnSpc>
                <a:spcPct val="90000"/>
              </a:lnSpc>
            </a:pPr>
            <a:r>
              <a:rPr lang="en-US" altLang="en-US" sz="1800" b="1">
                <a:solidFill>
                  <a:schemeClr val="accent2"/>
                </a:solidFill>
                <a:latin typeface="Arial" panose="020B0604020202020204" pitchFamily="34" charset="0"/>
              </a:rPr>
              <a:t>X-Axis properties</a:t>
            </a:r>
          </a:p>
          <a:p>
            <a:pPr marL="455613" lvl="1" indent="-169863" eaLnBrk="1" hangingPunct="1">
              <a:lnSpc>
                <a:spcPct val="90000"/>
              </a:lnSpc>
            </a:pPr>
            <a:r>
              <a:rPr lang="en-US" altLang="en-US" sz="1600" b="1">
                <a:solidFill>
                  <a:schemeClr val="accent2"/>
                </a:solidFill>
                <a:latin typeface="Arial" panose="020B0604020202020204" pitchFamily="34" charset="0"/>
              </a:rPr>
              <a:t>Minimum, Maximum, Major and Minor Division</a:t>
            </a:r>
          </a:p>
          <a:p>
            <a:pPr marL="171450" indent="-171450" eaLnBrk="1" hangingPunct="1">
              <a:lnSpc>
                <a:spcPct val="90000"/>
              </a:lnSpc>
            </a:pPr>
            <a:r>
              <a:rPr lang="en-US" altLang="en-US" sz="1800" b="1">
                <a:solidFill>
                  <a:srgbClr val="008000"/>
                </a:solidFill>
                <a:latin typeface="Arial" panose="020B0604020202020204" pitchFamily="34" charset="0"/>
              </a:rPr>
              <a:t>Source Datasheet , Sub-Chart , Label</a:t>
            </a:r>
          </a:p>
        </p:txBody>
      </p:sp>
      <p:sp>
        <p:nvSpPr>
          <p:cNvPr id="51205" name="Rectangle 3">
            <a:extLst>
              <a:ext uri="{FF2B5EF4-FFF2-40B4-BE49-F238E27FC236}">
                <a16:creationId xmlns:a16="http://schemas.microsoft.com/office/drawing/2014/main" id="{B051774F-8293-1BE2-FCBE-450AA79F854D}"/>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a:t>
            </a:r>
            <a:r>
              <a:rPr lang="en-US" altLang="en-US" sz="2000" dirty="0" err="1"/>
              <a:t>StripCharts</a:t>
            </a:r>
            <a:endParaRPr lang="en-US" altLang="en-US" sz="2000" dirty="0"/>
          </a:p>
        </p:txBody>
      </p:sp>
      <p:sp>
        <p:nvSpPr>
          <p:cNvPr id="51206" name="Text Box 7">
            <a:extLst>
              <a:ext uri="{FF2B5EF4-FFF2-40B4-BE49-F238E27FC236}">
                <a16:creationId xmlns:a16="http://schemas.microsoft.com/office/drawing/2014/main" id="{787FCE8C-7C6C-A359-46E3-2DBFA05C19D3}"/>
              </a:ext>
            </a:extLst>
          </p:cNvPr>
          <p:cNvSpPr txBox="1">
            <a:spLocks noChangeArrowheads="1"/>
          </p:cNvSpPr>
          <p:nvPr/>
        </p:nvSpPr>
        <p:spPr bwMode="auto">
          <a:xfrm rot="10800000">
            <a:off x="92075" y="682625"/>
            <a:ext cx="3651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51207" name="Text Box 8">
            <a:extLst>
              <a:ext uri="{FF2B5EF4-FFF2-40B4-BE49-F238E27FC236}">
                <a16:creationId xmlns:a16="http://schemas.microsoft.com/office/drawing/2014/main" id="{ED168CD1-75A9-8770-D4BF-7B74EBC52865}"/>
              </a:ext>
            </a:extLst>
          </p:cNvPr>
          <p:cNvSpPr txBox="1">
            <a:spLocks noChangeArrowheads="1"/>
          </p:cNvSpPr>
          <p:nvPr/>
        </p:nvSpPr>
        <p:spPr bwMode="auto">
          <a:xfrm rot="10800000">
            <a:off x="5045075" y="2590800"/>
            <a:ext cx="365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sp>
        <p:nvSpPr>
          <p:cNvPr id="51208" name="Rectangle 11">
            <a:extLst>
              <a:ext uri="{FF2B5EF4-FFF2-40B4-BE49-F238E27FC236}">
                <a16:creationId xmlns:a16="http://schemas.microsoft.com/office/drawing/2014/main" id="{1EFCBD6B-326A-F49E-C948-A9C6C6DCADEA}"/>
              </a:ext>
            </a:extLst>
          </p:cNvPr>
          <p:cNvSpPr>
            <a:spLocks noChangeArrowheads="1"/>
          </p:cNvSpPr>
          <p:nvPr/>
        </p:nvSpPr>
        <p:spPr bwMode="auto">
          <a:xfrm>
            <a:off x="584200" y="2797175"/>
            <a:ext cx="1462088" cy="123031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70C0"/>
              </a:solidFill>
            </a:endParaRPr>
          </a:p>
        </p:txBody>
      </p:sp>
      <p:sp>
        <p:nvSpPr>
          <p:cNvPr id="51209" name="Rectangle 12">
            <a:extLst>
              <a:ext uri="{FF2B5EF4-FFF2-40B4-BE49-F238E27FC236}">
                <a16:creationId xmlns:a16="http://schemas.microsoft.com/office/drawing/2014/main" id="{A8DE43C5-C3E7-437C-6078-2E8C288B85E8}"/>
              </a:ext>
            </a:extLst>
          </p:cNvPr>
          <p:cNvSpPr>
            <a:spLocks noChangeArrowheads="1"/>
          </p:cNvSpPr>
          <p:nvPr/>
        </p:nvSpPr>
        <p:spPr bwMode="auto">
          <a:xfrm>
            <a:off x="2079625" y="1828800"/>
            <a:ext cx="1958975" cy="674688"/>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1210" name="Rectangle 13">
            <a:extLst>
              <a:ext uri="{FF2B5EF4-FFF2-40B4-BE49-F238E27FC236}">
                <a16:creationId xmlns:a16="http://schemas.microsoft.com/office/drawing/2014/main" id="{DA2EC633-C5C1-55C2-5234-D275757B17D9}"/>
              </a:ext>
            </a:extLst>
          </p:cNvPr>
          <p:cNvSpPr>
            <a:spLocks noChangeArrowheads="1"/>
          </p:cNvSpPr>
          <p:nvPr/>
        </p:nvSpPr>
        <p:spPr bwMode="auto">
          <a:xfrm>
            <a:off x="2079625" y="1198563"/>
            <a:ext cx="1958975" cy="619125"/>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1211" name="Rectangle 14">
            <a:extLst>
              <a:ext uri="{FF2B5EF4-FFF2-40B4-BE49-F238E27FC236}">
                <a16:creationId xmlns:a16="http://schemas.microsoft.com/office/drawing/2014/main" id="{67BFCE22-6AE1-650A-1849-C813832FAD44}"/>
              </a:ext>
            </a:extLst>
          </p:cNvPr>
          <p:cNvSpPr>
            <a:spLocks noChangeArrowheads="1"/>
          </p:cNvSpPr>
          <p:nvPr/>
        </p:nvSpPr>
        <p:spPr bwMode="auto">
          <a:xfrm>
            <a:off x="2071688" y="2514600"/>
            <a:ext cx="1966912" cy="15240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1212" name="Rectangle 15">
            <a:extLst>
              <a:ext uri="{FF2B5EF4-FFF2-40B4-BE49-F238E27FC236}">
                <a16:creationId xmlns:a16="http://schemas.microsoft.com/office/drawing/2014/main" id="{000E43E2-5B09-73BA-02AB-B3F2864BC661}"/>
              </a:ext>
            </a:extLst>
          </p:cNvPr>
          <p:cNvSpPr>
            <a:spLocks noChangeArrowheads="1"/>
          </p:cNvSpPr>
          <p:nvPr/>
        </p:nvSpPr>
        <p:spPr bwMode="auto">
          <a:xfrm>
            <a:off x="2330450" y="4095750"/>
            <a:ext cx="1524000" cy="204788"/>
          </a:xfrm>
          <a:prstGeom prst="rect">
            <a:avLst/>
          </a:prstGeom>
          <a:noFill/>
          <a:ln w="2540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1213" name="Rectangle 11">
            <a:extLst>
              <a:ext uri="{FF2B5EF4-FFF2-40B4-BE49-F238E27FC236}">
                <a16:creationId xmlns:a16="http://schemas.microsoft.com/office/drawing/2014/main" id="{9EB0B58F-6566-03DF-97D9-4E1CA1F15013}"/>
              </a:ext>
            </a:extLst>
          </p:cNvPr>
          <p:cNvSpPr>
            <a:spLocks noChangeArrowheads="1"/>
          </p:cNvSpPr>
          <p:nvPr/>
        </p:nvSpPr>
        <p:spPr bwMode="auto">
          <a:xfrm>
            <a:off x="584200" y="1196975"/>
            <a:ext cx="1462088" cy="3159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0070C0"/>
              </a:solidFill>
            </a:endParaRPr>
          </a:p>
        </p:txBody>
      </p:sp>
      <p:sp>
        <p:nvSpPr>
          <p:cNvPr id="17" name="Rectangle 2">
            <a:extLst>
              <a:ext uri="{FF2B5EF4-FFF2-40B4-BE49-F238E27FC236}">
                <a16:creationId xmlns:a16="http://schemas.microsoft.com/office/drawing/2014/main" id="{3EB5A545-F156-0F15-7D89-0E0E15B86413}"/>
              </a:ext>
            </a:extLst>
          </p:cNvPr>
          <p:cNvSpPr txBox="1">
            <a:spLocks noChangeArrowheads="1"/>
          </p:cNvSpPr>
          <p:nvPr/>
        </p:nvSpPr>
        <p:spPr bwMode="auto">
          <a:xfrm>
            <a:off x="2667000" y="4343400"/>
            <a:ext cx="2895600" cy="2057400"/>
          </a:xfrm>
          <a:prstGeom prst="rect">
            <a:avLst/>
          </a:prstGeom>
          <a:noFill/>
          <a:ln w="9525">
            <a:noFill/>
            <a:miter lim="800000"/>
            <a:headEnd/>
            <a:tailEnd/>
          </a:ln>
        </p:spPr>
        <p:txBody>
          <a:bodyPr lIns="91429" tIns="45714" rIns="91429" bIns="45714"/>
          <a:lstStyle/>
          <a:p>
            <a:pPr marL="171450" indent="-171450" eaLnBrk="1" hangingPunct="1">
              <a:lnSpc>
                <a:spcPct val="90000"/>
              </a:lnSpc>
              <a:spcBef>
                <a:spcPct val="20000"/>
              </a:spcBef>
              <a:buFontTx/>
              <a:buChar char="•"/>
              <a:defRPr/>
            </a:pPr>
            <a:r>
              <a:rPr lang="en-US" sz="1800" b="1" kern="0" dirty="0">
                <a:solidFill>
                  <a:srgbClr val="FF33CC"/>
                </a:solidFill>
                <a:latin typeface="Arial" charset="0"/>
              </a:rPr>
              <a:t>Line Properties</a:t>
            </a:r>
          </a:p>
          <a:p>
            <a:pPr marL="455613" lvl="1" indent="-169863" eaLnBrk="1" hangingPunct="1">
              <a:lnSpc>
                <a:spcPct val="90000"/>
              </a:lnSpc>
              <a:spcBef>
                <a:spcPct val="20000"/>
              </a:spcBef>
              <a:buFontTx/>
              <a:buChar char="–"/>
              <a:defRPr/>
            </a:pPr>
            <a:r>
              <a:rPr lang="en-US" sz="1600" b="1" kern="0" dirty="0" err="1">
                <a:solidFill>
                  <a:srgbClr val="FF33CC"/>
                </a:solidFill>
                <a:latin typeface="Arial" charset="0"/>
              </a:rPr>
              <a:t>LineType</a:t>
            </a:r>
            <a:r>
              <a:rPr lang="en-US" sz="1600" b="1" kern="0" dirty="0">
                <a:solidFill>
                  <a:srgbClr val="FF33CC"/>
                </a:solidFill>
                <a:latin typeface="Arial" charset="0"/>
              </a:rPr>
              <a:t>, Color, Weight</a:t>
            </a:r>
          </a:p>
          <a:p>
            <a:pPr marL="171450" indent="-171450" eaLnBrk="1" hangingPunct="1">
              <a:lnSpc>
                <a:spcPct val="90000"/>
              </a:lnSpc>
              <a:spcBef>
                <a:spcPct val="20000"/>
              </a:spcBef>
              <a:buFontTx/>
              <a:buChar char="•"/>
              <a:defRPr/>
            </a:pPr>
            <a:r>
              <a:rPr lang="en-US" sz="1800" b="1" kern="0" dirty="0">
                <a:solidFill>
                  <a:srgbClr val="FFC000"/>
                </a:solidFill>
                <a:latin typeface="Arial" charset="0"/>
              </a:rPr>
              <a:t>Marker Properties</a:t>
            </a:r>
          </a:p>
          <a:p>
            <a:pPr marL="455613" lvl="1" indent="-169863" eaLnBrk="1" hangingPunct="1">
              <a:lnSpc>
                <a:spcPct val="90000"/>
              </a:lnSpc>
              <a:spcBef>
                <a:spcPct val="20000"/>
              </a:spcBef>
              <a:buFontTx/>
              <a:buChar char="–"/>
              <a:defRPr/>
            </a:pPr>
            <a:r>
              <a:rPr lang="en-US" sz="1600" b="1" kern="0" dirty="0" err="1">
                <a:solidFill>
                  <a:srgbClr val="FFC000"/>
                </a:solidFill>
                <a:latin typeface="Arial" charset="0"/>
              </a:rPr>
              <a:t>ForeColor</a:t>
            </a:r>
            <a:r>
              <a:rPr lang="en-US" sz="1600" b="1" kern="0" dirty="0">
                <a:solidFill>
                  <a:srgbClr val="FFC000"/>
                </a:solidFill>
                <a:latin typeface="Arial" charset="0"/>
              </a:rPr>
              <a:t>, </a:t>
            </a:r>
            <a:r>
              <a:rPr lang="en-US" sz="1600" b="1" kern="0" dirty="0" err="1">
                <a:solidFill>
                  <a:srgbClr val="FFC000"/>
                </a:solidFill>
                <a:latin typeface="Arial" charset="0"/>
              </a:rPr>
              <a:t>BackColor</a:t>
            </a:r>
            <a:r>
              <a:rPr lang="en-US" sz="1600" b="1" kern="0" dirty="0">
                <a:solidFill>
                  <a:srgbClr val="FFC000"/>
                </a:solidFill>
                <a:latin typeface="Arial" charset="0"/>
              </a:rPr>
              <a:t>, </a:t>
            </a:r>
            <a:r>
              <a:rPr lang="en-US" sz="1600" b="1" kern="0" dirty="0" err="1">
                <a:solidFill>
                  <a:srgbClr val="FFC000"/>
                </a:solidFill>
                <a:latin typeface="Arial" charset="0"/>
              </a:rPr>
              <a:t>MarkerType</a:t>
            </a:r>
            <a:r>
              <a:rPr lang="en-US" sz="1600" b="1" kern="0" dirty="0">
                <a:solidFill>
                  <a:srgbClr val="FFC000"/>
                </a:solidFill>
                <a:latin typeface="Arial" charset="0"/>
              </a:rPr>
              <a:t>, Size, Shadow, Frequency</a:t>
            </a:r>
          </a:p>
          <a:p>
            <a:pPr marL="171450" indent="-171450" eaLnBrk="1" hangingPunct="1">
              <a:lnSpc>
                <a:spcPct val="90000"/>
              </a:lnSpc>
              <a:spcBef>
                <a:spcPct val="20000"/>
              </a:spcBef>
              <a:buFontTx/>
              <a:buChar char="•"/>
              <a:defRPr/>
            </a:pPr>
            <a:r>
              <a:rPr lang="en-US" sz="1800" b="1" kern="0" dirty="0">
                <a:solidFill>
                  <a:srgbClr val="993300"/>
                </a:solidFill>
                <a:latin typeface="Arial" charset="0"/>
              </a:rPr>
              <a:t>Apply formats to all StripCharts</a:t>
            </a:r>
          </a:p>
        </p:txBody>
      </p:sp>
      <p:pic>
        <p:nvPicPr>
          <p:cNvPr id="51215" name="Picture 17">
            <a:extLst>
              <a:ext uri="{FF2B5EF4-FFF2-40B4-BE49-F238E27FC236}">
                <a16:creationId xmlns:a16="http://schemas.microsoft.com/office/drawing/2014/main" id="{CA398D81-EE2F-9559-A92C-DCCD67101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24" t="20274" r="67241" b="5260"/>
          <a:stretch>
            <a:fillRect/>
          </a:stretch>
        </p:blipFill>
        <p:spPr bwMode="auto">
          <a:xfrm>
            <a:off x="5486400" y="1130300"/>
            <a:ext cx="3429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4">
            <a:hlinkClick r:id="rId5" action="ppaction://hlinksldjump"/>
            <a:extLst>
              <a:ext uri="{FF2B5EF4-FFF2-40B4-BE49-F238E27FC236}">
                <a16:creationId xmlns:a16="http://schemas.microsoft.com/office/drawing/2014/main" id="{005F1276-F9F0-A138-5B22-B9D1B9C4E0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1217" name="Picture 15">
            <a:hlinkClick r:id="rId7" action="ppaction://hlinksldjump"/>
            <a:extLst>
              <a:ext uri="{FF2B5EF4-FFF2-40B4-BE49-F238E27FC236}">
                <a16:creationId xmlns:a16="http://schemas.microsoft.com/office/drawing/2014/main" id="{1624CAE7-1A53-35FA-C83D-8C9BFA9A730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54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9">
            <a:extLst>
              <a:ext uri="{FF2B5EF4-FFF2-40B4-BE49-F238E27FC236}">
                <a16:creationId xmlns:a16="http://schemas.microsoft.com/office/drawing/2014/main" id="{6DA20C41-8B56-3D06-AA4C-C5C2FADB3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566738"/>
            <a:ext cx="5006975"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lide Number Placeholder 4">
            <a:extLst>
              <a:ext uri="{FF2B5EF4-FFF2-40B4-BE49-F238E27FC236}">
                <a16:creationId xmlns:a16="http://schemas.microsoft.com/office/drawing/2014/main" id="{4DCB7FC3-C138-D5E5-7FC1-76DD7B6A353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5D9D6B0-AEDF-4817-9C0D-F1789A3C8262}" type="slidenum">
              <a:rPr lang="en-US" altLang="en-US" sz="1400">
                <a:solidFill>
                  <a:srgbClr val="FF0000"/>
                </a:solidFill>
                <a:latin typeface="Arial" panose="020B0604020202020204" pitchFamily="34" charset="0"/>
              </a:rPr>
              <a:pPr>
                <a:spcBef>
                  <a:spcPct val="0"/>
                </a:spcBef>
                <a:buFontTx/>
                <a:buNone/>
              </a:pPr>
              <a:t>23</a:t>
            </a:fld>
            <a:endParaRPr lang="en-US" altLang="en-US" sz="1400">
              <a:solidFill>
                <a:srgbClr val="FF0000"/>
              </a:solidFill>
              <a:latin typeface="Arial" panose="020B0604020202020204" pitchFamily="34" charset="0"/>
            </a:endParaRPr>
          </a:p>
        </p:txBody>
      </p:sp>
      <p:sp>
        <p:nvSpPr>
          <p:cNvPr id="57348" name="Rectangle 2">
            <a:extLst>
              <a:ext uri="{FF2B5EF4-FFF2-40B4-BE49-F238E27FC236}">
                <a16:creationId xmlns:a16="http://schemas.microsoft.com/office/drawing/2014/main" id="{8899EEED-32DE-5017-74B9-A0BE79F239A1}"/>
              </a:ext>
            </a:extLst>
          </p:cNvPr>
          <p:cNvSpPr>
            <a:spLocks noGrp="1" noChangeArrowheads="1"/>
          </p:cNvSpPr>
          <p:nvPr>
            <p:ph type="body" sz="half" idx="1"/>
          </p:nvPr>
        </p:nvSpPr>
        <p:spPr>
          <a:xfrm>
            <a:off x="5715000" y="1447800"/>
            <a:ext cx="3276600" cy="5181600"/>
          </a:xfrm>
        </p:spPr>
        <p:txBody>
          <a:bodyPr/>
          <a:lstStyle/>
          <a:p>
            <a:pPr marL="114300" indent="-114300" eaLnBrk="1" hangingPunct="1">
              <a:lnSpc>
                <a:spcPct val="90000"/>
              </a:lnSpc>
            </a:pPr>
            <a:r>
              <a:rPr lang="en-US" altLang="en-US" sz="2000" b="1">
                <a:solidFill>
                  <a:srgbClr val="FF0000"/>
                </a:solidFill>
                <a:latin typeface="Arial" panose="020B0604020202020204" pitchFamily="34" charset="0"/>
              </a:rPr>
              <a:t>Select Column Type</a:t>
            </a:r>
          </a:p>
          <a:p>
            <a:pPr marL="341313" lvl="1" indent="-112713" eaLnBrk="1" hangingPunct="1">
              <a:lnSpc>
                <a:spcPct val="90000"/>
              </a:lnSpc>
            </a:pPr>
            <a:r>
              <a:rPr lang="en-US" altLang="en-US" sz="1800" b="1">
                <a:solidFill>
                  <a:srgbClr val="FF0000"/>
                </a:solidFill>
                <a:latin typeface="Arial" panose="020B0604020202020204" pitchFamily="34" charset="0"/>
              </a:rPr>
              <a:t>Simple value, Difference, Max/Min of Sheets</a:t>
            </a:r>
          </a:p>
          <a:p>
            <a:pPr marL="114300" indent="-114300" eaLnBrk="1" hangingPunct="1">
              <a:lnSpc>
                <a:spcPct val="90000"/>
              </a:lnSpc>
            </a:pPr>
            <a:r>
              <a:rPr lang="en-US" altLang="en-US" sz="2000" b="1">
                <a:solidFill>
                  <a:schemeClr val="accent2"/>
                </a:solidFill>
                <a:latin typeface="Arial" panose="020B0604020202020204" pitchFamily="34" charset="0"/>
              </a:rPr>
              <a:t>Select Source Sheet(s)</a:t>
            </a:r>
          </a:p>
          <a:p>
            <a:pPr marL="114300" indent="-114300" eaLnBrk="1" hangingPunct="1">
              <a:lnSpc>
                <a:spcPct val="90000"/>
              </a:lnSpc>
            </a:pPr>
            <a:r>
              <a:rPr lang="en-US" altLang="en-US" sz="2000" b="1">
                <a:solidFill>
                  <a:srgbClr val="008000"/>
                </a:solidFill>
                <a:latin typeface="Arial" panose="020B0604020202020204" pitchFamily="34" charset="0"/>
              </a:rPr>
              <a:t>Select Tabular Data</a:t>
            </a:r>
          </a:p>
          <a:p>
            <a:pPr marL="341313" lvl="1" indent="-112713" eaLnBrk="1" hangingPunct="1">
              <a:lnSpc>
                <a:spcPct val="90000"/>
              </a:lnSpc>
            </a:pPr>
            <a:r>
              <a:rPr lang="en-US" altLang="en-US" sz="1800" b="1">
                <a:solidFill>
                  <a:srgbClr val="008000"/>
                </a:solidFill>
                <a:latin typeface="Arial" panose="020B0604020202020204" pitchFamily="34" charset="0"/>
              </a:rPr>
              <a:t>Minimum, Maximum, Average, Steady-State, Timestep, Limit</a:t>
            </a:r>
          </a:p>
          <a:p>
            <a:pPr marL="114300" indent="-114300" eaLnBrk="1" hangingPunct="1">
              <a:lnSpc>
                <a:spcPct val="90000"/>
              </a:lnSpc>
            </a:pPr>
            <a:r>
              <a:rPr lang="en-US" altLang="en-US" sz="2000" b="1">
                <a:solidFill>
                  <a:srgbClr val="FF33CC"/>
                </a:solidFill>
                <a:latin typeface="Arial" panose="020B0604020202020204" pitchFamily="34" charset="0"/>
              </a:rPr>
              <a:t>Conditional Formatting to Highlight Out-of-Limit Conditions</a:t>
            </a:r>
          </a:p>
          <a:p>
            <a:pPr marL="114300" indent="-114300" eaLnBrk="1" hangingPunct="1">
              <a:lnSpc>
                <a:spcPct val="90000"/>
              </a:lnSpc>
            </a:pPr>
            <a:r>
              <a:rPr lang="en-US" altLang="en-US" sz="2000" b="1">
                <a:solidFill>
                  <a:srgbClr val="FFC000"/>
                </a:solidFill>
                <a:latin typeface="Arial" panose="020B0604020202020204" pitchFamily="34" charset="0"/>
              </a:rPr>
              <a:t>Formatting options for Table display</a:t>
            </a:r>
          </a:p>
          <a:p>
            <a:pPr marL="114300" indent="-114300" eaLnBrk="1" hangingPunct="1">
              <a:lnSpc>
                <a:spcPct val="90000"/>
              </a:lnSpc>
            </a:pPr>
            <a:r>
              <a:rPr lang="en-US" altLang="en-US" sz="2000" b="1">
                <a:solidFill>
                  <a:srgbClr val="993300"/>
                </a:solidFill>
                <a:latin typeface="Arial" panose="020B0604020202020204" pitchFamily="34" charset="0"/>
              </a:rPr>
              <a:t>Predefined tables for quick creation</a:t>
            </a:r>
          </a:p>
          <a:p>
            <a:pPr marL="114300" indent="-114300" eaLnBrk="1" hangingPunct="1">
              <a:lnSpc>
                <a:spcPct val="90000"/>
              </a:lnSpc>
            </a:pPr>
            <a:r>
              <a:rPr lang="en-US" altLang="en-US" sz="2000" b="1">
                <a:solidFill>
                  <a:srgbClr val="66FF33"/>
                </a:solidFill>
                <a:latin typeface="Arial" panose="020B0604020202020204" pitchFamily="34" charset="0"/>
              </a:rPr>
              <a:t>Apply formats to all Tables</a:t>
            </a:r>
          </a:p>
        </p:txBody>
      </p:sp>
      <p:sp>
        <p:nvSpPr>
          <p:cNvPr id="57349" name="Rectangle 4">
            <a:extLst>
              <a:ext uri="{FF2B5EF4-FFF2-40B4-BE49-F238E27FC236}">
                <a16:creationId xmlns:a16="http://schemas.microsoft.com/office/drawing/2014/main" id="{C32B085A-758E-65B1-FAC7-1416CED60B51}"/>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Tables</a:t>
            </a:r>
          </a:p>
        </p:txBody>
      </p:sp>
      <p:sp>
        <p:nvSpPr>
          <p:cNvPr id="57350" name="Text Box 9">
            <a:extLst>
              <a:ext uri="{FF2B5EF4-FFF2-40B4-BE49-F238E27FC236}">
                <a16:creationId xmlns:a16="http://schemas.microsoft.com/office/drawing/2014/main" id="{7174713E-228C-E72E-2C92-039BA1FFFC4D}"/>
              </a:ext>
            </a:extLst>
          </p:cNvPr>
          <p:cNvSpPr txBox="1">
            <a:spLocks noChangeArrowheads="1"/>
          </p:cNvSpPr>
          <p:nvPr/>
        </p:nvSpPr>
        <p:spPr bwMode="auto">
          <a:xfrm rot="10800000">
            <a:off x="92075" y="681038"/>
            <a:ext cx="3651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57351" name="Text Box 10">
            <a:extLst>
              <a:ext uri="{FF2B5EF4-FFF2-40B4-BE49-F238E27FC236}">
                <a16:creationId xmlns:a16="http://schemas.microsoft.com/office/drawing/2014/main" id="{DB2642FF-3FFE-5449-E5BC-52379C7CDC15}"/>
              </a:ext>
            </a:extLst>
          </p:cNvPr>
          <p:cNvSpPr txBox="1">
            <a:spLocks noChangeArrowheads="1"/>
          </p:cNvSpPr>
          <p:nvPr/>
        </p:nvSpPr>
        <p:spPr bwMode="auto">
          <a:xfrm rot="10800000">
            <a:off x="92075" y="4797425"/>
            <a:ext cx="365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sp>
        <p:nvSpPr>
          <p:cNvPr id="57352" name="Rectangle 11">
            <a:extLst>
              <a:ext uri="{FF2B5EF4-FFF2-40B4-BE49-F238E27FC236}">
                <a16:creationId xmlns:a16="http://schemas.microsoft.com/office/drawing/2014/main" id="{4EA2501A-0BD9-715D-15DC-3EA084D9615F}"/>
              </a:ext>
            </a:extLst>
          </p:cNvPr>
          <p:cNvSpPr>
            <a:spLocks noChangeArrowheads="1"/>
          </p:cNvSpPr>
          <p:nvPr/>
        </p:nvSpPr>
        <p:spPr bwMode="auto">
          <a:xfrm>
            <a:off x="2819400" y="1066800"/>
            <a:ext cx="685800" cy="533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3" name="Rectangle 12">
            <a:extLst>
              <a:ext uri="{FF2B5EF4-FFF2-40B4-BE49-F238E27FC236}">
                <a16:creationId xmlns:a16="http://schemas.microsoft.com/office/drawing/2014/main" id="{C7C59382-5EB6-E6B6-F18D-87E4A728C7EE}"/>
              </a:ext>
            </a:extLst>
          </p:cNvPr>
          <p:cNvSpPr>
            <a:spLocks noChangeArrowheads="1"/>
          </p:cNvSpPr>
          <p:nvPr/>
        </p:nvSpPr>
        <p:spPr bwMode="auto">
          <a:xfrm>
            <a:off x="742950" y="1066800"/>
            <a:ext cx="628650" cy="6858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4" name="Rectangle 13">
            <a:extLst>
              <a:ext uri="{FF2B5EF4-FFF2-40B4-BE49-F238E27FC236}">
                <a16:creationId xmlns:a16="http://schemas.microsoft.com/office/drawing/2014/main" id="{DCF55549-C0F0-891D-9980-5CFA5ABDC0DA}"/>
              </a:ext>
            </a:extLst>
          </p:cNvPr>
          <p:cNvSpPr>
            <a:spLocks noChangeArrowheads="1"/>
          </p:cNvSpPr>
          <p:nvPr/>
        </p:nvSpPr>
        <p:spPr bwMode="auto">
          <a:xfrm>
            <a:off x="1406525" y="1066800"/>
            <a:ext cx="1336675" cy="6858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5" name="Rectangle 14">
            <a:extLst>
              <a:ext uri="{FF2B5EF4-FFF2-40B4-BE49-F238E27FC236}">
                <a16:creationId xmlns:a16="http://schemas.microsoft.com/office/drawing/2014/main" id="{C295469D-6E22-CF6B-5F8C-0E79A986BE3E}"/>
              </a:ext>
            </a:extLst>
          </p:cNvPr>
          <p:cNvSpPr>
            <a:spLocks noChangeArrowheads="1"/>
          </p:cNvSpPr>
          <p:nvPr/>
        </p:nvSpPr>
        <p:spPr bwMode="auto">
          <a:xfrm>
            <a:off x="3552825" y="1066800"/>
            <a:ext cx="685800" cy="6858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6" name="Rectangle 15">
            <a:extLst>
              <a:ext uri="{FF2B5EF4-FFF2-40B4-BE49-F238E27FC236}">
                <a16:creationId xmlns:a16="http://schemas.microsoft.com/office/drawing/2014/main" id="{D69E09CE-B182-5260-4DC6-C873D82E9998}"/>
              </a:ext>
            </a:extLst>
          </p:cNvPr>
          <p:cNvSpPr>
            <a:spLocks noChangeArrowheads="1"/>
          </p:cNvSpPr>
          <p:nvPr/>
        </p:nvSpPr>
        <p:spPr bwMode="auto">
          <a:xfrm>
            <a:off x="4273550" y="1066800"/>
            <a:ext cx="1260475" cy="6858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7" name="Rectangle 16">
            <a:extLst>
              <a:ext uri="{FF2B5EF4-FFF2-40B4-BE49-F238E27FC236}">
                <a16:creationId xmlns:a16="http://schemas.microsoft.com/office/drawing/2014/main" id="{155AAC54-29B1-D508-A6E4-693AA16A1D13}"/>
              </a:ext>
            </a:extLst>
          </p:cNvPr>
          <p:cNvSpPr>
            <a:spLocks noChangeArrowheads="1"/>
          </p:cNvSpPr>
          <p:nvPr/>
        </p:nvSpPr>
        <p:spPr bwMode="auto">
          <a:xfrm>
            <a:off x="685800" y="2786063"/>
            <a:ext cx="4876800" cy="63817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8" name="Rectangle 17">
            <a:extLst>
              <a:ext uri="{FF2B5EF4-FFF2-40B4-BE49-F238E27FC236}">
                <a16:creationId xmlns:a16="http://schemas.microsoft.com/office/drawing/2014/main" id="{DA010E12-5758-E3B8-DCDC-8EC28802537D}"/>
              </a:ext>
            </a:extLst>
          </p:cNvPr>
          <p:cNvSpPr>
            <a:spLocks noChangeArrowheads="1"/>
          </p:cNvSpPr>
          <p:nvPr/>
        </p:nvSpPr>
        <p:spPr bwMode="auto">
          <a:xfrm>
            <a:off x="687388" y="1828800"/>
            <a:ext cx="1390650" cy="9144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59" name="Rectangle 18">
            <a:extLst>
              <a:ext uri="{FF2B5EF4-FFF2-40B4-BE49-F238E27FC236}">
                <a16:creationId xmlns:a16="http://schemas.microsoft.com/office/drawing/2014/main" id="{60F3B182-68BC-C475-3A2A-5BB1C6A6C7C8}"/>
              </a:ext>
            </a:extLst>
          </p:cNvPr>
          <p:cNvSpPr>
            <a:spLocks noChangeArrowheads="1"/>
          </p:cNvSpPr>
          <p:nvPr/>
        </p:nvSpPr>
        <p:spPr bwMode="auto">
          <a:xfrm>
            <a:off x="2133600" y="1828800"/>
            <a:ext cx="3429000" cy="914400"/>
          </a:xfrm>
          <a:prstGeom prst="rect">
            <a:avLst/>
          </a:prstGeom>
          <a:noFill/>
          <a:ln w="2540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57360" name="Rectangle 19">
            <a:extLst>
              <a:ext uri="{FF2B5EF4-FFF2-40B4-BE49-F238E27FC236}">
                <a16:creationId xmlns:a16="http://schemas.microsoft.com/office/drawing/2014/main" id="{06617464-18EF-EFBF-CCC1-C93CD1FA3F96}"/>
              </a:ext>
            </a:extLst>
          </p:cNvPr>
          <p:cNvSpPr>
            <a:spLocks noChangeArrowheads="1"/>
          </p:cNvSpPr>
          <p:nvPr/>
        </p:nvSpPr>
        <p:spPr bwMode="auto">
          <a:xfrm>
            <a:off x="2419350" y="704850"/>
            <a:ext cx="1524000" cy="228600"/>
          </a:xfrm>
          <a:prstGeom prst="rect">
            <a:avLst/>
          </a:prstGeom>
          <a:noFill/>
          <a:ln w="25400">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57361" name="Picture 22">
            <a:extLst>
              <a:ext uri="{FF2B5EF4-FFF2-40B4-BE49-F238E27FC236}">
                <a16:creationId xmlns:a16="http://schemas.microsoft.com/office/drawing/2014/main" id="{7F5A5D50-538C-AE42-9297-160F2CCC8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76800"/>
            <a:ext cx="47863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14">
            <a:hlinkClick r:id="rId5" action="ppaction://hlinksldjump"/>
            <a:extLst>
              <a:ext uri="{FF2B5EF4-FFF2-40B4-BE49-F238E27FC236}">
                <a16:creationId xmlns:a16="http://schemas.microsoft.com/office/drawing/2014/main" id="{BA189BBC-4CDF-BD44-F39A-C49198B364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7363" name="Picture 13">
            <a:hlinkClick r:id="rId7" action="ppaction://hlinksldjump"/>
            <a:extLst>
              <a:ext uri="{FF2B5EF4-FFF2-40B4-BE49-F238E27FC236}">
                <a16:creationId xmlns:a16="http://schemas.microsoft.com/office/drawing/2014/main" id="{51D59F2E-B1E3-6308-A83C-571D05EE46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11113"/>
            <a:ext cx="431800"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89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4">
            <a:extLst>
              <a:ext uri="{FF2B5EF4-FFF2-40B4-BE49-F238E27FC236}">
                <a16:creationId xmlns:a16="http://schemas.microsoft.com/office/drawing/2014/main" id="{81D4F5A4-773A-34E8-A9FC-3CCCA08DD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277938"/>
            <a:ext cx="47244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Slide Number Placeholder 3">
            <a:extLst>
              <a:ext uri="{FF2B5EF4-FFF2-40B4-BE49-F238E27FC236}">
                <a16:creationId xmlns:a16="http://schemas.microsoft.com/office/drawing/2014/main" id="{F21BC1E4-ECB6-F830-10FD-D391453B241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533962E-A07A-47B4-842C-076480C79F7F}" type="slidenum">
              <a:rPr lang="en-US" altLang="en-US" sz="1400">
                <a:solidFill>
                  <a:srgbClr val="FF0000"/>
                </a:solidFill>
                <a:latin typeface="Arial" panose="020B0604020202020204" pitchFamily="34" charset="0"/>
              </a:rPr>
              <a:pPr>
                <a:spcBef>
                  <a:spcPct val="0"/>
                </a:spcBef>
                <a:buFontTx/>
                <a:buNone/>
              </a:pPr>
              <a:t>24</a:t>
            </a:fld>
            <a:endParaRPr lang="en-US" altLang="en-US" sz="1400">
              <a:solidFill>
                <a:srgbClr val="FF0000"/>
              </a:solidFill>
              <a:latin typeface="Arial" panose="020B0604020202020204" pitchFamily="34" charset="0"/>
            </a:endParaRPr>
          </a:p>
        </p:txBody>
      </p:sp>
      <p:sp>
        <p:nvSpPr>
          <p:cNvPr id="96260" name="Rectangle 2">
            <a:extLst>
              <a:ext uri="{FF2B5EF4-FFF2-40B4-BE49-F238E27FC236}">
                <a16:creationId xmlns:a16="http://schemas.microsoft.com/office/drawing/2014/main" id="{610980BD-A952-FDD7-479B-D28DC9D4E70E}"/>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a:t>
            </a:r>
            <a:r>
              <a:rPr lang="en-US" altLang="en-US" sz="2000" dirty="0" err="1"/>
              <a:t>GraphicalTables</a:t>
            </a:r>
            <a:endParaRPr lang="en-US" altLang="en-US" sz="2000" dirty="0"/>
          </a:p>
        </p:txBody>
      </p:sp>
      <p:sp>
        <p:nvSpPr>
          <p:cNvPr id="96261" name="Rectangle 3">
            <a:extLst>
              <a:ext uri="{FF2B5EF4-FFF2-40B4-BE49-F238E27FC236}">
                <a16:creationId xmlns:a16="http://schemas.microsoft.com/office/drawing/2014/main" id="{7530DC90-524C-4C11-6195-9994D2DAC388}"/>
              </a:ext>
            </a:extLst>
          </p:cNvPr>
          <p:cNvSpPr>
            <a:spLocks noChangeArrowheads="1"/>
          </p:cNvSpPr>
          <p:nvPr/>
        </p:nvSpPr>
        <p:spPr bwMode="auto">
          <a:xfrm>
            <a:off x="152400" y="6096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GraphicalTables are a means to graphically show nodal                                      predictions and where they fall within specified limits</a:t>
            </a:r>
          </a:p>
        </p:txBody>
      </p:sp>
      <p:sp>
        <p:nvSpPr>
          <p:cNvPr id="96262" name="Rectangle 10">
            <a:extLst>
              <a:ext uri="{FF2B5EF4-FFF2-40B4-BE49-F238E27FC236}">
                <a16:creationId xmlns:a16="http://schemas.microsoft.com/office/drawing/2014/main" id="{4C66D8F1-25BD-4F54-B28D-FEA7AFD6DDDA}"/>
              </a:ext>
            </a:extLst>
          </p:cNvPr>
          <p:cNvSpPr>
            <a:spLocks noChangeArrowheads="1"/>
          </p:cNvSpPr>
          <p:nvPr/>
        </p:nvSpPr>
        <p:spPr bwMode="auto">
          <a:xfrm>
            <a:off x="5334000" y="1828800"/>
            <a:ext cx="3810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627063" indent="-169863">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000" b="1">
                <a:solidFill>
                  <a:srgbClr val="FF0000"/>
                </a:solidFill>
                <a:latin typeface="Arial" panose="020B0604020202020204" pitchFamily="34" charset="0"/>
              </a:rPr>
              <a:t>User specifies one or two sets of limits (e.g. Warning / Failure)</a:t>
            </a:r>
          </a:p>
          <a:p>
            <a:pPr>
              <a:spcBef>
                <a:spcPct val="0"/>
              </a:spcBef>
            </a:pPr>
            <a:r>
              <a:rPr lang="en-US" altLang="en-US" sz="2000" b="1">
                <a:solidFill>
                  <a:schemeClr val="accent2"/>
                </a:solidFill>
                <a:latin typeface="Arial" panose="020B0604020202020204" pitchFamily="34" charset="0"/>
              </a:rPr>
              <a:t>Maximum / Minimum Predicts shown as Error bar within range</a:t>
            </a:r>
          </a:p>
          <a:p>
            <a:pPr>
              <a:spcBef>
                <a:spcPct val="0"/>
              </a:spcBef>
            </a:pPr>
            <a:r>
              <a:rPr lang="en-US" altLang="en-US" sz="2000" b="1">
                <a:solidFill>
                  <a:srgbClr val="008000"/>
                </a:solidFill>
                <a:latin typeface="Arial" panose="020B0604020202020204" pitchFamily="34" charset="0"/>
              </a:rPr>
              <a:t>Error bar control</a:t>
            </a:r>
          </a:p>
          <a:p>
            <a:pPr lvl="1">
              <a:spcBef>
                <a:spcPct val="0"/>
              </a:spcBef>
              <a:buFontTx/>
              <a:buChar char="•"/>
            </a:pPr>
            <a:r>
              <a:rPr lang="en-US" altLang="en-US" sz="2000" b="1">
                <a:solidFill>
                  <a:srgbClr val="008000"/>
                </a:solidFill>
                <a:latin typeface="Arial" panose="020B0604020202020204" pitchFamily="34" charset="0"/>
              </a:rPr>
              <a:t>Color, Weight, Line Type</a:t>
            </a:r>
          </a:p>
          <a:p>
            <a:pPr>
              <a:spcBef>
                <a:spcPct val="0"/>
              </a:spcBef>
            </a:pPr>
            <a:r>
              <a:rPr lang="en-US" altLang="en-US" sz="2000" b="1">
                <a:solidFill>
                  <a:srgbClr val="FF33CC"/>
                </a:solidFill>
                <a:latin typeface="Arial" panose="020B0604020202020204" pitchFamily="34" charset="0"/>
              </a:rPr>
              <a:t>Up to 6 User Points</a:t>
            </a:r>
          </a:p>
          <a:p>
            <a:pPr lvl="1">
              <a:spcBef>
                <a:spcPct val="0"/>
              </a:spcBef>
              <a:buFontTx/>
              <a:buChar char="•"/>
            </a:pPr>
            <a:r>
              <a:rPr lang="en-US" altLang="en-US" sz="2000" b="1">
                <a:solidFill>
                  <a:srgbClr val="FF33CC"/>
                </a:solidFill>
                <a:latin typeface="Arial" panose="020B0604020202020204" pitchFamily="34" charset="0"/>
              </a:rPr>
              <a:t>Sheet/Timestep</a:t>
            </a:r>
          </a:p>
          <a:p>
            <a:pPr lvl="1">
              <a:spcBef>
                <a:spcPct val="0"/>
              </a:spcBef>
              <a:buFontTx/>
              <a:buChar char="•"/>
            </a:pPr>
            <a:r>
              <a:rPr lang="en-US" altLang="en-US" sz="2000" b="1">
                <a:solidFill>
                  <a:srgbClr val="FF33CC"/>
                </a:solidFill>
                <a:latin typeface="Arial" panose="020B0604020202020204" pitchFamily="34" charset="0"/>
              </a:rPr>
              <a:t>Symbol, Color, Size, Shadow</a:t>
            </a:r>
          </a:p>
          <a:p>
            <a:pPr lvl="1">
              <a:spcBef>
                <a:spcPct val="0"/>
              </a:spcBef>
              <a:buFontTx/>
              <a:buChar char="•"/>
            </a:pPr>
            <a:r>
              <a:rPr lang="en-US" altLang="en-US" sz="2000" b="1">
                <a:solidFill>
                  <a:srgbClr val="FF33CC"/>
                </a:solidFill>
                <a:latin typeface="Arial" panose="020B0604020202020204" pitchFamily="34" charset="0"/>
              </a:rPr>
              <a:t>Description</a:t>
            </a:r>
            <a:endParaRPr lang="en-US" altLang="en-US" sz="1800" b="1">
              <a:solidFill>
                <a:srgbClr val="008000"/>
              </a:solidFill>
              <a:latin typeface="Arial" panose="020B0604020202020204" pitchFamily="34" charset="0"/>
            </a:endParaRPr>
          </a:p>
        </p:txBody>
      </p:sp>
      <p:sp>
        <p:nvSpPr>
          <p:cNvPr id="96263" name="Text Box 11">
            <a:extLst>
              <a:ext uri="{FF2B5EF4-FFF2-40B4-BE49-F238E27FC236}">
                <a16:creationId xmlns:a16="http://schemas.microsoft.com/office/drawing/2014/main" id="{C73AC83A-306D-608F-C6B5-A76BC2D59B52}"/>
              </a:ext>
            </a:extLst>
          </p:cNvPr>
          <p:cNvSpPr txBox="1">
            <a:spLocks noChangeArrowheads="1"/>
          </p:cNvSpPr>
          <p:nvPr/>
        </p:nvSpPr>
        <p:spPr bwMode="auto">
          <a:xfrm rot="10800000">
            <a:off x="0" y="2743200"/>
            <a:ext cx="365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96264" name="Rectangle 17">
            <a:extLst>
              <a:ext uri="{FF2B5EF4-FFF2-40B4-BE49-F238E27FC236}">
                <a16:creationId xmlns:a16="http://schemas.microsoft.com/office/drawing/2014/main" id="{740E59B7-3011-0079-22A2-797CFF845371}"/>
              </a:ext>
            </a:extLst>
          </p:cNvPr>
          <p:cNvSpPr>
            <a:spLocks noChangeArrowheads="1"/>
          </p:cNvSpPr>
          <p:nvPr/>
        </p:nvSpPr>
        <p:spPr bwMode="auto">
          <a:xfrm>
            <a:off x="457200" y="2840038"/>
            <a:ext cx="4724400" cy="34925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6265" name="Rectangle 18">
            <a:extLst>
              <a:ext uri="{FF2B5EF4-FFF2-40B4-BE49-F238E27FC236}">
                <a16:creationId xmlns:a16="http://schemas.microsoft.com/office/drawing/2014/main" id="{6C8ED7E8-955A-8E46-FB70-72E8A5871137}"/>
              </a:ext>
            </a:extLst>
          </p:cNvPr>
          <p:cNvSpPr>
            <a:spLocks noChangeArrowheads="1"/>
          </p:cNvSpPr>
          <p:nvPr/>
        </p:nvSpPr>
        <p:spPr bwMode="auto">
          <a:xfrm>
            <a:off x="457200" y="1774825"/>
            <a:ext cx="1566863" cy="1050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6266" name="Rectangle 20">
            <a:extLst>
              <a:ext uri="{FF2B5EF4-FFF2-40B4-BE49-F238E27FC236}">
                <a16:creationId xmlns:a16="http://schemas.microsoft.com/office/drawing/2014/main" id="{75C9824D-16AB-22CF-1B5C-D85FE8CA77BD}"/>
              </a:ext>
            </a:extLst>
          </p:cNvPr>
          <p:cNvSpPr>
            <a:spLocks noChangeArrowheads="1"/>
          </p:cNvSpPr>
          <p:nvPr/>
        </p:nvSpPr>
        <p:spPr bwMode="auto">
          <a:xfrm>
            <a:off x="2057400" y="1778000"/>
            <a:ext cx="1497013" cy="10414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6267" name="Rectangle 18">
            <a:extLst>
              <a:ext uri="{FF2B5EF4-FFF2-40B4-BE49-F238E27FC236}">
                <a16:creationId xmlns:a16="http://schemas.microsoft.com/office/drawing/2014/main" id="{5A01CE71-F1E9-5006-427C-C910D951CAF5}"/>
              </a:ext>
            </a:extLst>
          </p:cNvPr>
          <p:cNvSpPr>
            <a:spLocks noChangeArrowheads="1"/>
          </p:cNvSpPr>
          <p:nvPr/>
        </p:nvSpPr>
        <p:spPr bwMode="auto">
          <a:xfrm>
            <a:off x="3581400" y="1774825"/>
            <a:ext cx="1600200" cy="105092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6268" name="Rectangle 17">
            <a:extLst>
              <a:ext uri="{FF2B5EF4-FFF2-40B4-BE49-F238E27FC236}">
                <a16:creationId xmlns:a16="http://schemas.microsoft.com/office/drawing/2014/main" id="{FED1A033-29AB-91BB-1BFF-422DEB744456}"/>
              </a:ext>
            </a:extLst>
          </p:cNvPr>
          <p:cNvSpPr>
            <a:spLocks noChangeArrowheads="1"/>
          </p:cNvSpPr>
          <p:nvPr/>
        </p:nvSpPr>
        <p:spPr bwMode="auto">
          <a:xfrm>
            <a:off x="457200" y="3221038"/>
            <a:ext cx="4724400" cy="2874962"/>
          </a:xfrm>
          <a:prstGeom prst="rect">
            <a:avLst/>
          </a:prstGeom>
          <a:noFill/>
          <a:ln w="1905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96269" name="Picture 14">
            <a:hlinkClick r:id="rId4" action="ppaction://hlinksldjump"/>
            <a:extLst>
              <a:ext uri="{FF2B5EF4-FFF2-40B4-BE49-F238E27FC236}">
                <a16:creationId xmlns:a16="http://schemas.microsoft.com/office/drawing/2014/main" id="{72C4FA76-3EF5-B6CC-069B-F43358C8B8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6270" name="Picture 6">
            <a:hlinkClick r:id="rId6" action="ppaction://hlinksldjump"/>
            <a:extLst>
              <a:ext uri="{FF2B5EF4-FFF2-40B4-BE49-F238E27FC236}">
                <a16:creationId xmlns:a16="http://schemas.microsoft.com/office/drawing/2014/main" id="{78331A7F-B31D-F57A-CCFF-918BBAC5C2B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10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3">
            <a:extLst>
              <a:ext uri="{FF2B5EF4-FFF2-40B4-BE49-F238E27FC236}">
                <a16:creationId xmlns:a16="http://schemas.microsoft.com/office/drawing/2014/main" id="{C626597F-A2F1-E5EF-2D5F-663229D8DD7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352CDCC-4DB2-478C-8409-00F4A04180AC}" type="slidenum">
              <a:rPr lang="en-US" altLang="en-US" sz="1400">
                <a:solidFill>
                  <a:srgbClr val="FF0000"/>
                </a:solidFill>
                <a:latin typeface="Arial" panose="020B0604020202020204" pitchFamily="34" charset="0"/>
              </a:rPr>
              <a:pPr>
                <a:spcBef>
                  <a:spcPct val="0"/>
                </a:spcBef>
                <a:buFontTx/>
                <a:buNone/>
              </a:pPr>
              <a:t>25</a:t>
            </a:fld>
            <a:endParaRPr lang="en-US" altLang="en-US" sz="1400">
              <a:solidFill>
                <a:srgbClr val="FF0000"/>
              </a:solidFill>
              <a:latin typeface="Arial" panose="020B0604020202020204" pitchFamily="34" charset="0"/>
            </a:endParaRPr>
          </a:p>
        </p:txBody>
      </p:sp>
      <p:sp>
        <p:nvSpPr>
          <p:cNvPr id="98307" name="Rectangle 2">
            <a:extLst>
              <a:ext uri="{FF2B5EF4-FFF2-40B4-BE49-F238E27FC236}">
                <a16:creationId xmlns:a16="http://schemas.microsoft.com/office/drawing/2014/main" id="{9A8C635C-CBCC-455B-ACF9-2699A6789B9A}"/>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a:t>
            </a:r>
            <a:r>
              <a:rPr lang="en-US" altLang="en-US" sz="2000" dirty="0" err="1"/>
              <a:t>GraphicalTables</a:t>
            </a:r>
            <a:endParaRPr lang="en-US" altLang="en-US" sz="2000" dirty="0"/>
          </a:p>
        </p:txBody>
      </p:sp>
      <p:sp>
        <p:nvSpPr>
          <p:cNvPr id="98308" name="Rectangle 10">
            <a:extLst>
              <a:ext uri="{FF2B5EF4-FFF2-40B4-BE49-F238E27FC236}">
                <a16:creationId xmlns:a16="http://schemas.microsoft.com/office/drawing/2014/main" id="{E4FCB915-9FD0-2174-0D97-702B0D665A19}"/>
              </a:ext>
            </a:extLst>
          </p:cNvPr>
          <p:cNvSpPr>
            <a:spLocks noChangeArrowheads="1"/>
          </p:cNvSpPr>
          <p:nvPr/>
        </p:nvSpPr>
        <p:spPr bwMode="auto">
          <a:xfrm>
            <a:off x="6934200" y="2362200"/>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solidFill>
                  <a:srgbClr val="008000"/>
                </a:solidFill>
                <a:latin typeface="Arial" panose="020B0604020202020204" pitchFamily="34" charset="0"/>
              </a:rPr>
              <a:t>Toggle within Excel to display values</a:t>
            </a:r>
          </a:p>
        </p:txBody>
      </p:sp>
      <p:sp>
        <p:nvSpPr>
          <p:cNvPr id="98309" name="Text Box 12">
            <a:extLst>
              <a:ext uri="{FF2B5EF4-FFF2-40B4-BE49-F238E27FC236}">
                <a16:creationId xmlns:a16="http://schemas.microsoft.com/office/drawing/2014/main" id="{FA2432D6-5D14-F075-AE87-E64CED73E4FA}"/>
              </a:ext>
            </a:extLst>
          </p:cNvPr>
          <p:cNvSpPr txBox="1">
            <a:spLocks noChangeArrowheads="1"/>
          </p:cNvSpPr>
          <p:nvPr/>
        </p:nvSpPr>
        <p:spPr bwMode="auto">
          <a:xfrm rot="10800000">
            <a:off x="3140075" y="3581400"/>
            <a:ext cx="36512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pic>
        <p:nvPicPr>
          <p:cNvPr id="98310" name="Picture 23">
            <a:extLst>
              <a:ext uri="{FF2B5EF4-FFF2-40B4-BE49-F238E27FC236}">
                <a16:creationId xmlns:a16="http://schemas.microsoft.com/office/drawing/2014/main" id="{790514C2-4F98-FF96-BE8E-4D12267AC18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07" t="1807" r="931" b="21101"/>
          <a:stretch>
            <a:fillRect/>
          </a:stretch>
        </p:blipFill>
        <p:spPr bwMode="auto">
          <a:xfrm>
            <a:off x="457200" y="533400"/>
            <a:ext cx="66087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4">
            <a:extLst>
              <a:ext uri="{FF2B5EF4-FFF2-40B4-BE49-F238E27FC236}">
                <a16:creationId xmlns:a16="http://schemas.microsoft.com/office/drawing/2014/main" id="{7852E812-E07D-4464-9F2C-602EDB484B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36" t="58669" r="931" b="3012"/>
          <a:stretch>
            <a:fillRect/>
          </a:stretch>
        </p:blipFill>
        <p:spPr bwMode="auto">
          <a:xfrm>
            <a:off x="973138" y="4419600"/>
            <a:ext cx="6875462" cy="205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8312" name="Rectangle 17">
            <a:extLst>
              <a:ext uri="{FF2B5EF4-FFF2-40B4-BE49-F238E27FC236}">
                <a16:creationId xmlns:a16="http://schemas.microsoft.com/office/drawing/2014/main" id="{D964D3EE-93B1-D1F7-BDAC-50809C32432C}"/>
              </a:ext>
            </a:extLst>
          </p:cNvPr>
          <p:cNvSpPr>
            <a:spLocks noChangeArrowheads="1"/>
          </p:cNvSpPr>
          <p:nvPr/>
        </p:nvSpPr>
        <p:spPr bwMode="auto">
          <a:xfrm>
            <a:off x="2286000" y="4343400"/>
            <a:ext cx="609600" cy="172085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8313" name="Text Box 12">
            <a:extLst>
              <a:ext uri="{FF2B5EF4-FFF2-40B4-BE49-F238E27FC236}">
                <a16:creationId xmlns:a16="http://schemas.microsoft.com/office/drawing/2014/main" id="{FC7F6693-7429-54EF-E647-6FB2FBAE1850}"/>
              </a:ext>
            </a:extLst>
          </p:cNvPr>
          <p:cNvSpPr txBox="1">
            <a:spLocks noChangeArrowheads="1"/>
          </p:cNvSpPr>
          <p:nvPr/>
        </p:nvSpPr>
        <p:spPr bwMode="auto">
          <a:xfrm rot="10800000">
            <a:off x="0" y="1677988"/>
            <a:ext cx="36512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pic>
        <p:nvPicPr>
          <p:cNvPr id="98314" name="Picture 14">
            <a:hlinkClick r:id="rId5" action="ppaction://hlinksldjump"/>
            <a:extLst>
              <a:ext uri="{FF2B5EF4-FFF2-40B4-BE49-F238E27FC236}">
                <a16:creationId xmlns:a16="http://schemas.microsoft.com/office/drawing/2014/main" id="{A84C2D30-15FD-113D-0A0E-9D44A3DC93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8315" name="Picture 6">
            <a:hlinkClick r:id="rId7" action="ppaction://hlinksldjump"/>
            <a:extLst>
              <a:ext uri="{FF2B5EF4-FFF2-40B4-BE49-F238E27FC236}">
                <a16:creationId xmlns:a16="http://schemas.microsoft.com/office/drawing/2014/main" id="{E6F41B09-7462-CCBF-256D-1AFCBA7CC26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99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26</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Examples</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2362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dirty="0">
                <a:latin typeface="Arial" panose="020B0604020202020204" pitchFamily="34" charset="0"/>
              </a:rPr>
              <a:t>Example 1: </a:t>
            </a:r>
            <a:r>
              <a:rPr lang="en-US" altLang="en-US" sz="2200" b="1" dirty="0" err="1">
                <a:latin typeface="Arial" panose="020B0604020202020204" pitchFamily="34" charset="0"/>
              </a:rPr>
              <a:t>DataSets</a:t>
            </a:r>
            <a:r>
              <a:rPr lang="en-US" altLang="en-US" sz="2200" b="1" dirty="0">
                <a:latin typeface="Arial" panose="020B0604020202020204" pitchFamily="34" charset="0"/>
              </a:rPr>
              <a:t>, Groups, Parameters, TD</a:t>
            </a:r>
          </a:p>
          <a:p>
            <a:pPr>
              <a:spcBef>
                <a:spcPct val="25000"/>
              </a:spcBef>
              <a:spcAft>
                <a:spcPct val="25000"/>
              </a:spcAft>
            </a:pPr>
            <a:r>
              <a:rPr lang="en-US" altLang="en-US" sz="2200" b="1" u="sng" dirty="0">
                <a:solidFill>
                  <a:srgbClr val="FF0000"/>
                </a:solidFill>
                <a:latin typeface="Arial" panose="020B0604020202020204" pitchFamily="34" charset="0"/>
              </a:rPr>
              <a:t>Example 2: Table, Graphical Table, Plot, </a:t>
            </a:r>
            <a:r>
              <a:rPr lang="en-US" altLang="en-US" sz="2200" b="1" u="sng" dirty="0" err="1">
                <a:solidFill>
                  <a:srgbClr val="FF0000"/>
                </a:solidFill>
                <a:latin typeface="Arial" panose="020B0604020202020204" pitchFamily="34" charset="0"/>
              </a:rPr>
              <a:t>StripChart</a:t>
            </a:r>
            <a:endParaRPr lang="en-US" altLang="en-US" sz="2200" b="1" u="sng" dirty="0">
              <a:solidFill>
                <a:srgbClr val="FF0000"/>
              </a:solidFill>
              <a:latin typeface="Arial" panose="020B0604020202020204" pitchFamily="34" charset="0"/>
            </a:endParaRPr>
          </a:p>
          <a:p>
            <a:pPr>
              <a:spcBef>
                <a:spcPct val="25000"/>
              </a:spcBef>
              <a:spcAft>
                <a:spcPct val="25000"/>
              </a:spcAft>
            </a:pPr>
            <a:r>
              <a:rPr lang="en-US" altLang="en-US" sz="2200" b="1" dirty="0">
                <a:solidFill>
                  <a:srgbClr val="00B050"/>
                </a:solidFill>
                <a:latin typeface="Arial" panose="020B0604020202020204" pitchFamily="34" charset="0"/>
              </a:rPr>
              <a:t>Example 3: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Manipulation,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Compare, BL/Sinks</a:t>
            </a:r>
          </a:p>
          <a:p>
            <a:pPr>
              <a:spcBef>
                <a:spcPct val="25000"/>
              </a:spcBef>
              <a:spcAft>
                <a:spcPct val="25000"/>
              </a:spcAft>
            </a:pPr>
            <a:r>
              <a:rPr lang="en-US" altLang="en-US" sz="2200" b="1" dirty="0">
                <a:solidFill>
                  <a:srgbClr val="0070C0"/>
                </a:solidFill>
                <a:latin typeface="Arial" panose="020B0604020202020204" pitchFamily="34" charset="0"/>
              </a:rPr>
              <a:t>Example 4: </a:t>
            </a:r>
            <a:r>
              <a:rPr lang="en-US" altLang="en-US" sz="2200" b="1" dirty="0" err="1">
                <a:solidFill>
                  <a:srgbClr val="0070C0"/>
                </a:solidFill>
                <a:latin typeface="Arial" panose="020B0604020202020204" pitchFamily="34" charset="0"/>
              </a:rPr>
              <a:t>HeatMaps</a:t>
            </a:r>
            <a:endParaRPr lang="en-US" altLang="en-US" sz="2200" b="1" dirty="0">
              <a:solidFill>
                <a:srgbClr val="0070C0"/>
              </a:solidFill>
              <a:latin typeface="Arial" panose="020B0604020202020204" pitchFamily="34" charset="0"/>
            </a:endParaRPr>
          </a:p>
          <a:p>
            <a:pPr>
              <a:spcBef>
                <a:spcPct val="25000"/>
              </a:spcBef>
              <a:spcAft>
                <a:spcPct val="25000"/>
              </a:spcAft>
            </a:pPr>
            <a:r>
              <a:rPr lang="en-US" altLang="en-US" sz="2200" b="1" dirty="0">
                <a:solidFill>
                  <a:srgbClr val="FF33CC"/>
                </a:solidFill>
                <a:latin typeface="Arial" panose="020B0604020202020204" pitchFamily="34" charset="0"/>
              </a:rPr>
              <a:t>Example 5: Advanced </a:t>
            </a:r>
            <a:r>
              <a:rPr lang="en-US" altLang="en-US" sz="2200" b="1" dirty="0" err="1">
                <a:solidFill>
                  <a:srgbClr val="FF33CC"/>
                </a:solidFill>
                <a:latin typeface="Arial" panose="020B0604020202020204" pitchFamily="34" charset="0"/>
              </a:rPr>
              <a:t>DataSets</a:t>
            </a:r>
            <a:endParaRPr lang="en-US" altLang="en-US" sz="2200" b="1" dirty="0">
              <a:solidFill>
                <a:srgbClr val="FF33CC"/>
              </a:solidFill>
              <a:latin typeface="Arial" panose="020B0604020202020204" pitchFamily="34" charset="0"/>
            </a:endParaRPr>
          </a:p>
        </p:txBody>
      </p:sp>
    </p:spTree>
    <p:extLst>
      <p:ext uri="{BB962C8B-B14F-4D97-AF65-F5344CB8AC3E}">
        <p14:creationId xmlns:p14="http://schemas.microsoft.com/office/powerpoint/2010/main" val="379840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27</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a:t>
            </a:r>
            <a:r>
              <a:rPr lang="en-US" altLang="en-US" sz="1850" b="1" u="sng" dirty="0"/>
              <a:t>Plot</a:t>
            </a:r>
            <a:r>
              <a:rPr lang="en-US" altLang="en-US" sz="1850" dirty="0"/>
              <a:t>, </a:t>
            </a:r>
            <a:r>
              <a:rPr lang="en-US" altLang="en-US" sz="1850" dirty="0" err="1"/>
              <a:t>StripChart</a:t>
            </a:r>
            <a:r>
              <a:rPr lang="en-US" altLang="en-US" sz="1850" dirty="0"/>
              <a:t>, Table,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Open the session file for Example 1 to load all the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Groups, and Parameters</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Create a new dataset named HB90_Q, specifying C&amp;R_OUT-Q, the Hot_B90.out file, convert time from s to </a:t>
            </a:r>
            <a:r>
              <a:rPr lang="en-US" altLang="en-US" sz="1600" b="1" dirty="0" err="1">
                <a:solidFill>
                  <a:srgbClr val="000099"/>
                </a:solidFill>
                <a:latin typeface="Arial" panose="020B0604020202020204" pitchFamily="34" charset="0"/>
              </a:rPr>
              <a:t>hr</a:t>
            </a:r>
            <a:r>
              <a:rPr lang="en-US" altLang="en-US" sz="1600" b="1" dirty="0">
                <a:solidFill>
                  <a:srgbClr val="000099"/>
                </a:solidFill>
                <a:latin typeface="Arial" panose="020B0604020202020204" pitchFamily="34" charset="0"/>
              </a:rPr>
              <a:t>, and select the Last Cycle from 4 to 6.18</a:t>
            </a:r>
            <a:endParaRPr lang="en-US" altLang="en-US" sz="1600" b="1" i="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Select groups </a:t>
            </a:r>
            <a:r>
              <a:rPr lang="en-US" altLang="en-US" sz="1600" b="1" dirty="0" err="1">
                <a:solidFill>
                  <a:srgbClr val="000099"/>
                </a:solidFill>
                <a:latin typeface="Arial" panose="020B0604020202020204" pitchFamily="34" charset="0"/>
              </a:rPr>
              <a:t>Avionics_K</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Avionics_L</a:t>
            </a:r>
            <a:r>
              <a:rPr lang="en-US" altLang="en-US" sz="1600" b="1" dirty="0">
                <a:solidFill>
                  <a:srgbClr val="000099"/>
                </a:solidFill>
                <a:latin typeface="Arial" panose="020B0604020202020204" pitchFamily="34" charset="0"/>
              </a:rPr>
              <a:t> in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right click to bring up the context menu and select </a:t>
            </a:r>
            <a:r>
              <a:rPr lang="en-US" altLang="en-US" sz="1600" b="1" i="1" dirty="0">
                <a:solidFill>
                  <a:srgbClr val="000099"/>
                </a:solidFill>
                <a:latin typeface="Arial" panose="020B0604020202020204" pitchFamily="34" charset="0"/>
              </a:rPr>
              <a:t>Add to Plot </a:t>
            </a:r>
            <a:r>
              <a:rPr lang="en-US" altLang="en-US" sz="1600" b="1" dirty="0">
                <a:solidFill>
                  <a:srgbClr val="000099"/>
                </a:solidFill>
                <a:latin typeface="Arial" panose="020B0604020202020204" pitchFamily="34" charset="0"/>
              </a:rPr>
              <a:t>- </a:t>
            </a:r>
            <a:r>
              <a:rPr lang="en-US" altLang="en-US" sz="1600" b="1" i="1" dirty="0">
                <a:solidFill>
                  <a:srgbClr val="000099"/>
                </a:solidFill>
                <a:latin typeface="Arial" panose="020B0604020202020204" pitchFamily="34" charset="0"/>
              </a:rPr>
              <a:t>New Plot…</a:t>
            </a:r>
            <a:r>
              <a:rPr lang="en-US" altLang="en-US" sz="1600" b="1" dirty="0">
                <a:solidFill>
                  <a:srgbClr val="000099"/>
                </a:solidFill>
                <a:latin typeface="Arial" panose="020B0604020202020204" pitchFamily="34" charset="0"/>
              </a:rPr>
              <a:t>  Note that Plot1 has been created and there are two entries in the Nodes in Current Object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For a Plot, this follows the syntax: </a:t>
            </a:r>
            <a:r>
              <a:rPr lang="en-US" altLang="en-US" sz="1600" b="1" dirty="0" err="1">
                <a:solidFill>
                  <a:srgbClr val="000099"/>
                </a:solidFill>
                <a:latin typeface="Arial" panose="020B0604020202020204" pitchFamily="34" charset="0"/>
              </a:rPr>
              <a:t>DataSetName:Node</a:t>
            </a:r>
            <a:r>
              <a:rPr lang="en-US" altLang="en-US" sz="1600" b="1" dirty="0">
                <a:solidFill>
                  <a:srgbClr val="000099"/>
                </a:solidFill>
                <a:latin typeface="Arial" panose="020B0604020202020204" pitchFamily="34" charset="0"/>
              </a:rPr>
              <a:t>/Group/Parameter (</a:t>
            </a:r>
            <a:r>
              <a:rPr lang="en-US" altLang="en-US" sz="1600" b="1" dirty="0" err="1">
                <a:solidFill>
                  <a:srgbClr val="000099"/>
                </a:solidFill>
                <a:latin typeface="Arial" panose="020B0604020202020204" pitchFamily="34" charset="0"/>
              </a:rPr>
              <a:t>Pri|Sec</a:t>
            </a:r>
            <a:r>
              <a:rPr lang="en-US" altLang="en-US" sz="1600" b="1" dirty="0">
                <a:solidFill>
                  <a:srgbClr val="000099"/>
                </a:solidFill>
                <a:latin typeface="Arial" panose="020B0604020202020204" pitchFamily="34" charset="0"/>
              </a:rPr>
              <a:t>) for the source dataset, data to plot, and axis.</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Select the two series, right click and select </a:t>
            </a:r>
            <a:r>
              <a:rPr lang="en-US" altLang="en-US" sz="1600" b="1" i="1" dirty="0">
                <a:solidFill>
                  <a:srgbClr val="000099"/>
                </a:solidFill>
                <a:latin typeface="Arial" panose="020B0604020202020204" pitchFamily="34" charset="0"/>
              </a:rPr>
              <a:t>Change Source-HB90</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Again select the two series in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and add to Plot1 by dragging and dropping onto the Plot1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or into the </a:t>
            </a:r>
            <a:r>
              <a:rPr lang="en-US" altLang="en-US" sz="1600" b="1" i="1" dirty="0">
                <a:solidFill>
                  <a:srgbClr val="000099"/>
                </a:solidFill>
                <a:latin typeface="Arial" panose="020B0604020202020204" pitchFamily="34" charset="0"/>
              </a:rPr>
              <a:t>Nodes In Current Object</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Select the two series for HB90_Q, right click and select </a:t>
            </a:r>
            <a:r>
              <a:rPr lang="en-US" altLang="en-US" sz="1600" b="1" i="1" dirty="0">
                <a:solidFill>
                  <a:srgbClr val="000099"/>
                </a:solidFill>
                <a:latin typeface="Arial" panose="020B0604020202020204" pitchFamily="34" charset="0"/>
              </a:rPr>
              <a:t>Change Axis</a:t>
            </a:r>
            <a:r>
              <a:rPr lang="en-US" altLang="en-US" sz="1600" b="1" dirty="0">
                <a:solidFill>
                  <a:srgbClr val="000099"/>
                </a:solidFill>
                <a:latin typeface="Arial" panose="020B0604020202020204" pitchFamily="34" charset="0"/>
              </a:rPr>
              <a:t>, which will assign these series to the secondary axis.</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BB25DF-9E6F-5FB3-B2E5-8EEDEC2CD54C}"/>
              </a:ext>
            </a:extLst>
          </p:cNvPr>
          <p:cNvPicPr>
            <a:picLocks noChangeAspect="1"/>
          </p:cNvPicPr>
          <p:nvPr/>
        </p:nvPicPr>
        <p:blipFill rotWithShape="1">
          <a:blip r:embed="rId7"/>
          <a:srcRect t="22904" b="44838"/>
          <a:stretch/>
        </p:blipFill>
        <p:spPr>
          <a:xfrm>
            <a:off x="952500" y="4533900"/>
            <a:ext cx="7239000" cy="1905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28</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a:t>
            </a:r>
            <a:r>
              <a:rPr lang="en-US" altLang="en-US" sz="1850" b="1" u="sng" dirty="0"/>
              <a:t>Plot</a:t>
            </a:r>
            <a:r>
              <a:rPr lang="en-US" altLang="en-US" sz="1850" dirty="0"/>
              <a:t>, </a:t>
            </a:r>
            <a:r>
              <a:rPr lang="en-US" altLang="en-US" sz="1850" dirty="0" err="1"/>
              <a:t>StripChart</a:t>
            </a:r>
            <a:r>
              <a:rPr lang="en-US" altLang="en-US" sz="1850" dirty="0"/>
              <a:t>, Table,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6"/>
            </a:pPr>
            <a:r>
              <a:rPr lang="en-US" altLang="en-US" sz="1600" b="1" dirty="0">
                <a:solidFill>
                  <a:srgbClr val="000099"/>
                </a:solidFill>
                <a:latin typeface="Arial" panose="020B0604020202020204" pitchFamily="34" charset="0"/>
              </a:rPr>
              <a:t>Double click the Plot1 object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a:t>
            </a:r>
          </a:p>
          <a:p>
            <a:pPr algn="just">
              <a:spcBef>
                <a:spcPct val="10000"/>
              </a:spcBef>
              <a:spcAft>
                <a:spcPct val="10000"/>
              </a:spcAft>
              <a:buFont typeface="+mj-lt"/>
              <a:buAutoNum type="arabicPeriod" startAt="7"/>
            </a:pPr>
            <a:r>
              <a:rPr lang="en-US" altLang="en-US" sz="1600" b="1" dirty="0">
                <a:solidFill>
                  <a:srgbClr val="000099"/>
                </a:solidFill>
                <a:latin typeface="Arial" panose="020B0604020202020204" pitchFamily="34" charset="0"/>
              </a:rPr>
              <a:t>Specify 0.5 for the X-Axis </a:t>
            </a:r>
            <a:r>
              <a:rPr lang="en-US" altLang="en-US" sz="1600" b="1" i="1" dirty="0">
                <a:solidFill>
                  <a:srgbClr val="000099"/>
                </a:solidFill>
                <a:latin typeface="Arial" panose="020B0604020202020204" pitchFamily="34" charset="0"/>
              </a:rPr>
              <a:t>Major Division</a:t>
            </a:r>
            <a:r>
              <a:rPr lang="en-US" altLang="en-US" sz="1600" b="1" dirty="0">
                <a:solidFill>
                  <a:srgbClr val="000099"/>
                </a:solidFill>
                <a:latin typeface="Arial" panose="020B0604020202020204" pitchFamily="34" charset="0"/>
              </a:rPr>
              <a:t> and 0.0125 for the X-Axis </a:t>
            </a:r>
            <a:r>
              <a:rPr lang="en-US" altLang="en-US" sz="1600" b="1" i="1" dirty="0">
                <a:solidFill>
                  <a:srgbClr val="000099"/>
                </a:solidFill>
                <a:latin typeface="Arial" panose="020B0604020202020204" pitchFamily="34" charset="0"/>
              </a:rPr>
              <a:t>Minor Division</a:t>
            </a:r>
            <a:r>
              <a:rPr lang="en-US" altLang="en-US" sz="1600" b="1" dirty="0">
                <a:solidFill>
                  <a:srgbClr val="000099"/>
                </a:solidFill>
                <a:latin typeface="Arial" panose="020B0604020202020204" pitchFamily="34" charset="0"/>
              </a:rPr>
              <a:t>. Also specify the </a:t>
            </a:r>
            <a:r>
              <a:rPr lang="en-US" altLang="en-US" sz="1600" b="1" i="1" dirty="0">
                <a:solidFill>
                  <a:srgbClr val="000099"/>
                </a:solidFill>
                <a:latin typeface="Arial" panose="020B0604020202020204" pitchFamily="34" charset="0"/>
              </a:rPr>
              <a:t>Plot Title</a:t>
            </a:r>
            <a:r>
              <a:rPr lang="en-US" altLang="en-US" sz="1600" b="1" dirty="0">
                <a:solidFill>
                  <a:srgbClr val="000099"/>
                </a:solidFill>
                <a:latin typeface="Arial" panose="020B0604020202020204" pitchFamily="34" charset="0"/>
              </a:rPr>
              <a:t> as “Avionics K and L (T vs. Q)”</a:t>
            </a: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Select HB90:AVIONICS_K (</a:t>
            </a:r>
            <a:r>
              <a:rPr lang="en-US" altLang="en-US" sz="1600" b="1" dirty="0" err="1">
                <a:solidFill>
                  <a:srgbClr val="000099"/>
                </a:solidFill>
                <a:latin typeface="Arial" panose="020B0604020202020204" pitchFamily="34" charset="0"/>
              </a:rPr>
              <a:t>Pri</a:t>
            </a:r>
            <a:r>
              <a:rPr lang="en-US" altLang="en-US" sz="1600" b="1" dirty="0">
                <a:solidFill>
                  <a:srgbClr val="000099"/>
                </a:solidFill>
                <a:latin typeface="Arial" panose="020B0604020202020204" pitchFamily="34" charset="0"/>
              </a:rPr>
              <a:t>) in the </a:t>
            </a:r>
            <a:r>
              <a:rPr lang="en-US" altLang="en-US" sz="1600" b="1" i="1" dirty="0">
                <a:solidFill>
                  <a:srgbClr val="000099"/>
                </a:solidFill>
                <a:latin typeface="Arial" panose="020B0604020202020204" pitchFamily="34" charset="0"/>
              </a:rPr>
              <a:t>Series List</a:t>
            </a:r>
            <a:r>
              <a:rPr lang="en-US" altLang="en-US" sz="1600" b="1" dirty="0">
                <a:solidFill>
                  <a:srgbClr val="000099"/>
                </a:solidFill>
                <a:latin typeface="Arial" panose="020B0604020202020204" pitchFamily="34" charset="0"/>
              </a:rPr>
              <a:t>, and change the </a:t>
            </a:r>
            <a:r>
              <a:rPr lang="en-US" altLang="en-US" sz="1600" b="1" i="1" dirty="0">
                <a:solidFill>
                  <a:srgbClr val="000099"/>
                </a:solidFill>
                <a:latin typeface="Arial" panose="020B0604020202020204" pitchFamily="34" charset="0"/>
              </a:rPr>
              <a:t>Line Color</a:t>
            </a:r>
            <a:r>
              <a:rPr lang="en-US" altLang="en-US" sz="1600" b="1" dirty="0">
                <a:solidFill>
                  <a:srgbClr val="000099"/>
                </a:solidFill>
                <a:latin typeface="Arial" panose="020B0604020202020204" pitchFamily="34" charset="0"/>
              </a:rPr>
              <a:t> to Red, keeping the </a:t>
            </a:r>
            <a:r>
              <a:rPr lang="en-US" altLang="en-US" sz="1600" b="1" i="1" dirty="0">
                <a:solidFill>
                  <a:srgbClr val="000099"/>
                </a:solidFill>
                <a:latin typeface="Arial" panose="020B0604020202020204" pitchFamily="34" charset="0"/>
              </a:rPr>
              <a:t>Line Style</a:t>
            </a:r>
            <a:r>
              <a:rPr lang="en-US" altLang="en-US" sz="1600" b="1" dirty="0">
                <a:solidFill>
                  <a:srgbClr val="000099"/>
                </a:solidFill>
                <a:latin typeface="Arial" panose="020B0604020202020204" pitchFamily="34" charset="0"/>
              </a:rPr>
              <a:t> as Solid.</a:t>
            </a: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Change HB90:AVIONICS_L (</a:t>
            </a:r>
            <a:r>
              <a:rPr lang="en-US" altLang="en-US" sz="1600" b="1" dirty="0" err="1">
                <a:solidFill>
                  <a:srgbClr val="000099"/>
                </a:solidFill>
                <a:latin typeface="Arial" panose="020B0604020202020204" pitchFamily="34" charset="0"/>
              </a:rPr>
              <a:t>Pri</a:t>
            </a:r>
            <a:r>
              <a:rPr lang="en-US" altLang="en-US" sz="1600" b="1" dirty="0">
                <a:solidFill>
                  <a:srgbClr val="000099"/>
                </a:solidFill>
                <a:latin typeface="Arial" panose="020B0604020202020204" pitchFamily="34" charset="0"/>
              </a:rPr>
              <a:t>) to a Blue, Solid Line</a:t>
            </a: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Change HB90_Q:AVIONICS_K (Sec) to a Red, Dashed Line</a:t>
            </a: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Change HB90_Q:AVIONICS_L (Sec) to a Blue, Dashed Line</a:t>
            </a:r>
          </a:p>
          <a:p>
            <a:pPr algn="just">
              <a:spcBef>
                <a:spcPct val="10000"/>
              </a:spcBef>
              <a:spcAft>
                <a:spcPct val="10000"/>
              </a:spcAft>
              <a:buFontTx/>
              <a:buAutoNum type="arabicPeriod" startAt="7"/>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7"/>
            </a:pPr>
            <a:endParaRPr lang="en-US" altLang="en-US" sz="1600" b="1" dirty="0">
              <a:solidFill>
                <a:srgbClr val="000099"/>
              </a:solidFill>
              <a:latin typeface="Arial" panose="020B0604020202020204" pitchFamily="34" charset="0"/>
            </a:endParaRP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337F1ED0-538E-D0F3-1307-BB0FCDA34828}"/>
              </a:ext>
            </a:extLst>
          </p:cNvPr>
          <p:cNvSpPr>
            <a:spLocks noChangeArrowheads="1"/>
          </p:cNvSpPr>
          <p:nvPr/>
        </p:nvSpPr>
        <p:spPr bwMode="auto">
          <a:xfrm>
            <a:off x="217714" y="2838356"/>
            <a:ext cx="4114800" cy="379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2"/>
            </a:pPr>
            <a:r>
              <a:rPr lang="en-US" altLang="en-US" sz="1600" b="1" dirty="0">
                <a:solidFill>
                  <a:srgbClr val="000099"/>
                </a:solidFill>
                <a:latin typeface="Arial" panose="020B0604020202020204" pitchFamily="34" charset="0"/>
              </a:rPr>
              <a:t>For HB90_Q:AVIONICS_K (Sec):</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Set the Symbol to a Square</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Note that the Fore Color and Back Color are also red.  This behavior is governed by the check boxes below the Marker definition</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Uncheck </a:t>
            </a:r>
            <a:r>
              <a:rPr lang="en-US" altLang="en-US" sz="1600" i="1" dirty="0">
                <a:solidFill>
                  <a:srgbClr val="000099"/>
                </a:solidFill>
                <a:latin typeface="Arial" panose="020B0604020202020204" pitchFamily="34" charset="0"/>
              </a:rPr>
              <a:t>Marker has same Fore Color as Line</a:t>
            </a:r>
            <a:r>
              <a:rPr lang="en-US" altLang="en-US" sz="1600" dirty="0">
                <a:solidFill>
                  <a:srgbClr val="000099"/>
                </a:solidFill>
                <a:latin typeface="Arial" panose="020B0604020202020204" pitchFamily="34" charset="0"/>
              </a:rPr>
              <a:t> and </a:t>
            </a:r>
            <a:r>
              <a:rPr lang="en-US" altLang="en-US" sz="1600" i="1" dirty="0">
                <a:solidFill>
                  <a:srgbClr val="000099"/>
                </a:solidFill>
                <a:latin typeface="Arial" panose="020B0604020202020204" pitchFamily="34" charset="0"/>
              </a:rPr>
              <a:t>Marker has same Back Color as Fore Color</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Set the Back Color to Yellow</a:t>
            </a:r>
          </a:p>
          <a:p>
            <a:pPr algn="just">
              <a:spcBef>
                <a:spcPct val="10000"/>
              </a:spcBef>
              <a:spcAft>
                <a:spcPct val="10000"/>
              </a:spcAft>
              <a:buFont typeface="+mj-lt"/>
              <a:buAutoNum type="arabicPeriod" startAt="12"/>
            </a:pPr>
            <a:r>
              <a:rPr lang="en-US" altLang="en-US" sz="1600" b="1" dirty="0">
                <a:solidFill>
                  <a:srgbClr val="000099"/>
                </a:solidFill>
                <a:latin typeface="Arial" panose="020B0604020202020204" pitchFamily="34" charset="0"/>
              </a:rPr>
              <a:t>For HB90_Q:AVIONICS_L (Sec):</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Set the Symbol to a Triangle</a:t>
            </a:r>
          </a:p>
          <a:p>
            <a:pPr marL="514350" lvl="1" indent="-174625" algn="just">
              <a:spcBef>
                <a:spcPct val="10000"/>
              </a:spcBef>
              <a:spcAft>
                <a:spcPct val="10000"/>
              </a:spcAft>
            </a:pPr>
            <a:r>
              <a:rPr lang="en-US" altLang="en-US" sz="1600" dirty="0">
                <a:solidFill>
                  <a:srgbClr val="000099"/>
                </a:solidFill>
                <a:latin typeface="Arial" panose="020B0604020202020204" pitchFamily="34" charset="0"/>
              </a:rPr>
              <a:t>Set the Back Color to None.  This will make for an unfilled marker</a:t>
            </a:r>
            <a:endParaRPr lang="en-US" altLang="en-US" sz="1600" i="1" dirty="0">
              <a:solidFill>
                <a:srgbClr val="000099"/>
              </a:solidFill>
              <a:latin typeface="Arial" panose="020B0604020202020204" pitchFamily="34" charset="0"/>
            </a:endParaRPr>
          </a:p>
          <a:p>
            <a:pPr marL="514350" lvl="1" indent="-174625" algn="just">
              <a:spcBef>
                <a:spcPct val="10000"/>
              </a:spcBef>
              <a:spcAft>
                <a:spcPct val="10000"/>
              </a:spcAft>
            </a:pPr>
            <a:endParaRPr lang="en-US" altLang="en-US" sz="1600" dirty="0">
              <a:solidFill>
                <a:srgbClr val="000099"/>
              </a:solidFill>
              <a:latin typeface="Arial" panose="020B0604020202020204" pitchFamily="34" charset="0"/>
            </a:endParaRPr>
          </a:p>
          <a:p>
            <a:pPr marL="514350" lvl="1" indent="-174625" algn="just">
              <a:spcBef>
                <a:spcPct val="10000"/>
              </a:spcBef>
              <a:spcAft>
                <a:spcPct val="10000"/>
              </a:spcAft>
            </a:pPr>
            <a:endParaRPr lang="en-US" altLang="en-US" sz="1600" dirty="0">
              <a:solidFill>
                <a:srgbClr val="000099"/>
              </a:solidFill>
              <a:latin typeface="Arial" panose="020B0604020202020204" pitchFamily="34" charset="0"/>
            </a:endParaRPr>
          </a:p>
          <a:p>
            <a:pPr marL="339725" lvl="1" indent="0" algn="just">
              <a:spcBef>
                <a:spcPct val="10000"/>
              </a:spcBef>
              <a:spcAft>
                <a:spcPct val="10000"/>
              </a:spcAft>
              <a:buNone/>
            </a:pPr>
            <a:endParaRPr lang="en-US" altLang="en-US" sz="1600" dirty="0">
              <a:solidFill>
                <a:srgbClr val="000099"/>
              </a:solidFill>
              <a:latin typeface="Arial" panose="020B0604020202020204" pitchFamily="34" charset="0"/>
            </a:endParaRPr>
          </a:p>
        </p:txBody>
      </p:sp>
      <p:pic>
        <p:nvPicPr>
          <p:cNvPr id="8" name="Picture 7">
            <a:extLst>
              <a:ext uri="{FF2B5EF4-FFF2-40B4-BE49-F238E27FC236}">
                <a16:creationId xmlns:a16="http://schemas.microsoft.com/office/drawing/2014/main" id="{AF03DAC4-46A1-E87E-666F-1D7899E157BF}"/>
              </a:ext>
            </a:extLst>
          </p:cNvPr>
          <p:cNvPicPr>
            <a:picLocks noChangeAspect="1"/>
          </p:cNvPicPr>
          <p:nvPr/>
        </p:nvPicPr>
        <p:blipFill>
          <a:blip r:embed="rId7"/>
          <a:stretch>
            <a:fillRect/>
          </a:stretch>
        </p:blipFill>
        <p:spPr>
          <a:xfrm>
            <a:off x="4495800" y="2893976"/>
            <a:ext cx="4562475" cy="3715830"/>
          </a:xfrm>
          <a:prstGeom prst="rect">
            <a:avLst/>
          </a:prstGeom>
        </p:spPr>
      </p:pic>
    </p:spTree>
    <p:extLst>
      <p:ext uri="{BB962C8B-B14F-4D97-AF65-F5344CB8AC3E}">
        <p14:creationId xmlns:p14="http://schemas.microsoft.com/office/powerpoint/2010/main" val="801001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29</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b="1" u="sng" dirty="0" err="1"/>
              <a:t>StripChart</a:t>
            </a:r>
            <a:r>
              <a:rPr lang="en-US" altLang="en-US" sz="1850" dirty="0"/>
              <a:t>, Table,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21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Select the HB90 Dataset.  Then select AVIONICS_K and _L in</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Right click and select </a:t>
            </a:r>
            <a:r>
              <a:rPr lang="en-US" altLang="en-US" sz="1600" b="1" i="1" dirty="0">
                <a:solidFill>
                  <a:srgbClr val="000099"/>
                </a:solidFill>
                <a:latin typeface="Arial" panose="020B0604020202020204" pitchFamily="34" charset="0"/>
              </a:rPr>
              <a:t>Add to </a:t>
            </a:r>
            <a:r>
              <a:rPr lang="en-US" altLang="en-US" sz="1600" b="1" i="1" dirty="0" err="1">
                <a:solidFill>
                  <a:srgbClr val="000099"/>
                </a:solidFill>
                <a:latin typeface="Arial" panose="020B0604020202020204" pitchFamily="34" charset="0"/>
              </a:rPr>
              <a:t>StripChart</a:t>
            </a:r>
            <a:r>
              <a:rPr lang="en-US" altLang="en-US" sz="1600" b="1" i="1" dirty="0">
                <a:solidFill>
                  <a:srgbClr val="000099"/>
                </a:solidFill>
                <a:latin typeface="Arial" panose="020B0604020202020204" pitchFamily="34" charset="0"/>
              </a:rPr>
              <a:t> – New </a:t>
            </a:r>
            <a:r>
              <a:rPr lang="en-US" altLang="en-US" sz="1600" b="1" i="1" dirty="0" err="1">
                <a:solidFill>
                  <a:srgbClr val="000099"/>
                </a:solidFill>
                <a:latin typeface="Arial" panose="020B0604020202020204" pitchFamily="34" charset="0"/>
              </a:rPr>
              <a:t>StripChart</a:t>
            </a:r>
            <a:r>
              <a:rPr lang="en-US" altLang="en-US" sz="1600" b="1" i="1" dirty="0">
                <a:solidFill>
                  <a:srgbClr val="000099"/>
                </a:solidFill>
                <a:latin typeface="Arial" panose="020B0604020202020204" pitchFamily="34" charset="0"/>
              </a:rPr>
              <a:t>…</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Now, select the HB90_Q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again select AVIONICS_K and _L, right click and select </a:t>
            </a:r>
            <a:r>
              <a:rPr lang="en-US" altLang="en-US" sz="1600" b="1" i="1" dirty="0">
                <a:solidFill>
                  <a:srgbClr val="000099"/>
                </a:solidFill>
                <a:latin typeface="Arial" panose="020B0604020202020204" pitchFamily="34" charset="0"/>
              </a:rPr>
              <a:t>Add to </a:t>
            </a:r>
            <a:r>
              <a:rPr lang="en-US" altLang="en-US" sz="1600" b="1" i="1" dirty="0" err="1">
                <a:solidFill>
                  <a:srgbClr val="000099"/>
                </a:solidFill>
                <a:latin typeface="Arial" panose="020B0604020202020204" pitchFamily="34" charset="0"/>
              </a:rPr>
              <a:t>StripChart</a:t>
            </a:r>
            <a:r>
              <a:rPr lang="en-US" altLang="en-US" sz="1600" b="1" i="1" dirty="0">
                <a:solidFill>
                  <a:srgbClr val="000099"/>
                </a:solidFill>
                <a:latin typeface="Arial" panose="020B0604020202020204" pitchFamily="34" charset="0"/>
              </a:rPr>
              <a:t> – StripChart1</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Note that similar to a Plot, each series includes additional information and follows a syntax of: </a:t>
            </a:r>
            <a:r>
              <a:rPr lang="en-US" altLang="en-US" sz="1600" b="1" dirty="0" err="1">
                <a:solidFill>
                  <a:srgbClr val="000099"/>
                </a:solidFill>
                <a:latin typeface="Arial" panose="020B0604020202020204" pitchFamily="34" charset="0"/>
              </a:rPr>
              <a:t>DataSetName:Node</a:t>
            </a:r>
            <a:r>
              <a:rPr lang="en-US" altLang="en-US" sz="1600" b="1" dirty="0">
                <a:solidFill>
                  <a:srgbClr val="000099"/>
                </a:solidFill>
                <a:latin typeface="Arial" panose="020B0604020202020204" pitchFamily="34" charset="0"/>
              </a:rPr>
              <a:t>/Group/Param (</a:t>
            </a:r>
            <a:r>
              <a:rPr lang="en-US" altLang="en-US" sz="1600" b="1" dirty="0" err="1">
                <a:solidFill>
                  <a:srgbClr val="000099"/>
                </a:solidFill>
                <a:latin typeface="Arial" panose="020B0604020202020204" pitchFamily="34" charset="0"/>
              </a:rPr>
              <a:t>SubChart</a:t>
            </a:r>
            <a:r>
              <a:rPr lang="en-US" altLang="en-US" sz="1600" b="1" dirty="0">
                <a:solidFill>
                  <a:srgbClr val="000099"/>
                </a:solidFill>
                <a:latin typeface="Arial" panose="020B0604020202020204" pitchFamily="34" charset="0"/>
              </a:rPr>
              <a:t> Number [1-6]).  Similar to plots, a right click context menu in the </a:t>
            </a:r>
            <a:r>
              <a:rPr lang="en-US" altLang="en-US" sz="1600" b="1" i="1" dirty="0">
                <a:solidFill>
                  <a:srgbClr val="000099"/>
                </a:solidFill>
                <a:latin typeface="Arial" panose="020B0604020202020204" pitchFamily="34" charset="0"/>
              </a:rPr>
              <a:t>Nodes in Current Object</a:t>
            </a:r>
            <a:r>
              <a:rPr lang="en-US" altLang="en-US" sz="1600" b="1" dirty="0">
                <a:solidFill>
                  <a:srgbClr val="000099"/>
                </a:solidFill>
                <a:latin typeface="Arial" panose="020B0604020202020204" pitchFamily="34" charset="0"/>
              </a:rPr>
              <a:t> allows </a:t>
            </a:r>
            <a:r>
              <a:rPr lang="en-US" altLang="en-US" sz="1600" b="1" dirty="0" err="1">
                <a:solidFill>
                  <a:srgbClr val="000099"/>
                </a:solidFill>
                <a:latin typeface="Arial" panose="020B0604020202020204" pitchFamily="34" charset="0"/>
              </a:rPr>
              <a:t>respecification</a:t>
            </a:r>
            <a:r>
              <a:rPr lang="en-US" altLang="en-US" sz="1600" b="1" dirty="0">
                <a:solidFill>
                  <a:srgbClr val="000099"/>
                </a:solidFill>
                <a:latin typeface="Arial" panose="020B0604020202020204" pitchFamily="34" charset="0"/>
              </a:rPr>
              <a:t> of the Source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SubChart</a:t>
            </a:r>
            <a:r>
              <a:rPr lang="en-US" altLang="en-US" sz="1600" b="1" dirty="0">
                <a:solidFill>
                  <a:srgbClr val="000099"/>
                </a:solidFill>
                <a:latin typeface="Arial" panose="020B0604020202020204" pitchFamily="34" charset="0"/>
              </a:rPr>
              <a:t> number</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7128FD3-03D2-5A55-C9BD-F0EF56F27866}"/>
              </a:ext>
            </a:extLst>
          </p:cNvPr>
          <p:cNvPicPr>
            <a:picLocks noChangeAspect="1"/>
          </p:cNvPicPr>
          <p:nvPr/>
        </p:nvPicPr>
        <p:blipFill rotWithShape="1">
          <a:blip r:embed="rId7"/>
          <a:srcRect t="24194" b="46129"/>
          <a:stretch/>
        </p:blipFill>
        <p:spPr>
          <a:xfrm>
            <a:off x="50265" y="5510062"/>
            <a:ext cx="5410200" cy="1309838"/>
          </a:xfrm>
          <a:prstGeom prst="rect">
            <a:avLst/>
          </a:prstGeom>
        </p:spPr>
      </p:pic>
      <p:pic>
        <p:nvPicPr>
          <p:cNvPr id="7" name="Picture 6">
            <a:extLst>
              <a:ext uri="{FF2B5EF4-FFF2-40B4-BE49-F238E27FC236}">
                <a16:creationId xmlns:a16="http://schemas.microsoft.com/office/drawing/2014/main" id="{A82C7349-46F5-4B9C-66F3-332372DE130D}"/>
              </a:ext>
            </a:extLst>
          </p:cNvPr>
          <p:cNvPicPr>
            <a:picLocks noChangeAspect="1"/>
          </p:cNvPicPr>
          <p:nvPr/>
        </p:nvPicPr>
        <p:blipFill>
          <a:blip r:embed="rId8"/>
          <a:stretch>
            <a:fillRect/>
          </a:stretch>
        </p:blipFill>
        <p:spPr>
          <a:xfrm>
            <a:off x="5612866" y="2751449"/>
            <a:ext cx="3480870" cy="3801752"/>
          </a:xfrm>
          <a:prstGeom prst="rect">
            <a:avLst/>
          </a:prstGeom>
        </p:spPr>
      </p:pic>
      <p:sp>
        <p:nvSpPr>
          <p:cNvPr id="11" name="Rectangle 4">
            <a:extLst>
              <a:ext uri="{FF2B5EF4-FFF2-40B4-BE49-F238E27FC236}">
                <a16:creationId xmlns:a16="http://schemas.microsoft.com/office/drawing/2014/main" id="{D2B89A61-55BC-FA3F-3B66-3E4F5836FDC8}"/>
              </a:ext>
            </a:extLst>
          </p:cNvPr>
          <p:cNvSpPr>
            <a:spLocks noChangeArrowheads="1"/>
          </p:cNvSpPr>
          <p:nvPr/>
        </p:nvSpPr>
        <p:spPr bwMode="auto">
          <a:xfrm>
            <a:off x="228600" y="2667000"/>
            <a:ext cx="5181600" cy="233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Double click StripChart1 in the </a:t>
            </a:r>
            <a:r>
              <a:rPr lang="en-US" altLang="en-US" sz="1600" b="1" i="1" dirty="0">
                <a:solidFill>
                  <a:srgbClr val="000099"/>
                </a:solidFill>
                <a:latin typeface="Arial" panose="020B0604020202020204" pitchFamily="34" charset="0"/>
              </a:rPr>
              <a:t>TARP Objects </a:t>
            </a:r>
            <a:r>
              <a:rPr lang="en-US" altLang="en-US" sz="1600" b="1" dirty="0">
                <a:solidFill>
                  <a:srgbClr val="000099"/>
                </a:solidFill>
                <a:latin typeface="Arial" panose="020B0604020202020204" pitchFamily="34" charset="0"/>
              </a:rPr>
              <a:t>tree to access the properties</a:t>
            </a:r>
            <a:endParaRPr lang="en-US" altLang="en-US" sz="1600" b="1" i="1" dirty="0">
              <a:solidFill>
                <a:srgbClr val="000099"/>
              </a:solidFill>
              <a:latin typeface="Arial" panose="020B0604020202020204" pitchFamily="34" charset="0"/>
            </a:endParaRP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Set the title to “Avionics K and L”. Set the Major Division to 0.5 and the Minor division to 0.125. </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Set the series properties per the table below:</a:t>
            </a:r>
          </a:p>
        </p:txBody>
      </p:sp>
      <p:graphicFrame>
        <p:nvGraphicFramePr>
          <p:cNvPr id="12" name="Table 12">
            <a:extLst>
              <a:ext uri="{FF2B5EF4-FFF2-40B4-BE49-F238E27FC236}">
                <a16:creationId xmlns:a16="http://schemas.microsoft.com/office/drawing/2014/main" id="{E4F7C0DF-DF72-0843-ACA9-159D2CC30393}"/>
              </a:ext>
            </a:extLst>
          </p:cNvPr>
          <p:cNvGraphicFramePr>
            <a:graphicFrameLocks noGrp="1"/>
          </p:cNvGraphicFramePr>
          <p:nvPr>
            <p:extLst>
              <p:ext uri="{D42A27DB-BD31-4B8C-83A1-F6EECF244321}">
                <p14:modId xmlns:p14="http://schemas.microsoft.com/office/powerpoint/2010/main" val="1802255035"/>
              </p:ext>
            </p:extLst>
          </p:nvPr>
        </p:nvGraphicFramePr>
        <p:xfrm>
          <a:off x="381000" y="4076700"/>
          <a:ext cx="4853369" cy="1371600"/>
        </p:xfrm>
        <a:graphic>
          <a:graphicData uri="http://schemas.openxmlformats.org/drawingml/2006/table">
            <a:tbl>
              <a:tblPr firstRow="1" bandRow="1">
                <a:tableStyleId>{21E4AEA4-8DFA-4A89-87EB-49C32662AFE0}</a:tableStyleId>
              </a:tblPr>
              <a:tblGrid>
                <a:gridCol w="681355">
                  <a:extLst>
                    <a:ext uri="{9D8B030D-6E8A-4147-A177-3AD203B41FA5}">
                      <a16:colId xmlns:a16="http://schemas.microsoft.com/office/drawing/2014/main" val="1893818583"/>
                    </a:ext>
                  </a:extLst>
                </a:gridCol>
                <a:gridCol w="748030">
                  <a:extLst>
                    <a:ext uri="{9D8B030D-6E8A-4147-A177-3AD203B41FA5}">
                      <a16:colId xmlns:a16="http://schemas.microsoft.com/office/drawing/2014/main" val="1224831767"/>
                    </a:ext>
                  </a:extLst>
                </a:gridCol>
                <a:gridCol w="624205">
                  <a:extLst>
                    <a:ext uri="{9D8B030D-6E8A-4147-A177-3AD203B41FA5}">
                      <a16:colId xmlns:a16="http://schemas.microsoft.com/office/drawing/2014/main" val="58239842"/>
                    </a:ext>
                  </a:extLst>
                </a:gridCol>
                <a:gridCol w="767779">
                  <a:extLst>
                    <a:ext uri="{9D8B030D-6E8A-4147-A177-3AD203B41FA5}">
                      <a16:colId xmlns:a16="http://schemas.microsoft.com/office/drawing/2014/main" val="1968794991"/>
                    </a:ext>
                  </a:extLst>
                </a:gridCol>
                <a:gridCol w="1016000">
                  <a:extLst>
                    <a:ext uri="{9D8B030D-6E8A-4147-A177-3AD203B41FA5}">
                      <a16:colId xmlns:a16="http://schemas.microsoft.com/office/drawing/2014/main" val="3091051055"/>
                    </a:ext>
                  </a:extLst>
                </a:gridCol>
                <a:gridCol w="1016000">
                  <a:extLst>
                    <a:ext uri="{9D8B030D-6E8A-4147-A177-3AD203B41FA5}">
                      <a16:colId xmlns:a16="http://schemas.microsoft.com/office/drawing/2014/main" val="2706511105"/>
                    </a:ext>
                  </a:extLst>
                </a:gridCol>
              </a:tblGrid>
              <a:tr h="203200">
                <a:tc>
                  <a:txBody>
                    <a:bodyPr/>
                    <a:lstStyle/>
                    <a:p>
                      <a:pPr algn="ctr"/>
                      <a:r>
                        <a:rPr lang="en-US" sz="1200" dirty="0">
                          <a:latin typeface="+mj-lt"/>
                        </a:rPr>
                        <a:t>Series</a:t>
                      </a:r>
                    </a:p>
                  </a:txBody>
                  <a:tcPr/>
                </a:tc>
                <a:tc>
                  <a:txBody>
                    <a:bodyPr/>
                    <a:lstStyle/>
                    <a:p>
                      <a:pPr algn="ctr"/>
                      <a:r>
                        <a:rPr lang="en-US" sz="1200" dirty="0">
                          <a:latin typeface="+mj-lt"/>
                        </a:rPr>
                        <a:t>Style</a:t>
                      </a:r>
                    </a:p>
                  </a:txBody>
                  <a:tcPr/>
                </a:tc>
                <a:tc>
                  <a:txBody>
                    <a:bodyPr/>
                    <a:lstStyle/>
                    <a:p>
                      <a:pPr algn="ctr"/>
                      <a:r>
                        <a:rPr lang="en-US" sz="1200" dirty="0">
                          <a:latin typeface="+mj-lt"/>
                        </a:rPr>
                        <a:t>Color</a:t>
                      </a:r>
                    </a:p>
                  </a:txBody>
                  <a:tcPr/>
                </a:tc>
                <a:tc>
                  <a:txBody>
                    <a:bodyPr/>
                    <a:lstStyle/>
                    <a:p>
                      <a:pPr algn="ctr"/>
                      <a:r>
                        <a:rPr lang="en-US" sz="1200" dirty="0">
                          <a:latin typeface="+mj-lt"/>
                        </a:rPr>
                        <a:t>Marker</a:t>
                      </a:r>
                    </a:p>
                  </a:txBody>
                  <a:tcPr/>
                </a:tc>
                <a:tc>
                  <a:txBody>
                    <a:bodyPr/>
                    <a:lstStyle/>
                    <a:p>
                      <a:pPr algn="ctr"/>
                      <a:r>
                        <a:rPr lang="en-US" sz="1200" dirty="0">
                          <a:latin typeface="+mj-lt"/>
                        </a:rPr>
                        <a:t>Fore Color</a:t>
                      </a:r>
                    </a:p>
                  </a:txBody>
                  <a:tcPr/>
                </a:tc>
                <a:tc>
                  <a:txBody>
                    <a:bodyPr/>
                    <a:lstStyle/>
                    <a:p>
                      <a:pPr algn="ctr"/>
                      <a:r>
                        <a:rPr lang="en-US" sz="1200" dirty="0" err="1">
                          <a:latin typeface="+mj-lt"/>
                        </a:rPr>
                        <a:t>BackColor</a:t>
                      </a:r>
                      <a:endParaRPr lang="en-US" sz="1200" dirty="0">
                        <a:latin typeface="+mj-lt"/>
                      </a:endParaRPr>
                    </a:p>
                  </a:txBody>
                  <a:tcPr/>
                </a:tc>
                <a:extLst>
                  <a:ext uri="{0D108BD9-81ED-4DB2-BD59-A6C34878D82A}">
                    <a16:rowId xmlns:a16="http://schemas.microsoft.com/office/drawing/2014/main" val="1913005659"/>
                  </a:ext>
                </a:extLst>
              </a:tr>
              <a:tr h="145014">
                <a:tc>
                  <a:txBody>
                    <a:bodyPr/>
                    <a:lstStyle/>
                    <a:p>
                      <a:pPr algn="ctr"/>
                      <a:r>
                        <a:rPr lang="en-US" sz="1200" dirty="0">
                          <a:latin typeface="+mj-lt"/>
                        </a:rPr>
                        <a:t>1</a:t>
                      </a:r>
                    </a:p>
                  </a:txBody>
                  <a:tcPr/>
                </a:tc>
                <a:tc>
                  <a:txBody>
                    <a:bodyPr/>
                    <a:lstStyle/>
                    <a:p>
                      <a:pPr algn="ctr"/>
                      <a:r>
                        <a:rPr lang="en-US" sz="1200" dirty="0">
                          <a:latin typeface="+mj-lt"/>
                        </a:rPr>
                        <a:t>Solid</a:t>
                      </a:r>
                    </a:p>
                  </a:txBody>
                  <a:tcPr/>
                </a:tc>
                <a:tc>
                  <a:txBody>
                    <a:bodyPr/>
                    <a:lstStyle/>
                    <a:p>
                      <a:pPr algn="ctr"/>
                      <a:r>
                        <a:rPr lang="en-US" sz="1200" dirty="0">
                          <a:latin typeface="+mj-lt"/>
                        </a:rPr>
                        <a:t>Red</a:t>
                      </a:r>
                    </a:p>
                  </a:txBody>
                  <a:tcPr/>
                </a:tc>
                <a:tc>
                  <a:txBody>
                    <a:bodyPr/>
                    <a:lstStyle/>
                    <a:p>
                      <a:pPr algn="ctr"/>
                      <a:r>
                        <a:rPr lang="en-US" sz="1200" dirty="0">
                          <a:latin typeface="+mj-lt"/>
                        </a:rPr>
                        <a:t>None</a:t>
                      </a:r>
                    </a:p>
                  </a:txBody>
                  <a:tcPr/>
                </a:tc>
                <a:tc>
                  <a:txBody>
                    <a:bodyPr/>
                    <a:lstStyle/>
                    <a:p>
                      <a:pPr algn="ctr"/>
                      <a:r>
                        <a:rPr lang="en-US" sz="1200" dirty="0">
                          <a:latin typeface="+mj-lt"/>
                        </a:rPr>
                        <a:t>N/A</a:t>
                      </a:r>
                    </a:p>
                  </a:txBody>
                  <a:tcPr/>
                </a:tc>
                <a:tc>
                  <a:txBody>
                    <a:bodyPr/>
                    <a:lstStyle/>
                    <a:p>
                      <a:pPr algn="ctr"/>
                      <a:r>
                        <a:rPr lang="en-US" sz="1200" dirty="0">
                          <a:latin typeface="+mj-lt"/>
                        </a:rPr>
                        <a:t>N/A</a:t>
                      </a:r>
                    </a:p>
                  </a:txBody>
                  <a:tcPr/>
                </a:tc>
                <a:extLst>
                  <a:ext uri="{0D108BD9-81ED-4DB2-BD59-A6C34878D82A}">
                    <a16:rowId xmlns:a16="http://schemas.microsoft.com/office/drawing/2014/main" val="2111467486"/>
                  </a:ext>
                </a:extLst>
              </a:tr>
              <a:tr h="0">
                <a:tc>
                  <a:txBody>
                    <a:bodyPr/>
                    <a:lstStyle/>
                    <a:p>
                      <a:pPr algn="ctr"/>
                      <a:r>
                        <a:rPr lang="en-US" sz="1200" dirty="0">
                          <a:latin typeface="+mj-lt"/>
                        </a:rPr>
                        <a:t>2</a:t>
                      </a:r>
                    </a:p>
                  </a:txBody>
                  <a:tcPr/>
                </a:tc>
                <a:tc>
                  <a:txBody>
                    <a:bodyPr/>
                    <a:lstStyle/>
                    <a:p>
                      <a:pPr algn="ctr"/>
                      <a:r>
                        <a:rPr lang="en-US" sz="1200" dirty="0">
                          <a:latin typeface="+mj-lt"/>
                        </a:rPr>
                        <a:t>Solid</a:t>
                      </a:r>
                    </a:p>
                  </a:txBody>
                  <a:tcPr/>
                </a:tc>
                <a:tc>
                  <a:txBody>
                    <a:bodyPr/>
                    <a:lstStyle/>
                    <a:p>
                      <a:pPr algn="ctr"/>
                      <a:r>
                        <a:rPr lang="en-US" sz="1200" dirty="0">
                          <a:latin typeface="+mj-lt"/>
                        </a:rPr>
                        <a:t>Blue</a:t>
                      </a:r>
                    </a:p>
                  </a:txBody>
                  <a:tcPr/>
                </a:tc>
                <a:tc>
                  <a:txBody>
                    <a:bodyPr/>
                    <a:lstStyle/>
                    <a:p>
                      <a:pPr algn="ctr"/>
                      <a:r>
                        <a:rPr lang="en-US" sz="1200" dirty="0">
                          <a:latin typeface="+mj-lt"/>
                        </a:rPr>
                        <a:t>None</a:t>
                      </a:r>
                    </a:p>
                  </a:txBody>
                  <a:tcPr/>
                </a:tc>
                <a:tc>
                  <a:txBody>
                    <a:bodyPr/>
                    <a:lstStyle/>
                    <a:p>
                      <a:pPr algn="ctr"/>
                      <a:r>
                        <a:rPr lang="en-US" sz="1200" dirty="0">
                          <a:latin typeface="+mj-lt"/>
                        </a:rPr>
                        <a:t>N/A</a:t>
                      </a:r>
                    </a:p>
                  </a:txBody>
                  <a:tcPr/>
                </a:tc>
                <a:tc>
                  <a:txBody>
                    <a:bodyPr/>
                    <a:lstStyle/>
                    <a:p>
                      <a:pPr algn="ctr"/>
                      <a:r>
                        <a:rPr lang="en-US" sz="1200" dirty="0">
                          <a:latin typeface="+mj-lt"/>
                        </a:rPr>
                        <a:t>N/A</a:t>
                      </a:r>
                    </a:p>
                  </a:txBody>
                  <a:tcPr/>
                </a:tc>
                <a:extLst>
                  <a:ext uri="{0D108BD9-81ED-4DB2-BD59-A6C34878D82A}">
                    <a16:rowId xmlns:a16="http://schemas.microsoft.com/office/drawing/2014/main" val="3627360649"/>
                  </a:ext>
                </a:extLst>
              </a:tr>
              <a:tr h="129774">
                <a:tc>
                  <a:txBody>
                    <a:bodyPr/>
                    <a:lstStyle/>
                    <a:p>
                      <a:pPr algn="ctr"/>
                      <a:r>
                        <a:rPr lang="en-US" sz="1200" dirty="0">
                          <a:latin typeface="+mj-lt"/>
                        </a:rPr>
                        <a:t>3</a:t>
                      </a:r>
                    </a:p>
                  </a:txBody>
                  <a:tcPr/>
                </a:tc>
                <a:tc>
                  <a:txBody>
                    <a:bodyPr/>
                    <a:lstStyle/>
                    <a:p>
                      <a:pPr algn="ctr"/>
                      <a:r>
                        <a:rPr lang="en-US" sz="1200" dirty="0">
                          <a:latin typeface="+mj-lt"/>
                        </a:rPr>
                        <a:t>Dashed</a:t>
                      </a:r>
                    </a:p>
                  </a:txBody>
                  <a:tcPr/>
                </a:tc>
                <a:tc>
                  <a:txBody>
                    <a:bodyPr/>
                    <a:lstStyle/>
                    <a:p>
                      <a:pPr algn="ctr"/>
                      <a:r>
                        <a:rPr lang="en-US" sz="1200" dirty="0">
                          <a:latin typeface="+mj-lt"/>
                        </a:rPr>
                        <a:t>Red</a:t>
                      </a:r>
                    </a:p>
                  </a:txBody>
                  <a:tcPr/>
                </a:tc>
                <a:tc>
                  <a:txBody>
                    <a:bodyPr/>
                    <a:lstStyle/>
                    <a:p>
                      <a:pPr algn="ctr"/>
                      <a:r>
                        <a:rPr lang="en-US" sz="1200" dirty="0">
                          <a:latin typeface="+mj-lt"/>
                        </a:rPr>
                        <a:t>Square</a:t>
                      </a:r>
                    </a:p>
                  </a:txBody>
                  <a:tcPr/>
                </a:tc>
                <a:tc>
                  <a:txBody>
                    <a:bodyPr/>
                    <a:lstStyle/>
                    <a:p>
                      <a:pPr algn="ctr"/>
                      <a:r>
                        <a:rPr lang="en-US" sz="1200" dirty="0">
                          <a:latin typeface="+mj-lt"/>
                        </a:rPr>
                        <a:t>Red</a:t>
                      </a:r>
                    </a:p>
                  </a:txBody>
                  <a:tcPr/>
                </a:tc>
                <a:tc>
                  <a:txBody>
                    <a:bodyPr/>
                    <a:lstStyle/>
                    <a:p>
                      <a:pPr algn="ctr"/>
                      <a:r>
                        <a:rPr lang="en-US" sz="1200" dirty="0">
                          <a:latin typeface="+mj-lt"/>
                        </a:rPr>
                        <a:t>Yellow</a:t>
                      </a:r>
                    </a:p>
                  </a:txBody>
                  <a:tcPr/>
                </a:tc>
                <a:extLst>
                  <a:ext uri="{0D108BD9-81ED-4DB2-BD59-A6C34878D82A}">
                    <a16:rowId xmlns:a16="http://schemas.microsoft.com/office/drawing/2014/main" val="1295150146"/>
                  </a:ext>
                </a:extLst>
              </a:tr>
              <a:tr h="156678">
                <a:tc>
                  <a:txBody>
                    <a:bodyPr/>
                    <a:lstStyle/>
                    <a:p>
                      <a:pPr algn="ctr"/>
                      <a:r>
                        <a:rPr lang="en-US" sz="1200" dirty="0">
                          <a:latin typeface="+mj-lt"/>
                        </a:rPr>
                        <a:t>4</a:t>
                      </a:r>
                    </a:p>
                  </a:txBody>
                  <a:tcPr/>
                </a:tc>
                <a:tc>
                  <a:txBody>
                    <a:bodyPr/>
                    <a:lstStyle/>
                    <a:p>
                      <a:pPr algn="ctr"/>
                      <a:r>
                        <a:rPr lang="en-US" sz="1200" dirty="0">
                          <a:latin typeface="+mj-lt"/>
                        </a:rPr>
                        <a:t>Dashed</a:t>
                      </a:r>
                    </a:p>
                  </a:txBody>
                  <a:tcPr/>
                </a:tc>
                <a:tc>
                  <a:txBody>
                    <a:bodyPr/>
                    <a:lstStyle/>
                    <a:p>
                      <a:pPr algn="ctr"/>
                      <a:r>
                        <a:rPr lang="en-US" sz="1200" dirty="0">
                          <a:latin typeface="+mj-lt"/>
                        </a:rPr>
                        <a:t>Blue</a:t>
                      </a:r>
                    </a:p>
                  </a:txBody>
                  <a:tcPr/>
                </a:tc>
                <a:tc>
                  <a:txBody>
                    <a:bodyPr/>
                    <a:lstStyle/>
                    <a:p>
                      <a:pPr algn="ctr"/>
                      <a:r>
                        <a:rPr lang="en-US" sz="1200" dirty="0">
                          <a:latin typeface="+mj-lt"/>
                        </a:rPr>
                        <a:t>Triangle</a:t>
                      </a:r>
                    </a:p>
                  </a:txBody>
                  <a:tcPr/>
                </a:tc>
                <a:tc>
                  <a:txBody>
                    <a:bodyPr/>
                    <a:lstStyle/>
                    <a:p>
                      <a:pPr algn="ctr"/>
                      <a:r>
                        <a:rPr lang="en-US" sz="1200" dirty="0">
                          <a:latin typeface="+mj-lt"/>
                        </a:rPr>
                        <a:t>Blue</a:t>
                      </a:r>
                    </a:p>
                  </a:txBody>
                  <a:tcPr/>
                </a:tc>
                <a:tc>
                  <a:txBody>
                    <a:bodyPr/>
                    <a:lstStyle/>
                    <a:p>
                      <a:pPr algn="ctr"/>
                      <a:r>
                        <a:rPr lang="en-US" sz="1200" dirty="0">
                          <a:latin typeface="+mj-lt"/>
                        </a:rPr>
                        <a:t>None</a:t>
                      </a:r>
                    </a:p>
                  </a:txBody>
                  <a:tcPr/>
                </a:tc>
                <a:extLst>
                  <a:ext uri="{0D108BD9-81ED-4DB2-BD59-A6C34878D82A}">
                    <a16:rowId xmlns:a16="http://schemas.microsoft.com/office/drawing/2014/main" val="1743978592"/>
                  </a:ext>
                </a:extLst>
              </a:tr>
            </a:tbl>
          </a:graphicData>
        </a:graphic>
      </p:graphicFrame>
    </p:spTree>
    <p:extLst>
      <p:ext uri="{BB962C8B-B14F-4D97-AF65-F5344CB8AC3E}">
        <p14:creationId xmlns:p14="http://schemas.microsoft.com/office/powerpoint/2010/main" val="335439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a:extLst>
              <a:ext uri="{FF2B5EF4-FFF2-40B4-BE49-F238E27FC236}">
                <a16:creationId xmlns:a16="http://schemas.microsoft.com/office/drawing/2014/main" id="{21744DEA-F066-303D-7C3D-1299CFFECE2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4DEE1B5-0AB8-426E-8EC3-3DFC16925823}" type="slidenum">
              <a:rPr lang="en-US" altLang="en-US" sz="1400">
                <a:solidFill>
                  <a:srgbClr val="FF0000"/>
                </a:solidFill>
                <a:latin typeface="Arial" panose="020B0604020202020204" pitchFamily="34" charset="0"/>
              </a:rPr>
              <a:pPr>
                <a:spcBef>
                  <a:spcPct val="0"/>
                </a:spcBef>
                <a:buFontTx/>
                <a:buNone/>
              </a:pPr>
              <a:t>3</a:t>
            </a:fld>
            <a:endParaRPr lang="en-US" altLang="en-US" sz="1400">
              <a:solidFill>
                <a:srgbClr val="FF0000"/>
              </a:solidFill>
              <a:latin typeface="Arial" panose="020B0604020202020204" pitchFamily="34" charset="0"/>
            </a:endParaRPr>
          </a:p>
        </p:txBody>
      </p:sp>
      <p:sp>
        <p:nvSpPr>
          <p:cNvPr id="8195" name="Rectangle 2">
            <a:extLst>
              <a:ext uri="{FF2B5EF4-FFF2-40B4-BE49-F238E27FC236}">
                <a16:creationId xmlns:a16="http://schemas.microsoft.com/office/drawing/2014/main" id="{D3F59249-C9E2-ACE0-57F4-372B7223E2B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8196" name="Rectangle 3">
            <a:extLst>
              <a:ext uri="{FF2B5EF4-FFF2-40B4-BE49-F238E27FC236}">
                <a16:creationId xmlns:a16="http://schemas.microsoft.com/office/drawing/2014/main" id="{DD2EAD67-6EE9-2727-4F91-068456678918}"/>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Objects</a:t>
            </a:r>
          </a:p>
        </p:txBody>
      </p:sp>
      <p:sp>
        <p:nvSpPr>
          <p:cNvPr id="8197" name="Rectangle 4">
            <a:extLst>
              <a:ext uri="{FF2B5EF4-FFF2-40B4-BE49-F238E27FC236}">
                <a16:creationId xmlns:a16="http://schemas.microsoft.com/office/drawing/2014/main" id="{B0DE4C89-FC65-3B4C-3621-A52FA3320B43}"/>
              </a:ext>
            </a:extLst>
          </p:cNvPr>
          <p:cNvSpPr>
            <a:spLocks noChangeArrowheads="1"/>
          </p:cNvSpPr>
          <p:nvPr/>
        </p:nvSpPr>
        <p:spPr bwMode="auto">
          <a:xfrm>
            <a:off x="304800" y="533400"/>
            <a:ext cx="8610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344488" indent="-17303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en-US" sz="2200" b="1" dirty="0">
                <a:latin typeface="Arial" panose="020B0604020202020204" pitchFamily="34" charset="0"/>
              </a:rPr>
              <a:t>TARP takes an object-oriented approach to</a:t>
            </a:r>
          </a:p>
          <a:p>
            <a:pPr algn="just">
              <a:spcBef>
                <a:spcPct val="0"/>
              </a:spcBef>
              <a:buFontTx/>
              <a:buNone/>
            </a:pPr>
            <a:r>
              <a:rPr lang="en-US" altLang="en-US" sz="2200" b="1" dirty="0">
                <a:latin typeface="Arial" panose="020B0604020202020204" pitchFamily="34" charset="0"/>
              </a:rPr>
              <a:t>	post-processing, allowing the user to create and define specified object types and Workbook Properties within the TARP environment.  These object types include:</a:t>
            </a:r>
          </a:p>
          <a:p>
            <a:pPr lvl="1" algn="just">
              <a:spcBef>
                <a:spcPts val="238"/>
              </a:spcBef>
              <a:spcAft>
                <a:spcPts val="238"/>
              </a:spcAft>
              <a:buFontTx/>
              <a:buChar char="•"/>
            </a:pPr>
            <a:endParaRPr lang="en-US" altLang="en-US" sz="900" b="1" i="1" dirty="0">
              <a:latin typeface="Arial" panose="020B0604020202020204" pitchFamily="34" charset="0"/>
            </a:endParaRPr>
          </a:p>
          <a:p>
            <a:pPr lvl="1" algn="just">
              <a:spcBef>
                <a:spcPts val="238"/>
              </a:spcBef>
              <a:spcAft>
                <a:spcPts val="238"/>
              </a:spcAft>
              <a:buFontTx/>
              <a:buChar char="•"/>
            </a:pPr>
            <a:r>
              <a:rPr lang="en-US" altLang="en-US" sz="1800" b="1" i="1" dirty="0" err="1">
                <a:latin typeface="Arial" panose="020B0604020202020204" pitchFamily="34" charset="0"/>
              </a:rPr>
              <a:t>DataSets</a:t>
            </a:r>
            <a:r>
              <a:rPr lang="en-US" altLang="en-US" sz="1800" b="1" i="1" dirty="0">
                <a:latin typeface="Arial" panose="020B0604020202020204" pitchFamily="34" charset="0"/>
              </a:rPr>
              <a:t>: Sheets containing raw Data from output files</a:t>
            </a:r>
          </a:p>
          <a:p>
            <a:pPr lvl="1" algn="just">
              <a:spcBef>
                <a:spcPts val="238"/>
              </a:spcBef>
              <a:spcAft>
                <a:spcPts val="238"/>
              </a:spcAft>
              <a:buFontTx/>
              <a:buChar char="•"/>
            </a:pPr>
            <a:r>
              <a:rPr lang="en-US" altLang="en-US" sz="1800" b="1" i="1" dirty="0">
                <a:latin typeface="Arial" panose="020B0604020202020204" pitchFamily="34" charset="0"/>
              </a:rPr>
              <a:t>Groups: Additional data point(s) representing multiple raw data points</a:t>
            </a:r>
          </a:p>
          <a:p>
            <a:pPr lvl="1" algn="just">
              <a:spcBef>
                <a:spcPts val="238"/>
              </a:spcBef>
              <a:spcAft>
                <a:spcPts val="238"/>
              </a:spcAft>
              <a:buFontTx/>
              <a:buChar char="•"/>
            </a:pPr>
            <a:r>
              <a:rPr lang="en-US" altLang="en-US" sz="1800" b="1" i="1" dirty="0">
                <a:latin typeface="Arial" panose="020B0604020202020204" pitchFamily="34" charset="0"/>
              </a:rPr>
              <a:t>Parameters: Additional data point(s) representing a formula evaluation applied to multiple raw data points</a:t>
            </a:r>
          </a:p>
          <a:p>
            <a:pPr lvl="1" algn="just">
              <a:spcBef>
                <a:spcPts val="238"/>
              </a:spcBef>
              <a:spcAft>
                <a:spcPts val="238"/>
              </a:spcAft>
              <a:buFontTx/>
              <a:buChar char="•"/>
            </a:pPr>
            <a:r>
              <a:rPr lang="en-US" altLang="en-US" sz="1800" b="1" i="1" dirty="0">
                <a:solidFill>
                  <a:srgbClr val="FF0000"/>
                </a:solidFill>
                <a:latin typeface="Arial" panose="020B0604020202020204" pitchFamily="34" charset="0"/>
              </a:rPr>
              <a:t>Plots: 2D representation of Data versus Time</a:t>
            </a:r>
          </a:p>
          <a:p>
            <a:pPr lvl="1" algn="just">
              <a:spcBef>
                <a:spcPts val="238"/>
              </a:spcBef>
              <a:spcAft>
                <a:spcPts val="238"/>
              </a:spcAft>
              <a:buFontTx/>
              <a:buChar char="•"/>
            </a:pPr>
            <a:r>
              <a:rPr lang="en-US" altLang="en-US" sz="1800" b="1" i="1" dirty="0" err="1">
                <a:solidFill>
                  <a:srgbClr val="FF0000"/>
                </a:solidFill>
                <a:latin typeface="Arial" panose="020B0604020202020204" pitchFamily="34" charset="0"/>
              </a:rPr>
              <a:t>StripCharts</a:t>
            </a:r>
            <a:r>
              <a:rPr lang="en-US" altLang="en-US" sz="1800" b="1" i="1" dirty="0">
                <a:solidFill>
                  <a:srgbClr val="FF0000"/>
                </a:solidFill>
                <a:latin typeface="Arial" panose="020B0604020202020204" pitchFamily="34" charset="0"/>
              </a:rPr>
              <a:t>: stacked versions of multiple plots</a:t>
            </a:r>
          </a:p>
          <a:p>
            <a:pPr lvl="1" algn="just">
              <a:spcBef>
                <a:spcPts val="238"/>
              </a:spcBef>
              <a:spcAft>
                <a:spcPts val="238"/>
              </a:spcAft>
              <a:buFontTx/>
              <a:buChar char="•"/>
            </a:pPr>
            <a:r>
              <a:rPr lang="en-US" altLang="en-US" sz="1800" b="1" i="1" dirty="0">
                <a:solidFill>
                  <a:srgbClr val="FF0000"/>
                </a:solidFill>
                <a:latin typeface="Arial" panose="020B0604020202020204" pitchFamily="34" charset="0"/>
              </a:rPr>
              <a:t>Tables: 1D representation of Data at static points in Time</a:t>
            </a:r>
          </a:p>
          <a:p>
            <a:pPr lvl="1" algn="just">
              <a:spcBef>
                <a:spcPts val="238"/>
              </a:spcBef>
              <a:spcAft>
                <a:spcPts val="238"/>
              </a:spcAft>
              <a:buFontTx/>
              <a:buChar char="•"/>
            </a:pPr>
            <a:r>
              <a:rPr lang="en-US" altLang="en-US" sz="1800" b="1" i="1" dirty="0" err="1">
                <a:solidFill>
                  <a:srgbClr val="FF0000"/>
                </a:solidFill>
                <a:latin typeface="Arial" panose="020B0604020202020204" pitchFamily="34" charset="0"/>
              </a:rPr>
              <a:t>GraphicalTables</a:t>
            </a:r>
            <a:r>
              <a:rPr lang="en-US" altLang="en-US" sz="1800" b="1" i="1" dirty="0">
                <a:solidFill>
                  <a:srgbClr val="FF0000"/>
                </a:solidFill>
                <a:latin typeface="Arial" panose="020B0604020202020204" pitchFamily="34" charset="0"/>
              </a:rPr>
              <a:t>: Horizontal Bar charts showing limits and Max/Min predicts as error bar within range</a:t>
            </a:r>
          </a:p>
          <a:p>
            <a:pPr lvl="1" algn="just">
              <a:spcBef>
                <a:spcPct val="10000"/>
              </a:spcBef>
              <a:spcAft>
                <a:spcPct val="10000"/>
              </a:spcAft>
              <a:buFontTx/>
              <a:buChar char="•"/>
            </a:pPr>
            <a:r>
              <a:rPr lang="en-US" altLang="en-US" sz="1800" b="1" i="1" dirty="0" err="1">
                <a:solidFill>
                  <a:srgbClr val="008000"/>
                </a:solidFill>
                <a:latin typeface="Arial" panose="020B0604020202020204" pitchFamily="34" charset="0"/>
              </a:rPr>
              <a:t>RadkManipulations</a:t>
            </a:r>
            <a:r>
              <a:rPr lang="en-US" altLang="en-US" sz="1800" b="1" i="1" dirty="0">
                <a:solidFill>
                  <a:srgbClr val="008000"/>
                </a:solidFill>
                <a:latin typeface="Arial" panose="020B0604020202020204" pitchFamily="34" charset="0"/>
              </a:rPr>
              <a:t>: Post processing of </a:t>
            </a:r>
            <a:r>
              <a:rPr lang="en-US" altLang="en-US" sz="1800" b="1" i="1" dirty="0" err="1">
                <a:solidFill>
                  <a:srgbClr val="008000"/>
                </a:solidFill>
                <a:latin typeface="Arial" panose="020B0604020202020204" pitchFamily="34" charset="0"/>
              </a:rPr>
              <a:t>Radks</a:t>
            </a:r>
            <a:r>
              <a:rPr lang="en-US" altLang="en-US" sz="1800" b="1" i="1" dirty="0">
                <a:solidFill>
                  <a:srgbClr val="008000"/>
                </a:solidFill>
                <a:latin typeface="Arial" panose="020B0604020202020204" pitchFamily="34" charset="0"/>
              </a:rPr>
              <a:t> based on query-like approach </a:t>
            </a:r>
            <a:r>
              <a:rPr lang="en-US" altLang="en-US" sz="1400" b="1" i="1" dirty="0">
                <a:solidFill>
                  <a:srgbClr val="008000"/>
                </a:solidFill>
                <a:latin typeface="Arial" panose="020B0604020202020204" pitchFamily="34" charset="0"/>
              </a:rPr>
              <a:t>(do some action(s) on some set(s) of </a:t>
            </a:r>
            <a:r>
              <a:rPr lang="en-US" altLang="en-US" sz="1400" b="1" i="1" dirty="0" err="1">
                <a:solidFill>
                  <a:srgbClr val="008000"/>
                </a:solidFill>
                <a:latin typeface="Arial" panose="020B0604020202020204" pitchFamily="34" charset="0"/>
              </a:rPr>
              <a:t>radks</a:t>
            </a:r>
            <a:r>
              <a:rPr lang="en-US" altLang="en-US" sz="1400" b="1" i="1" dirty="0">
                <a:solidFill>
                  <a:srgbClr val="008000"/>
                </a:solidFill>
                <a:latin typeface="Arial" panose="020B0604020202020204" pitchFamily="34" charset="0"/>
              </a:rPr>
              <a:t>)</a:t>
            </a:r>
          </a:p>
          <a:p>
            <a:pPr lvl="1" algn="just">
              <a:spcBef>
                <a:spcPct val="10000"/>
              </a:spcBef>
              <a:spcAft>
                <a:spcPct val="10000"/>
              </a:spcAft>
              <a:buFontTx/>
              <a:buChar char="•"/>
            </a:pPr>
            <a:r>
              <a:rPr lang="en-US" altLang="en-US" sz="1800" b="1" i="1" dirty="0" err="1">
                <a:solidFill>
                  <a:srgbClr val="008000"/>
                </a:solidFill>
                <a:latin typeface="Arial" panose="020B0604020202020204" pitchFamily="34" charset="0"/>
              </a:rPr>
              <a:t>RadkCompares</a:t>
            </a:r>
            <a:r>
              <a:rPr lang="en-US" altLang="en-US" sz="1800" b="1" i="1" dirty="0">
                <a:solidFill>
                  <a:srgbClr val="008000"/>
                </a:solidFill>
                <a:latin typeface="Arial" panose="020B0604020202020204" pitchFamily="34" charset="0"/>
              </a:rPr>
              <a:t>: Allows for comparison of two </a:t>
            </a:r>
            <a:r>
              <a:rPr lang="en-US" altLang="en-US" sz="1800" b="1" i="1" dirty="0" err="1">
                <a:solidFill>
                  <a:srgbClr val="008000"/>
                </a:solidFill>
                <a:latin typeface="Arial" panose="020B0604020202020204" pitchFamily="34" charset="0"/>
              </a:rPr>
              <a:t>Radk</a:t>
            </a:r>
            <a:r>
              <a:rPr lang="en-US" altLang="en-US" sz="1800" b="1" i="1" dirty="0">
                <a:solidFill>
                  <a:srgbClr val="008000"/>
                </a:solidFill>
                <a:latin typeface="Arial" panose="020B0604020202020204" pitchFamily="34" charset="0"/>
              </a:rPr>
              <a:t> sets based on Node Pair couplings.  User specifies tolerance for allowable differences to exclude</a:t>
            </a:r>
          </a:p>
          <a:p>
            <a:pPr lvl="1" algn="just">
              <a:spcBef>
                <a:spcPts val="238"/>
              </a:spcBef>
              <a:spcAft>
                <a:spcPts val="238"/>
              </a:spcAft>
              <a:buFontTx/>
              <a:buChar char="•"/>
            </a:pPr>
            <a:endParaRPr lang="en-US" altLang="en-US" sz="1800" b="1" i="1"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30</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a:t>
            </a:r>
            <a:r>
              <a:rPr lang="en-US" altLang="en-US" sz="1850" b="1" u="sng" dirty="0"/>
              <a:t>Table</a:t>
            </a:r>
            <a:r>
              <a:rPr lang="en-US" altLang="en-US" sz="1850" dirty="0"/>
              <a:t>,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21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Select the HB90 Dataset.  Then select all the AVIONICS groups</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shown below from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Right click and select </a:t>
            </a:r>
            <a:r>
              <a:rPr lang="en-US" altLang="en-US" sz="1600" b="1" i="1" dirty="0">
                <a:solidFill>
                  <a:srgbClr val="000099"/>
                </a:solidFill>
                <a:latin typeface="Arial" panose="020B0604020202020204" pitchFamily="34" charset="0"/>
              </a:rPr>
              <a:t>Add to Table – New Table…  </a:t>
            </a:r>
            <a:r>
              <a:rPr lang="en-US" altLang="en-US" sz="1600" b="1" dirty="0">
                <a:solidFill>
                  <a:srgbClr val="000099"/>
                </a:solidFill>
                <a:latin typeface="Arial" panose="020B0604020202020204" pitchFamily="34" charset="0"/>
              </a:rPr>
              <a:t>There is no need to select the Insulation groups or its Parent.</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Now, double click the </a:t>
            </a:r>
            <a:r>
              <a:rPr lang="en-US" altLang="en-US" sz="1600" b="1" i="1" dirty="0" err="1">
                <a:solidFill>
                  <a:srgbClr val="000099"/>
                </a:solidFill>
                <a:latin typeface="Arial" panose="020B0604020202020204" pitchFamily="34" charset="0"/>
              </a:rPr>
              <a:t>LimitFile</a:t>
            </a:r>
            <a:r>
              <a:rPr lang="en-US" altLang="en-US" sz="1600" b="1" dirty="0">
                <a:solidFill>
                  <a:srgbClr val="000099"/>
                </a:solidFill>
                <a:latin typeface="Arial" panose="020B0604020202020204" pitchFamily="34" charset="0"/>
              </a:rPr>
              <a:t> under </a:t>
            </a:r>
            <a:r>
              <a:rPr lang="en-US" altLang="en-US" sz="1600" b="1" i="1" dirty="0" err="1">
                <a:solidFill>
                  <a:srgbClr val="000099"/>
                </a:solidFill>
                <a:latin typeface="Arial" panose="020B0604020202020204" pitchFamily="34" charset="0"/>
              </a:rPr>
              <a:t>AdditionalFiles</a:t>
            </a:r>
            <a:r>
              <a:rPr lang="en-US" altLang="en-US" sz="1600" b="1" dirty="0">
                <a:solidFill>
                  <a:srgbClr val="000099"/>
                </a:solidFill>
                <a:latin typeface="Arial" panose="020B0604020202020204" pitchFamily="34" charset="0"/>
              </a:rPr>
              <a:t> in the TARP Objects tree and select the </a:t>
            </a:r>
            <a:r>
              <a:rPr lang="en-US" altLang="en-US" sz="1600" b="1" dirty="0" err="1">
                <a:solidFill>
                  <a:srgbClr val="000099"/>
                </a:solidFill>
                <a:latin typeface="Arial" panose="020B0604020202020204" pitchFamily="34" charset="0"/>
              </a:rPr>
              <a:t>Sample_SC.lim</a:t>
            </a:r>
            <a:r>
              <a:rPr lang="en-US" altLang="en-US" sz="1600" b="1" dirty="0">
                <a:solidFill>
                  <a:srgbClr val="000099"/>
                </a:solidFill>
                <a:latin typeface="Arial" panose="020B0604020202020204" pitchFamily="34" charset="0"/>
              </a:rPr>
              <a:t> file.  This will allow for the addition of limits and limit checking to be available in Tables</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Double click Table1 in the TARP Objects tree to bring up the Table Properties form</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6B72A6-572E-0DDD-84F4-7171B34F1B9D}"/>
              </a:ext>
            </a:extLst>
          </p:cNvPr>
          <p:cNvPicPr>
            <a:picLocks noChangeAspect="1"/>
          </p:cNvPicPr>
          <p:nvPr/>
        </p:nvPicPr>
        <p:blipFill>
          <a:blip r:embed="rId7"/>
          <a:stretch>
            <a:fillRect/>
          </a:stretch>
        </p:blipFill>
        <p:spPr>
          <a:xfrm>
            <a:off x="66112" y="2630896"/>
            <a:ext cx="4717026" cy="3848100"/>
          </a:xfrm>
          <a:prstGeom prst="rect">
            <a:avLst/>
          </a:prstGeom>
        </p:spPr>
      </p:pic>
      <p:pic>
        <p:nvPicPr>
          <p:cNvPr id="5" name="Picture 4">
            <a:extLst>
              <a:ext uri="{FF2B5EF4-FFF2-40B4-BE49-F238E27FC236}">
                <a16:creationId xmlns:a16="http://schemas.microsoft.com/office/drawing/2014/main" id="{6C8AB5D6-DED2-5BD2-C404-1A05B69038E1}"/>
              </a:ext>
            </a:extLst>
          </p:cNvPr>
          <p:cNvPicPr>
            <a:picLocks noChangeAspect="1"/>
          </p:cNvPicPr>
          <p:nvPr/>
        </p:nvPicPr>
        <p:blipFill>
          <a:blip r:embed="rId8"/>
          <a:stretch>
            <a:fillRect/>
          </a:stretch>
        </p:blipFill>
        <p:spPr>
          <a:xfrm>
            <a:off x="4908850" y="2618012"/>
            <a:ext cx="4092837" cy="3848100"/>
          </a:xfrm>
          <a:prstGeom prst="rect">
            <a:avLst/>
          </a:prstGeom>
        </p:spPr>
      </p:pic>
    </p:spTree>
    <p:extLst>
      <p:ext uri="{BB962C8B-B14F-4D97-AF65-F5344CB8AC3E}">
        <p14:creationId xmlns:p14="http://schemas.microsoft.com/office/powerpoint/2010/main" val="2128631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31</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a:t>
            </a:r>
            <a:r>
              <a:rPr lang="en-US" altLang="en-US" sz="1850" b="1" u="sng" dirty="0"/>
              <a:t>Table</a:t>
            </a:r>
            <a:r>
              <a:rPr lang="en-US" altLang="en-US" sz="1850" dirty="0"/>
              <a:t>,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21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Individual columns may be added to a Table by selecting the</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source sheet and what parameter should be included (e.g. Min, Avg, Max, Limit, </a:t>
            </a:r>
            <a:r>
              <a:rPr lang="en-US" altLang="en-US" sz="1600" b="1" dirty="0" err="1">
                <a:solidFill>
                  <a:srgbClr val="000099"/>
                </a:solidFill>
                <a:latin typeface="Arial" panose="020B0604020202020204" pitchFamily="34" charset="0"/>
              </a:rPr>
              <a:t>etc</a:t>
            </a:r>
            <a:r>
              <a:rPr lang="en-US" altLang="en-US" sz="1600" b="1" dirty="0">
                <a:solidFill>
                  <a:srgbClr val="000099"/>
                </a:solidFill>
                <a:latin typeface="Arial" panose="020B0604020202020204" pitchFamily="34" charset="0"/>
              </a:rPr>
              <a:t>).  The </a:t>
            </a:r>
            <a:r>
              <a:rPr lang="en-US" altLang="en-US" sz="1600" b="1" i="1" dirty="0">
                <a:solidFill>
                  <a:srgbClr val="000099"/>
                </a:solidFill>
                <a:latin typeface="Arial" panose="020B0604020202020204" pitchFamily="34" charset="0"/>
              </a:rPr>
              <a:t>Operation</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allows for additional values to be computed for a column, including a Difference or the Max or Min of a selection of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5"/>
            </a:pPr>
            <a:r>
              <a:rPr lang="en-US" altLang="en-US" sz="1600" b="1" dirty="0">
                <a:solidFill>
                  <a:srgbClr val="000099"/>
                </a:solidFill>
                <a:latin typeface="Arial" panose="020B0604020202020204" pitchFamily="34" charset="0"/>
              </a:rPr>
              <a:t>Some of the entries in the </a:t>
            </a:r>
            <a:r>
              <a:rPr lang="en-US" altLang="en-US" sz="1600" b="1" i="1" dirty="0">
                <a:solidFill>
                  <a:srgbClr val="000099"/>
                </a:solidFill>
                <a:latin typeface="Arial" panose="020B0604020202020204" pitchFamily="34" charset="0"/>
              </a:rPr>
              <a:t>Parameter</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require additional data, such as Timestep or Limit.  Once all of the necessary inputs are specified, clicking the Add to Table button will create that column in the table.</a:t>
            </a:r>
          </a:p>
          <a:p>
            <a:pPr algn="just">
              <a:spcBef>
                <a:spcPct val="10000"/>
              </a:spcBef>
              <a:spcAft>
                <a:spcPct val="10000"/>
              </a:spcAft>
              <a:buFont typeface="+mj-lt"/>
              <a:buAutoNum type="arabicPeriod" startAt="5"/>
            </a:pPr>
            <a:r>
              <a:rPr lang="en-US" altLang="en-US" sz="1600" b="1" dirty="0">
                <a:solidFill>
                  <a:srgbClr val="000099"/>
                </a:solidFill>
                <a:latin typeface="Arial" panose="020B0604020202020204" pitchFamily="34" charset="0"/>
              </a:rPr>
              <a:t>Including any Limit in a Table will add 3 additional rows for Conditional formatting, which allows for limit checking to be applied to a column.  Condition 1 is checked first is if it is met, then the format is applied; if not, then condition 2 is checked next and so on.  This is generally intended to be used to check if a survival limit is exceeded, then an operational limit, and lastly is insufficient margin exists to the operational limit utilizing the ± field.</a:t>
            </a:r>
          </a:p>
          <a:p>
            <a:pPr algn="just">
              <a:spcBef>
                <a:spcPct val="10000"/>
              </a:spcBef>
              <a:spcAft>
                <a:spcPct val="10000"/>
              </a:spcAft>
              <a:buFont typeface="+mj-lt"/>
              <a:buAutoNum type="arabicPeriod" startAt="5"/>
            </a:pPr>
            <a:r>
              <a:rPr lang="en-US" altLang="en-US" sz="1600" b="1" dirty="0">
                <a:solidFill>
                  <a:srgbClr val="000099"/>
                </a:solidFill>
                <a:latin typeface="Arial" panose="020B0604020202020204" pitchFamily="34" charset="0"/>
              </a:rPr>
              <a:t>For larger Tables, some </a:t>
            </a:r>
            <a:r>
              <a:rPr lang="en-US" altLang="en-US" sz="1600" b="1" i="1" dirty="0">
                <a:solidFill>
                  <a:srgbClr val="000099"/>
                </a:solidFill>
                <a:latin typeface="Arial" panose="020B0604020202020204" pitchFamily="34" charset="0"/>
              </a:rPr>
              <a:t>Pre-Defined Table Styles </a:t>
            </a:r>
            <a:r>
              <a:rPr lang="en-US" altLang="en-US" sz="1600" b="1" dirty="0">
                <a:solidFill>
                  <a:srgbClr val="000099"/>
                </a:solidFill>
                <a:latin typeface="Arial" panose="020B0604020202020204" pitchFamily="34" charset="0"/>
              </a:rPr>
              <a:t>exist.  Select Limits4 (Min, Avg, Max) and double click it to create a table with the </a:t>
            </a:r>
            <a:r>
              <a:rPr lang="en-US" altLang="en-US" sz="1600" b="1" dirty="0" err="1">
                <a:solidFill>
                  <a:srgbClr val="000099"/>
                </a:solidFill>
                <a:latin typeface="Arial" panose="020B0604020202020204" pitchFamily="34" charset="0"/>
              </a:rPr>
              <a:t>SurvLow</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OpLow</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OpHigh</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SurvHigh</a:t>
            </a:r>
            <a:r>
              <a:rPr lang="en-US" altLang="en-US" sz="1600" b="1" dirty="0">
                <a:solidFill>
                  <a:srgbClr val="000099"/>
                </a:solidFill>
                <a:latin typeface="Arial" panose="020B0604020202020204" pitchFamily="34" charset="0"/>
              </a:rPr>
              <a:t> limits as well as Min, Avg, and Max columns for each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a:t>
            </a:r>
          </a:p>
          <a:p>
            <a:pPr algn="just">
              <a:spcBef>
                <a:spcPct val="10000"/>
              </a:spcBef>
              <a:spcAft>
                <a:spcPct val="10000"/>
              </a:spcAft>
              <a:buFontTx/>
              <a:buAutoNum type="arabicPeriod" startAt="5"/>
            </a:pPr>
            <a:r>
              <a:rPr lang="en-US" altLang="en-US" sz="1600" b="1" dirty="0">
                <a:solidFill>
                  <a:srgbClr val="000099"/>
                </a:solidFill>
                <a:latin typeface="Arial" panose="020B0604020202020204" pitchFamily="34" charset="0"/>
              </a:rPr>
              <a:t>Select the Min column for HB90.  Then select </a:t>
            </a:r>
            <a:r>
              <a:rPr lang="en-US" altLang="en-US" sz="1600" b="1" i="1" dirty="0">
                <a:solidFill>
                  <a:srgbClr val="000099"/>
                </a:solidFill>
                <a:latin typeface="Arial" panose="020B0604020202020204" pitchFamily="34" charset="0"/>
              </a:rPr>
              <a:t>If Value is “&lt;“ than “</a:t>
            </a:r>
            <a:r>
              <a:rPr lang="en-US" altLang="en-US" sz="1600" b="1" i="1" dirty="0" err="1">
                <a:solidFill>
                  <a:srgbClr val="000099"/>
                </a:solidFill>
                <a:latin typeface="Arial" panose="020B0604020202020204" pitchFamily="34" charset="0"/>
              </a:rPr>
              <a:t>SurvLow</a:t>
            </a:r>
            <a:r>
              <a:rPr lang="en-US" altLang="en-US" sz="1600" b="1" i="1" dirty="0">
                <a:solidFill>
                  <a:srgbClr val="000099"/>
                </a:solidFill>
                <a:latin typeface="Arial" panose="020B0604020202020204" pitchFamily="34" charset="0"/>
              </a:rPr>
              <a:t>” ± 0 </a:t>
            </a:r>
            <a:r>
              <a:rPr lang="en-US" altLang="en-US" sz="1600" b="1" dirty="0">
                <a:solidFill>
                  <a:srgbClr val="000099"/>
                </a:solidFill>
                <a:latin typeface="Arial" panose="020B0604020202020204" pitchFamily="34" charset="0"/>
              </a:rPr>
              <a:t>for Condition 1.  Once this is defined, Condition 2 is now enabled.  Set to &lt; and </a:t>
            </a:r>
            <a:r>
              <a:rPr lang="en-US" altLang="en-US" sz="1600" b="1" dirty="0" err="1">
                <a:solidFill>
                  <a:srgbClr val="000099"/>
                </a:solidFill>
                <a:latin typeface="Arial" panose="020B0604020202020204" pitchFamily="34" charset="0"/>
              </a:rPr>
              <a:t>OpLow</a:t>
            </a:r>
            <a:r>
              <a:rPr lang="en-US" altLang="en-US" sz="1600" b="1" dirty="0">
                <a:solidFill>
                  <a:srgbClr val="000099"/>
                </a:solidFill>
                <a:latin typeface="Arial" panose="020B0604020202020204" pitchFamily="34" charset="0"/>
              </a:rPr>
              <a:t>.  Lastly, set Condition 3 to “&lt;“ and “</a:t>
            </a:r>
            <a:r>
              <a:rPr lang="en-US" altLang="en-US" sz="1600" b="1" dirty="0" err="1">
                <a:solidFill>
                  <a:srgbClr val="000099"/>
                </a:solidFill>
                <a:latin typeface="Arial" panose="020B0604020202020204" pitchFamily="34" charset="0"/>
              </a:rPr>
              <a:t>OpLow</a:t>
            </a:r>
            <a:r>
              <a:rPr lang="en-US" altLang="en-US" sz="1600" b="1" dirty="0">
                <a:solidFill>
                  <a:srgbClr val="000099"/>
                </a:solidFill>
                <a:latin typeface="Arial" panose="020B0604020202020204" pitchFamily="34" charset="0"/>
              </a:rPr>
              <a:t>”.  Note that this one also includes ±5.  If the value is below either </a:t>
            </a:r>
            <a:r>
              <a:rPr lang="en-US" altLang="en-US" sz="1600" b="1" dirty="0" err="1">
                <a:solidFill>
                  <a:srgbClr val="000099"/>
                </a:solidFill>
                <a:latin typeface="Arial" panose="020B0604020202020204" pitchFamily="34" charset="0"/>
              </a:rPr>
              <a:t>Surv</a:t>
            </a:r>
            <a:r>
              <a:rPr lang="en-US" altLang="en-US" sz="1600" b="1" dirty="0">
                <a:solidFill>
                  <a:srgbClr val="000099"/>
                </a:solidFill>
                <a:latin typeface="Arial" panose="020B0604020202020204" pitchFamily="34" charset="0"/>
              </a:rPr>
              <a:t> or Op, those conditions are met first, so this would flag anything without margin to the </a:t>
            </a:r>
            <a:r>
              <a:rPr lang="en-US" altLang="en-US" sz="1600" b="1" dirty="0" err="1">
                <a:solidFill>
                  <a:srgbClr val="000099"/>
                </a:solidFill>
                <a:latin typeface="Arial" panose="020B0604020202020204" pitchFamily="34" charset="0"/>
              </a:rPr>
              <a:t>OpLow</a:t>
            </a:r>
            <a:r>
              <a:rPr lang="en-US" altLang="en-US" sz="1600" b="1" dirty="0">
                <a:solidFill>
                  <a:srgbClr val="000099"/>
                </a:solidFill>
                <a:latin typeface="Arial" panose="020B0604020202020204" pitchFamily="34" charset="0"/>
              </a:rPr>
              <a:t> limit of 5.</a:t>
            </a:r>
          </a:p>
          <a:p>
            <a:pPr algn="just">
              <a:spcBef>
                <a:spcPct val="10000"/>
              </a:spcBef>
              <a:spcAft>
                <a:spcPct val="10000"/>
              </a:spcAft>
              <a:buFontTx/>
              <a:buAutoNum type="arabicPeriod" startAt="5"/>
            </a:pPr>
            <a:r>
              <a:rPr lang="en-US" altLang="en-US" sz="1600" b="1" dirty="0">
                <a:solidFill>
                  <a:srgbClr val="000099"/>
                </a:solidFill>
                <a:latin typeface="Arial" panose="020B0604020202020204" pitchFamily="34" charset="0"/>
              </a:rPr>
              <a:t>Repeat for the Max HB90 column using “&gt;”, “</a:t>
            </a:r>
            <a:r>
              <a:rPr lang="en-US" altLang="en-US" sz="1600" b="1" dirty="0" err="1">
                <a:solidFill>
                  <a:srgbClr val="000099"/>
                </a:solidFill>
                <a:latin typeface="Arial" panose="020B0604020202020204" pitchFamily="34" charset="0"/>
              </a:rPr>
              <a:t>SurvHigh</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OpHigh</a:t>
            </a:r>
            <a:r>
              <a:rPr lang="en-US" altLang="en-US" sz="1600" b="1" dirty="0">
                <a:solidFill>
                  <a:srgbClr val="000099"/>
                </a:solidFill>
                <a:latin typeface="Arial" panose="020B0604020202020204" pitchFamily="34" charset="0"/>
              </a:rPr>
              <a:t>” instead</a:t>
            </a:r>
          </a:p>
          <a:p>
            <a:pPr algn="just">
              <a:spcBef>
                <a:spcPct val="10000"/>
              </a:spcBef>
              <a:spcAft>
                <a:spcPct val="10000"/>
              </a:spcAft>
              <a:buFontTx/>
              <a:buAutoNum type="arabicPeriod" startAt="5"/>
            </a:pPr>
            <a:r>
              <a:rPr lang="en-US" altLang="en-US" sz="1600" b="1" dirty="0">
                <a:solidFill>
                  <a:srgbClr val="000099"/>
                </a:solidFill>
                <a:latin typeface="Arial" panose="020B0604020202020204" pitchFamily="34" charset="0"/>
              </a:rPr>
              <a:t>The default formatting is as follows:</a:t>
            </a:r>
            <a:endParaRPr lang="en-US" altLang="en-US" sz="1600" b="1" dirty="0">
              <a:solidFill>
                <a:schemeClr val="bg1"/>
              </a:solidFill>
              <a:latin typeface="Arial" panose="020B0604020202020204" pitchFamily="34" charset="0"/>
            </a:endParaRPr>
          </a:p>
          <a:p>
            <a:pPr algn="just">
              <a:spcBef>
                <a:spcPct val="10000"/>
              </a:spcBef>
              <a:spcAft>
                <a:spcPct val="10000"/>
              </a:spcAft>
              <a:buFontTx/>
              <a:buAutoNum type="arabicPeriod" startAt="5"/>
            </a:pPr>
            <a:endParaRPr lang="en-US" altLang="en-US" sz="1600" b="1" dirty="0">
              <a:solidFill>
                <a:srgbClr val="000099"/>
              </a:solidFill>
              <a:latin typeface="Arial" panose="020B0604020202020204" pitchFamily="34" charset="0"/>
            </a:endParaRP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7CD68C-94FC-E589-B8A2-71DD4490EABF}"/>
              </a:ext>
            </a:extLst>
          </p:cNvPr>
          <p:cNvSpPr txBox="1"/>
          <p:nvPr/>
        </p:nvSpPr>
        <p:spPr>
          <a:xfrm>
            <a:off x="4267200" y="6331672"/>
            <a:ext cx="1219200" cy="338554"/>
          </a:xfrm>
          <a:prstGeom prst="rect">
            <a:avLst/>
          </a:prstGeom>
          <a:solidFill>
            <a:srgbClr val="FF0000"/>
          </a:solidFill>
          <a:ln>
            <a:solidFill>
              <a:schemeClr val="tx1"/>
            </a:solidFill>
          </a:ln>
        </p:spPr>
        <p:txBody>
          <a:bodyPr wrap="square" rtlCol="0">
            <a:spAutoFit/>
          </a:bodyPr>
          <a:lstStyle/>
          <a:p>
            <a:r>
              <a:rPr lang="en-US" sz="1600" dirty="0">
                <a:solidFill>
                  <a:schemeClr val="bg1"/>
                </a:solidFill>
                <a:latin typeface="+mj-lt"/>
              </a:rPr>
              <a:t>Condition 1</a:t>
            </a:r>
          </a:p>
        </p:txBody>
      </p:sp>
      <p:sp>
        <p:nvSpPr>
          <p:cNvPr id="4" name="TextBox 3">
            <a:extLst>
              <a:ext uri="{FF2B5EF4-FFF2-40B4-BE49-F238E27FC236}">
                <a16:creationId xmlns:a16="http://schemas.microsoft.com/office/drawing/2014/main" id="{E702B3BA-2CDA-D086-A574-F3769DD72896}"/>
              </a:ext>
            </a:extLst>
          </p:cNvPr>
          <p:cNvSpPr txBox="1"/>
          <p:nvPr/>
        </p:nvSpPr>
        <p:spPr>
          <a:xfrm>
            <a:off x="5486400" y="6331672"/>
            <a:ext cx="1219200" cy="338554"/>
          </a:xfrm>
          <a:prstGeom prst="rect">
            <a:avLst/>
          </a:prstGeom>
          <a:solidFill>
            <a:srgbClr val="FFFF00"/>
          </a:solidFill>
          <a:ln>
            <a:solidFill>
              <a:schemeClr val="tx1"/>
            </a:solidFill>
          </a:ln>
        </p:spPr>
        <p:txBody>
          <a:bodyPr wrap="square" rtlCol="0">
            <a:spAutoFit/>
          </a:bodyPr>
          <a:lstStyle/>
          <a:p>
            <a:r>
              <a:rPr lang="en-US" sz="1600" dirty="0">
                <a:latin typeface="+mj-lt"/>
              </a:rPr>
              <a:t>Condition 2</a:t>
            </a:r>
          </a:p>
        </p:txBody>
      </p:sp>
      <p:sp>
        <p:nvSpPr>
          <p:cNvPr id="6" name="TextBox 5">
            <a:extLst>
              <a:ext uri="{FF2B5EF4-FFF2-40B4-BE49-F238E27FC236}">
                <a16:creationId xmlns:a16="http://schemas.microsoft.com/office/drawing/2014/main" id="{82331283-C897-F411-B5CF-F8F3997FC306}"/>
              </a:ext>
            </a:extLst>
          </p:cNvPr>
          <p:cNvSpPr txBox="1"/>
          <p:nvPr/>
        </p:nvSpPr>
        <p:spPr>
          <a:xfrm>
            <a:off x="6705600" y="6331672"/>
            <a:ext cx="1219200" cy="338554"/>
          </a:xfrm>
          <a:prstGeom prst="rect">
            <a:avLst/>
          </a:prstGeom>
          <a:solidFill>
            <a:schemeClr val="bg1"/>
          </a:solidFill>
          <a:ln>
            <a:solidFill>
              <a:schemeClr val="tx1"/>
            </a:solidFill>
          </a:ln>
        </p:spPr>
        <p:txBody>
          <a:bodyPr wrap="square" rtlCol="0">
            <a:spAutoFit/>
          </a:bodyPr>
          <a:lstStyle/>
          <a:p>
            <a:r>
              <a:rPr lang="en-US" sz="1600" dirty="0">
                <a:solidFill>
                  <a:srgbClr val="FF0000"/>
                </a:solidFill>
                <a:latin typeface="+mj-lt"/>
              </a:rPr>
              <a:t>Condition 3</a:t>
            </a:r>
          </a:p>
        </p:txBody>
      </p:sp>
    </p:spTree>
    <p:extLst>
      <p:ext uri="{BB962C8B-B14F-4D97-AF65-F5344CB8AC3E}">
        <p14:creationId xmlns:p14="http://schemas.microsoft.com/office/powerpoint/2010/main" val="173928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32</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a:t>
            </a:r>
            <a:r>
              <a:rPr lang="en-US" altLang="en-US" sz="1850" b="1" u="sng" dirty="0"/>
              <a:t>Table</a:t>
            </a:r>
            <a:r>
              <a:rPr lang="en-US" altLang="en-US" sz="1850" dirty="0"/>
              <a:t>,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600" y="609600"/>
            <a:ext cx="8610600"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1"/>
            </a:pPr>
            <a:r>
              <a:rPr lang="en-US" altLang="en-US" sz="1600" b="1" dirty="0">
                <a:solidFill>
                  <a:srgbClr val="000099"/>
                </a:solidFill>
                <a:latin typeface="Arial" panose="020B0604020202020204" pitchFamily="34" charset="0"/>
              </a:rPr>
              <a:t>While the conditional formatting can be applied manually to each</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column, it is generally more efficient to use the </a:t>
            </a:r>
            <a:r>
              <a:rPr lang="en-US" altLang="en-US" sz="1600" b="1" i="1" dirty="0">
                <a:solidFill>
                  <a:srgbClr val="000099"/>
                </a:solidFill>
                <a:latin typeface="Arial" panose="020B0604020202020204" pitchFamily="34" charset="0"/>
              </a:rPr>
              <a:t>Copy Formatting</a:t>
            </a:r>
            <a:r>
              <a:rPr lang="en-US" altLang="en-US" sz="1600" b="1" dirty="0">
                <a:solidFill>
                  <a:srgbClr val="000099"/>
                </a:solidFill>
                <a:latin typeface="Arial" panose="020B0604020202020204" pitchFamily="34" charset="0"/>
              </a:rPr>
              <a:t> and </a:t>
            </a:r>
            <a:r>
              <a:rPr lang="en-US" altLang="en-US" sz="1600" b="1" i="1" dirty="0">
                <a:solidFill>
                  <a:srgbClr val="000099"/>
                </a:solidFill>
                <a:latin typeface="Arial" panose="020B0604020202020204" pitchFamily="34" charset="0"/>
              </a:rPr>
              <a:t>Paste Formatting</a:t>
            </a:r>
            <a:r>
              <a:rPr lang="en-US" altLang="en-US" sz="1600" b="1" dirty="0">
                <a:solidFill>
                  <a:srgbClr val="000099"/>
                </a:solidFill>
                <a:latin typeface="Arial" panose="020B0604020202020204" pitchFamily="34" charset="0"/>
              </a:rPr>
              <a:t> buttons.  Select the HB90 Min column and click </a:t>
            </a:r>
            <a:r>
              <a:rPr lang="en-US" altLang="en-US" sz="1600" b="1" i="1" dirty="0">
                <a:solidFill>
                  <a:srgbClr val="000099"/>
                </a:solidFill>
                <a:latin typeface="Arial" panose="020B0604020202020204" pitchFamily="34" charset="0"/>
              </a:rPr>
              <a:t>Copy Formatting</a:t>
            </a:r>
            <a:r>
              <a:rPr lang="en-US" altLang="en-US" sz="1600" b="1" dirty="0">
                <a:solidFill>
                  <a:srgbClr val="000099"/>
                </a:solidFill>
                <a:latin typeface="Arial" panose="020B0604020202020204" pitchFamily="34" charset="0"/>
              </a:rPr>
              <a:t>.  Then select the HB60 Min column and click the </a:t>
            </a:r>
            <a:r>
              <a:rPr lang="en-US" altLang="en-US" sz="1600" b="1" i="1" dirty="0">
                <a:solidFill>
                  <a:srgbClr val="000099"/>
                </a:solidFill>
                <a:latin typeface="Arial" panose="020B0604020202020204" pitchFamily="34" charset="0"/>
              </a:rPr>
              <a:t>Paste Formatting</a:t>
            </a:r>
            <a:r>
              <a:rPr lang="en-US" altLang="en-US" sz="1600" b="1" dirty="0">
                <a:solidFill>
                  <a:srgbClr val="000099"/>
                </a:solidFill>
                <a:latin typeface="Arial" panose="020B0604020202020204" pitchFamily="34" charset="0"/>
              </a:rPr>
              <a:t> button.  Repeat for all the other Min columns.  Then repeat by starting with the HB90 Max column and pasting to all the other Max columns. </a:t>
            </a:r>
          </a:p>
          <a:p>
            <a:pPr algn="just">
              <a:spcBef>
                <a:spcPct val="10000"/>
              </a:spcBef>
              <a:spcAft>
                <a:spcPct val="10000"/>
              </a:spcAft>
              <a:buFont typeface="+mj-lt"/>
              <a:buAutoNum type="arabicPeriod" startAt="12"/>
            </a:pPr>
            <a:r>
              <a:rPr lang="en-US" altLang="en-US" sz="1600" b="1" dirty="0">
                <a:solidFill>
                  <a:srgbClr val="000099"/>
                </a:solidFill>
                <a:latin typeface="Arial" panose="020B0604020202020204" pitchFamily="34" charset="0"/>
              </a:rPr>
              <a:t>The </a:t>
            </a:r>
            <a:r>
              <a:rPr lang="en-US" altLang="en-US" sz="1600" b="1" i="1" dirty="0">
                <a:solidFill>
                  <a:srgbClr val="000099"/>
                </a:solidFill>
                <a:latin typeface="Arial" panose="020B0604020202020204" pitchFamily="34" charset="0"/>
              </a:rPr>
              <a:t>Apply to All Tables </a:t>
            </a:r>
            <a:r>
              <a:rPr lang="en-US" altLang="en-US" sz="1600" b="1" dirty="0">
                <a:solidFill>
                  <a:srgbClr val="000099"/>
                </a:solidFill>
                <a:latin typeface="Arial" panose="020B0604020202020204" pitchFamily="34" charset="0"/>
              </a:rPr>
              <a:t>button allows for the column definitions, including the limit checking/conditional formatting to be propagated to all other tables.  This is useful when a user wishes to keep all the table entries related to a given subsystem, element, or instrument</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6CB3AC-8BFD-8335-59AF-6F598A73E820}"/>
              </a:ext>
            </a:extLst>
          </p:cNvPr>
          <p:cNvPicPr>
            <a:picLocks noChangeAspect="1"/>
          </p:cNvPicPr>
          <p:nvPr/>
        </p:nvPicPr>
        <p:blipFill rotWithShape="1">
          <a:blip r:embed="rId7"/>
          <a:srcRect l="66843" t="24193" r="-527" b="30645"/>
          <a:stretch/>
        </p:blipFill>
        <p:spPr>
          <a:xfrm>
            <a:off x="5849983" y="3124200"/>
            <a:ext cx="3065417" cy="3352800"/>
          </a:xfrm>
          <a:prstGeom prst="rect">
            <a:avLst/>
          </a:prstGeom>
        </p:spPr>
      </p:pic>
      <p:sp>
        <p:nvSpPr>
          <p:cNvPr id="10" name="Rectangle 4">
            <a:extLst>
              <a:ext uri="{FF2B5EF4-FFF2-40B4-BE49-F238E27FC236}">
                <a16:creationId xmlns:a16="http://schemas.microsoft.com/office/drawing/2014/main" id="{7FF6EADE-2799-DFD7-70B8-0AB3499A09A8}"/>
              </a:ext>
            </a:extLst>
          </p:cNvPr>
          <p:cNvSpPr>
            <a:spLocks noChangeArrowheads="1"/>
          </p:cNvSpPr>
          <p:nvPr/>
        </p:nvSpPr>
        <p:spPr bwMode="auto">
          <a:xfrm>
            <a:off x="228600" y="3124200"/>
            <a:ext cx="5575041" cy="21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3"/>
            </a:pPr>
            <a:r>
              <a:rPr lang="en-US" altLang="en-US" sz="1600" b="1" dirty="0">
                <a:solidFill>
                  <a:srgbClr val="000099"/>
                </a:solidFill>
                <a:latin typeface="Arial" panose="020B0604020202020204" pitchFamily="34" charset="0"/>
              </a:rPr>
              <a:t>Close the Properties form and return to the Main TARP Interface.  Select Table 1 in the </a:t>
            </a:r>
            <a:r>
              <a:rPr lang="en-US" altLang="en-US" sz="1600" b="1" i="1" dirty="0">
                <a:solidFill>
                  <a:srgbClr val="000099"/>
                </a:solidFill>
                <a:latin typeface="Arial" panose="020B0604020202020204" pitchFamily="34" charset="0"/>
              </a:rPr>
              <a:t>TARP Objects </a:t>
            </a:r>
            <a:r>
              <a:rPr lang="en-US" altLang="en-US" sz="1600" b="1" dirty="0">
                <a:solidFill>
                  <a:srgbClr val="000099"/>
                </a:solidFill>
                <a:latin typeface="Arial" panose="020B0604020202020204" pitchFamily="34" charset="0"/>
              </a:rPr>
              <a:t>Tree and then select AVIONICS_A in the </a:t>
            </a:r>
            <a:r>
              <a:rPr lang="en-US" altLang="en-US" sz="1600" b="1" i="1" dirty="0">
                <a:solidFill>
                  <a:srgbClr val="000099"/>
                </a:solidFill>
                <a:latin typeface="Arial" panose="020B0604020202020204" pitchFamily="34" charset="0"/>
              </a:rPr>
              <a:t>Nodes in Current Object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Right click to bring up the context menu and select </a:t>
            </a:r>
            <a:r>
              <a:rPr lang="en-US" altLang="en-US" sz="1600" b="1" i="1" dirty="0">
                <a:solidFill>
                  <a:srgbClr val="000099"/>
                </a:solidFill>
                <a:latin typeface="Arial" panose="020B0604020202020204" pitchFamily="34" charset="0"/>
              </a:rPr>
              <a:t>Insert Table Subheading</a:t>
            </a:r>
            <a:r>
              <a:rPr lang="en-US" altLang="en-US" sz="1600" b="1" dirty="0">
                <a:solidFill>
                  <a:srgbClr val="000099"/>
                </a:solidFill>
                <a:latin typeface="Arial" panose="020B0604020202020204" pitchFamily="34" charset="0"/>
              </a:rPr>
              <a:t>.  Enter “Deck 1 Avionics”.  Do this again for “Deck 2 Avionics” and “Deck 3 Avionics”.</a:t>
            </a:r>
          </a:p>
          <a:p>
            <a:pPr algn="just">
              <a:spcBef>
                <a:spcPct val="10000"/>
              </a:spcBef>
              <a:spcAft>
                <a:spcPct val="10000"/>
              </a:spcAft>
              <a:buFont typeface="+mj-lt"/>
              <a:buAutoNum type="arabicPeriod" startAt="13"/>
            </a:pPr>
            <a:r>
              <a:rPr lang="en-US" altLang="en-US" sz="1600" b="1" dirty="0">
                <a:solidFill>
                  <a:srgbClr val="000099"/>
                </a:solidFill>
                <a:latin typeface="Arial" panose="020B0604020202020204" pitchFamily="34" charset="0"/>
              </a:rPr>
              <a:t>The order of tabulated entries can be re-arranged by using the Up and Down cursor keys in combination with the Alt key.  This even works with multiple items selected, so entire blocks can be shifted.  Re-arrange the order as shown to the right.  NOTE: this can be done for any TARP objects that have Node/Group/Parameter inputs</a:t>
            </a:r>
          </a:p>
        </p:txBody>
      </p:sp>
    </p:spTree>
    <p:extLst>
      <p:ext uri="{BB962C8B-B14F-4D97-AF65-F5344CB8AC3E}">
        <p14:creationId xmlns:p14="http://schemas.microsoft.com/office/powerpoint/2010/main" val="40041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33</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Table, </a:t>
            </a:r>
            <a:r>
              <a:rPr lang="en-US" altLang="en-US" sz="1850" b="1" u="sng" dirty="0"/>
              <a:t>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599" y="609600"/>
            <a:ext cx="7803825"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Select the Avionics groups as shown below and add them to a </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new </a:t>
            </a:r>
            <a:r>
              <a:rPr lang="en-US" altLang="en-US" sz="1600" b="1" dirty="0" err="1">
                <a:solidFill>
                  <a:srgbClr val="000099"/>
                </a:solidFill>
                <a:latin typeface="Arial" panose="020B0604020202020204" pitchFamily="34" charset="0"/>
              </a:rPr>
              <a:t>GraphicalTable</a:t>
            </a:r>
            <a:r>
              <a:rPr lang="en-US" altLang="en-US" sz="1600" b="1" dirty="0">
                <a:solidFill>
                  <a:srgbClr val="000099"/>
                </a:solidFill>
                <a:latin typeface="Arial" panose="020B0604020202020204" pitchFamily="34" charset="0"/>
              </a:rPr>
              <a:t>.  Ensure they are in the order as shown below by adding the first block (A-M excluding C) followed by the second block (C,N) or use the Alt-Up/ Down to reorder as shown in the previous example.</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Double click the new </a:t>
            </a:r>
            <a:r>
              <a:rPr lang="en-US" altLang="en-US" sz="1600" b="1" dirty="0" err="1">
                <a:solidFill>
                  <a:srgbClr val="000099"/>
                </a:solidFill>
                <a:latin typeface="Arial" panose="020B0604020202020204" pitchFamily="34" charset="0"/>
              </a:rPr>
              <a:t>GrpahicalTable</a:t>
            </a:r>
            <a:r>
              <a:rPr lang="en-US" altLang="en-US" sz="1600" b="1" dirty="0">
                <a:solidFill>
                  <a:srgbClr val="000099"/>
                </a:solidFill>
                <a:latin typeface="Arial" panose="020B0604020202020204" pitchFamily="34" charset="0"/>
              </a:rPr>
              <a:t> object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to access the properties.  Select </a:t>
            </a:r>
            <a:r>
              <a:rPr lang="en-US" altLang="en-US" sz="1600" b="1" dirty="0" err="1">
                <a:solidFill>
                  <a:srgbClr val="000099"/>
                </a:solidFill>
                <a:latin typeface="Arial" panose="020B0604020202020204" pitchFamily="34" charset="0"/>
              </a:rPr>
              <a:t>SurvLow</a:t>
            </a:r>
            <a:r>
              <a:rPr lang="en-US" altLang="en-US" sz="1600" b="1" dirty="0">
                <a:solidFill>
                  <a:srgbClr val="000099"/>
                </a:solidFill>
                <a:latin typeface="Arial" panose="020B0604020202020204" pitchFamily="34" charset="0"/>
              </a:rPr>
              <a:t> for the </a:t>
            </a:r>
            <a:r>
              <a:rPr lang="en-US" altLang="en-US" sz="1600" b="1" i="1" dirty="0">
                <a:solidFill>
                  <a:srgbClr val="000099"/>
                </a:solidFill>
                <a:latin typeface="Arial" panose="020B0604020202020204" pitchFamily="34" charset="0"/>
              </a:rPr>
              <a:t>Lower Outer Limit</a:t>
            </a:r>
            <a:r>
              <a:rPr lang="en-US" altLang="en-US" sz="1600" b="1" dirty="0">
                <a:solidFill>
                  <a:srgbClr val="000099"/>
                </a:solidFill>
                <a:latin typeface="Arial" panose="020B0604020202020204" pitchFamily="34" charset="0"/>
              </a:rPr>
              <a:t> (R), </a:t>
            </a:r>
            <a:r>
              <a:rPr lang="en-US" altLang="en-US" sz="1600" b="1" dirty="0" err="1">
                <a:solidFill>
                  <a:srgbClr val="000099"/>
                </a:solidFill>
                <a:latin typeface="Arial" panose="020B0604020202020204" pitchFamily="34" charset="0"/>
              </a:rPr>
              <a:t>OpLow</a:t>
            </a:r>
            <a:r>
              <a:rPr lang="en-US" altLang="en-US" sz="1600" b="1" dirty="0">
                <a:solidFill>
                  <a:srgbClr val="000099"/>
                </a:solidFill>
                <a:latin typeface="Arial" panose="020B0604020202020204" pitchFamily="34" charset="0"/>
              </a:rPr>
              <a:t> for the </a:t>
            </a:r>
            <a:r>
              <a:rPr lang="en-US" altLang="en-US" sz="1600" b="1" i="1" dirty="0">
                <a:solidFill>
                  <a:srgbClr val="000099"/>
                </a:solidFill>
                <a:latin typeface="Arial" panose="020B0604020202020204" pitchFamily="34" charset="0"/>
              </a:rPr>
              <a:t>Lower Inner Limit</a:t>
            </a:r>
            <a:r>
              <a:rPr lang="en-US" altLang="en-US" sz="1600" b="1" dirty="0">
                <a:solidFill>
                  <a:srgbClr val="000099"/>
                </a:solidFill>
                <a:latin typeface="Arial" panose="020B0604020202020204" pitchFamily="34" charset="0"/>
              </a:rPr>
              <a:t> (Y), </a:t>
            </a:r>
            <a:r>
              <a:rPr lang="en-US" altLang="en-US" sz="1600" b="1" dirty="0" err="1">
                <a:solidFill>
                  <a:srgbClr val="000099"/>
                </a:solidFill>
                <a:latin typeface="Arial" panose="020B0604020202020204" pitchFamily="34" charset="0"/>
              </a:rPr>
              <a:t>OpHigh</a:t>
            </a:r>
            <a:r>
              <a:rPr lang="en-US" altLang="en-US" sz="1600" b="1" dirty="0">
                <a:solidFill>
                  <a:srgbClr val="000099"/>
                </a:solidFill>
                <a:latin typeface="Arial" panose="020B0604020202020204" pitchFamily="34" charset="0"/>
              </a:rPr>
              <a:t> for the </a:t>
            </a:r>
            <a:r>
              <a:rPr lang="en-US" altLang="en-US" sz="1600" b="1" i="1" dirty="0">
                <a:solidFill>
                  <a:srgbClr val="000099"/>
                </a:solidFill>
                <a:latin typeface="Arial" panose="020B0604020202020204" pitchFamily="34" charset="0"/>
              </a:rPr>
              <a:t>Upper Inner Limit</a:t>
            </a:r>
            <a:r>
              <a:rPr lang="en-US" altLang="en-US" sz="1600" b="1" dirty="0">
                <a:solidFill>
                  <a:srgbClr val="000099"/>
                </a:solidFill>
                <a:latin typeface="Arial" panose="020B0604020202020204" pitchFamily="34" charset="0"/>
              </a:rPr>
              <a:t> (Y) and </a:t>
            </a:r>
            <a:r>
              <a:rPr lang="en-US" altLang="en-US" sz="1600" b="1" dirty="0" err="1">
                <a:solidFill>
                  <a:srgbClr val="000099"/>
                </a:solidFill>
                <a:latin typeface="Arial" panose="020B0604020202020204" pitchFamily="34" charset="0"/>
              </a:rPr>
              <a:t>SurvHigh</a:t>
            </a:r>
            <a:r>
              <a:rPr lang="en-US" altLang="en-US" sz="1600" b="1" dirty="0">
                <a:solidFill>
                  <a:srgbClr val="000099"/>
                </a:solidFill>
                <a:latin typeface="Arial" panose="020B0604020202020204" pitchFamily="34" charset="0"/>
              </a:rPr>
              <a:t> for the </a:t>
            </a:r>
            <a:r>
              <a:rPr lang="en-US" altLang="en-US" sz="1600" b="1" i="1" dirty="0">
                <a:solidFill>
                  <a:srgbClr val="000099"/>
                </a:solidFill>
                <a:latin typeface="Arial" panose="020B0604020202020204" pitchFamily="34" charset="0"/>
              </a:rPr>
              <a:t>Upper Outer Limit</a:t>
            </a:r>
            <a:r>
              <a:rPr lang="en-US" altLang="en-US" sz="1600" b="1" dirty="0">
                <a:solidFill>
                  <a:srgbClr val="000099"/>
                </a:solidFill>
                <a:latin typeface="Arial" panose="020B0604020202020204" pitchFamily="34" charset="0"/>
              </a:rPr>
              <a:t>.  Also, set the </a:t>
            </a:r>
            <a:r>
              <a:rPr lang="en-US" altLang="en-US" sz="1600" b="1" i="1" dirty="0">
                <a:solidFill>
                  <a:srgbClr val="000099"/>
                </a:solidFill>
                <a:latin typeface="Arial" panose="020B0604020202020204" pitchFamily="34" charset="0"/>
              </a:rPr>
              <a:t>Table Title</a:t>
            </a:r>
            <a:r>
              <a:rPr lang="en-US" altLang="en-US" sz="1600" b="1" dirty="0">
                <a:solidFill>
                  <a:srgbClr val="000099"/>
                </a:solidFill>
                <a:latin typeface="Arial" panose="020B0604020202020204" pitchFamily="34" charset="0"/>
              </a:rPr>
              <a:t> to “Avionics Temperatures”</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7FF6EADE-2799-DFD7-70B8-0AB3499A09A8}"/>
              </a:ext>
            </a:extLst>
          </p:cNvPr>
          <p:cNvSpPr>
            <a:spLocks noChangeArrowheads="1"/>
          </p:cNvSpPr>
          <p:nvPr/>
        </p:nvSpPr>
        <p:spPr bwMode="auto">
          <a:xfrm>
            <a:off x="228600" y="2895600"/>
            <a:ext cx="5575041" cy="212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For both the </a:t>
            </a:r>
            <a:r>
              <a:rPr lang="en-US" altLang="en-US" sz="1600" b="1" i="1" dirty="0">
                <a:solidFill>
                  <a:srgbClr val="000099"/>
                </a:solidFill>
                <a:latin typeface="Arial" panose="020B0604020202020204" pitchFamily="34" charset="0"/>
              </a:rPr>
              <a:t>Lower </a:t>
            </a:r>
            <a:r>
              <a:rPr lang="en-US" altLang="en-US" sz="1600" b="1" dirty="0">
                <a:solidFill>
                  <a:srgbClr val="000099"/>
                </a:solidFill>
                <a:latin typeface="Arial" panose="020B0604020202020204" pitchFamily="34" charset="0"/>
              </a:rPr>
              <a:t>and </a:t>
            </a:r>
            <a:r>
              <a:rPr lang="en-US" altLang="en-US" sz="1600" b="1" i="1" dirty="0">
                <a:solidFill>
                  <a:srgbClr val="000099"/>
                </a:solidFill>
                <a:latin typeface="Arial" panose="020B0604020202020204" pitchFamily="34" charset="0"/>
              </a:rPr>
              <a:t>Upper Temperature</a:t>
            </a:r>
            <a:r>
              <a:rPr lang="en-US" altLang="en-US" sz="1600" b="1" dirty="0">
                <a:solidFill>
                  <a:srgbClr val="000099"/>
                </a:solidFill>
                <a:latin typeface="Arial" panose="020B0604020202020204" pitchFamily="34" charset="0"/>
              </a:rPr>
              <a:t>, select all the temperature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(excluding HB90_Q)</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Set </a:t>
            </a:r>
            <a:r>
              <a:rPr lang="en-US" altLang="en-US" sz="1600" b="1" i="1" dirty="0">
                <a:solidFill>
                  <a:srgbClr val="000099"/>
                </a:solidFill>
                <a:latin typeface="Arial" panose="020B0604020202020204" pitchFamily="34" charset="0"/>
              </a:rPr>
              <a:t>User Point 1</a:t>
            </a:r>
            <a:r>
              <a:rPr lang="en-US" altLang="en-US" sz="1600" b="1" dirty="0">
                <a:solidFill>
                  <a:srgbClr val="000099"/>
                </a:solidFill>
                <a:latin typeface="Arial" panose="020B0604020202020204" pitchFamily="34" charset="0"/>
              </a:rPr>
              <a:t> to use the HB00 </a:t>
            </a:r>
            <a:r>
              <a:rPr lang="en-US" altLang="en-US" sz="1600" b="1" i="1" dirty="0">
                <a:solidFill>
                  <a:srgbClr val="000099"/>
                </a:solidFill>
                <a:latin typeface="Arial" panose="020B0604020202020204" pitchFamily="34" charset="0"/>
              </a:rPr>
              <a:t>Sheet Name</a:t>
            </a:r>
            <a:r>
              <a:rPr lang="en-US" altLang="en-US" sz="1600" b="1" dirty="0">
                <a:solidFill>
                  <a:srgbClr val="000099"/>
                </a:solidFill>
                <a:latin typeface="Arial" panose="020B0604020202020204" pitchFamily="34" charset="0"/>
              </a:rPr>
              <a:t>, Avg </a:t>
            </a:r>
            <a:r>
              <a:rPr lang="en-US" altLang="en-US" sz="1600" b="1" i="1" dirty="0">
                <a:solidFill>
                  <a:srgbClr val="000099"/>
                </a:solidFill>
                <a:latin typeface="Arial" panose="020B0604020202020204" pitchFamily="34" charset="0"/>
              </a:rPr>
              <a:t>Timestep</a:t>
            </a:r>
            <a:r>
              <a:rPr lang="en-US" altLang="en-US" sz="1600" b="1" dirty="0">
                <a:solidFill>
                  <a:srgbClr val="000099"/>
                </a:solidFill>
                <a:latin typeface="Arial" panose="020B0604020202020204" pitchFamily="34" charset="0"/>
              </a:rPr>
              <a:t>, Red </a:t>
            </a:r>
            <a:r>
              <a:rPr lang="en-US" altLang="en-US" sz="1600" b="1" i="1" dirty="0">
                <a:solidFill>
                  <a:srgbClr val="000099"/>
                </a:solidFill>
                <a:latin typeface="Arial" panose="020B0604020202020204" pitchFamily="34" charset="0"/>
              </a:rPr>
              <a:t>Fore Color</a:t>
            </a:r>
            <a:r>
              <a:rPr lang="en-US" altLang="en-US" sz="1600" b="1" dirty="0">
                <a:solidFill>
                  <a:srgbClr val="000099"/>
                </a:solidFill>
                <a:latin typeface="Arial" panose="020B0604020202020204" pitchFamily="34" charset="0"/>
              </a:rPr>
              <a:t>, “HB00 Avg” </a:t>
            </a:r>
            <a:r>
              <a:rPr lang="en-US" altLang="en-US" sz="1600" b="1" i="1" dirty="0">
                <a:solidFill>
                  <a:srgbClr val="000099"/>
                </a:solidFill>
                <a:latin typeface="Arial" panose="020B0604020202020204" pitchFamily="34" charset="0"/>
              </a:rPr>
              <a:t>Description</a:t>
            </a:r>
            <a:r>
              <a:rPr lang="en-US" altLang="en-US" sz="1600" b="1" dirty="0">
                <a:solidFill>
                  <a:srgbClr val="000099"/>
                </a:solidFill>
                <a:latin typeface="Arial" panose="020B0604020202020204" pitchFamily="34" charset="0"/>
              </a:rPr>
              <a:t>, Square </a:t>
            </a:r>
            <a:r>
              <a:rPr lang="en-US" altLang="en-US" sz="1600" b="1" i="1" dirty="0">
                <a:solidFill>
                  <a:srgbClr val="000099"/>
                </a:solidFill>
                <a:latin typeface="Arial" panose="020B0604020202020204" pitchFamily="34" charset="0"/>
              </a:rPr>
              <a:t>Symbol</a:t>
            </a:r>
            <a:r>
              <a:rPr lang="en-US" altLang="en-US" sz="1600" b="1" dirty="0">
                <a:solidFill>
                  <a:srgbClr val="000099"/>
                </a:solidFill>
                <a:latin typeface="Arial" panose="020B0604020202020204" pitchFamily="34" charset="0"/>
              </a:rPr>
              <a:t>, and Red </a:t>
            </a:r>
            <a:r>
              <a:rPr lang="en-US" altLang="en-US" sz="1600" b="1" i="1" dirty="0">
                <a:solidFill>
                  <a:srgbClr val="000099"/>
                </a:solidFill>
                <a:latin typeface="Arial" panose="020B0604020202020204" pitchFamily="34" charset="0"/>
              </a:rPr>
              <a:t>Back Color</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Set </a:t>
            </a:r>
            <a:r>
              <a:rPr lang="en-US" altLang="en-US" sz="1600" b="1" i="1" dirty="0">
                <a:solidFill>
                  <a:srgbClr val="000099"/>
                </a:solidFill>
                <a:latin typeface="Arial" panose="020B0604020202020204" pitchFamily="34" charset="0"/>
              </a:rPr>
              <a:t>User Point 2</a:t>
            </a:r>
            <a:r>
              <a:rPr lang="en-US" altLang="en-US" sz="1600" b="1" dirty="0">
                <a:solidFill>
                  <a:srgbClr val="000099"/>
                </a:solidFill>
                <a:latin typeface="Arial" panose="020B0604020202020204" pitchFamily="34" charset="0"/>
              </a:rPr>
              <a:t> to use the CB00 </a:t>
            </a:r>
            <a:r>
              <a:rPr lang="en-US" altLang="en-US" sz="1600" b="1" i="1" dirty="0">
                <a:solidFill>
                  <a:srgbClr val="000099"/>
                </a:solidFill>
                <a:latin typeface="Arial" panose="020B0604020202020204" pitchFamily="34" charset="0"/>
              </a:rPr>
              <a:t>Sheet Name</a:t>
            </a:r>
            <a:r>
              <a:rPr lang="en-US" altLang="en-US" sz="1600" b="1" dirty="0">
                <a:solidFill>
                  <a:srgbClr val="000099"/>
                </a:solidFill>
                <a:latin typeface="Arial" panose="020B0604020202020204" pitchFamily="34" charset="0"/>
              </a:rPr>
              <a:t>, Avg </a:t>
            </a:r>
            <a:r>
              <a:rPr lang="en-US" altLang="en-US" sz="1600" b="1" i="1" dirty="0">
                <a:solidFill>
                  <a:srgbClr val="000099"/>
                </a:solidFill>
                <a:latin typeface="Arial" panose="020B0604020202020204" pitchFamily="34" charset="0"/>
              </a:rPr>
              <a:t>Timestep</a:t>
            </a:r>
            <a:r>
              <a:rPr lang="en-US" altLang="en-US" sz="1600" b="1" dirty="0">
                <a:solidFill>
                  <a:srgbClr val="000099"/>
                </a:solidFill>
                <a:latin typeface="Arial" panose="020B0604020202020204" pitchFamily="34" charset="0"/>
              </a:rPr>
              <a:t>, Blue </a:t>
            </a:r>
            <a:r>
              <a:rPr lang="en-US" altLang="en-US" sz="1600" b="1" i="1" dirty="0">
                <a:solidFill>
                  <a:srgbClr val="000099"/>
                </a:solidFill>
                <a:latin typeface="Arial" panose="020B0604020202020204" pitchFamily="34" charset="0"/>
              </a:rPr>
              <a:t>Fore Color</a:t>
            </a:r>
            <a:r>
              <a:rPr lang="en-US" altLang="en-US" sz="1600" b="1" dirty="0">
                <a:solidFill>
                  <a:srgbClr val="000099"/>
                </a:solidFill>
                <a:latin typeface="Arial" panose="020B0604020202020204" pitchFamily="34" charset="0"/>
              </a:rPr>
              <a:t>, “CB00 Avg” </a:t>
            </a:r>
            <a:r>
              <a:rPr lang="en-US" altLang="en-US" sz="1600" b="1" i="1" dirty="0">
                <a:solidFill>
                  <a:srgbClr val="000099"/>
                </a:solidFill>
                <a:latin typeface="Arial" panose="020B0604020202020204" pitchFamily="34" charset="0"/>
              </a:rPr>
              <a:t>Description</a:t>
            </a:r>
            <a:r>
              <a:rPr lang="en-US" altLang="en-US" sz="1600" b="1" dirty="0">
                <a:solidFill>
                  <a:srgbClr val="000099"/>
                </a:solidFill>
                <a:latin typeface="Arial" panose="020B0604020202020204" pitchFamily="34" charset="0"/>
              </a:rPr>
              <a:t>, Diamond </a:t>
            </a:r>
            <a:r>
              <a:rPr lang="en-US" altLang="en-US" sz="1600" b="1" i="1" dirty="0">
                <a:solidFill>
                  <a:srgbClr val="000099"/>
                </a:solidFill>
                <a:latin typeface="Arial" panose="020B0604020202020204" pitchFamily="34" charset="0"/>
              </a:rPr>
              <a:t>Symbol</a:t>
            </a:r>
            <a:r>
              <a:rPr lang="en-US" altLang="en-US" sz="1600" b="1" dirty="0">
                <a:solidFill>
                  <a:srgbClr val="000099"/>
                </a:solidFill>
                <a:latin typeface="Arial" panose="020B0604020202020204" pitchFamily="34" charset="0"/>
              </a:rPr>
              <a:t>, and Blue </a:t>
            </a:r>
            <a:r>
              <a:rPr lang="en-US" altLang="en-US" sz="1600" b="1" i="1" dirty="0">
                <a:solidFill>
                  <a:srgbClr val="000099"/>
                </a:solidFill>
                <a:latin typeface="Arial" panose="020B0604020202020204" pitchFamily="34" charset="0"/>
              </a:rPr>
              <a:t>Back Color</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By this point, a Plot, a </a:t>
            </a:r>
            <a:r>
              <a:rPr lang="en-US" altLang="en-US" sz="1600" b="1" dirty="0" err="1">
                <a:solidFill>
                  <a:srgbClr val="000099"/>
                </a:solidFill>
                <a:latin typeface="Arial" panose="020B0604020202020204" pitchFamily="34" charset="0"/>
              </a:rPr>
              <a:t>StripChart</a:t>
            </a:r>
            <a:r>
              <a:rPr lang="en-US" altLang="en-US" sz="1600" b="1" dirty="0">
                <a:solidFill>
                  <a:srgbClr val="000099"/>
                </a:solidFill>
                <a:latin typeface="Arial" panose="020B0604020202020204" pitchFamily="34" charset="0"/>
              </a:rPr>
              <a:t>, a Table, and a </a:t>
            </a:r>
            <a:r>
              <a:rPr lang="en-US" altLang="en-US" sz="1600" b="1" dirty="0" err="1">
                <a:solidFill>
                  <a:srgbClr val="000099"/>
                </a:solidFill>
                <a:latin typeface="Arial" panose="020B0604020202020204" pitchFamily="34" charset="0"/>
              </a:rPr>
              <a:t>GraphicalTable</a:t>
            </a:r>
            <a:r>
              <a:rPr lang="en-US" altLang="en-US" sz="1600" b="1" dirty="0">
                <a:solidFill>
                  <a:srgbClr val="000099"/>
                </a:solidFill>
                <a:latin typeface="Arial" panose="020B0604020202020204" pitchFamily="34" charset="0"/>
              </a:rPr>
              <a:t> should all have been properly defined in the TARP interface.  Click </a:t>
            </a:r>
            <a:r>
              <a:rPr lang="en-US" altLang="en-US" sz="1600" b="1" dirty="0" err="1">
                <a:solidFill>
                  <a:srgbClr val="000099"/>
                </a:solidFill>
                <a:latin typeface="Arial" panose="020B0604020202020204" pitchFamily="34" charset="0"/>
              </a:rPr>
              <a:t>MakeXL</a:t>
            </a:r>
            <a:r>
              <a:rPr lang="en-US" altLang="en-US" sz="1600" b="1" dirty="0">
                <a:solidFill>
                  <a:srgbClr val="000099"/>
                </a:solidFill>
                <a:latin typeface="Arial" panose="020B0604020202020204" pitchFamily="34" charset="0"/>
              </a:rPr>
              <a:t> to generate the workbook.  The following slides will identify some of the Excel object created in response to these TARP objects…</a:t>
            </a:r>
          </a:p>
          <a:p>
            <a:pPr algn="just">
              <a:spcBef>
                <a:spcPct val="10000"/>
              </a:spcBef>
              <a:spcAft>
                <a:spcPct val="10000"/>
              </a:spcAft>
              <a:buFont typeface="+mj-lt"/>
              <a:buAutoNum type="arabicPeriod" startAt="3"/>
            </a:pPr>
            <a:endParaRPr lang="en-US" altLang="en-US" sz="1600" b="1" dirty="0">
              <a:solidFill>
                <a:srgbClr val="000099"/>
              </a:solidFill>
              <a:latin typeface="Arial" panose="020B0604020202020204" pitchFamily="34" charset="0"/>
            </a:endParaRPr>
          </a:p>
        </p:txBody>
      </p:sp>
      <p:pic>
        <p:nvPicPr>
          <p:cNvPr id="4" name="Picture 3">
            <a:extLst>
              <a:ext uri="{FF2B5EF4-FFF2-40B4-BE49-F238E27FC236}">
                <a16:creationId xmlns:a16="http://schemas.microsoft.com/office/drawing/2014/main" id="{4CB0233F-F9B7-7CEB-17D2-2C92D5BF40CA}"/>
              </a:ext>
            </a:extLst>
          </p:cNvPr>
          <p:cNvPicPr>
            <a:picLocks noChangeAspect="1"/>
          </p:cNvPicPr>
          <p:nvPr/>
        </p:nvPicPr>
        <p:blipFill>
          <a:blip r:embed="rId7"/>
          <a:stretch>
            <a:fillRect/>
          </a:stretch>
        </p:blipFill>
        <p:spPr>
          <a:xfrm>
            <a:off x="5803641" y="2959588"/>
            <a:ext cx="3283744" cy="3634976"/>
          </a:xfrm>
          <a:prstGeom prst="rect">
            <a:avLst/>
          </a:prstGeom>
        </p:spPr>
      </p:pic>
      <p:pic>
        <p:nvPicPr>
          <p:cNvPr id="6" name="Picture 5">
            <a:extLst>
              <a:ext uri="{FF2B5EF4-FFF2-40B4-BE49-F238E27FC236}">
                <a16:creationId xmlns:a16="http://schemas.microsoft.com/office/drawing/2014/main" id="{E0D25A70-AEAA-E594-09A6-135AE99E7A3E}"/>
              </a:ext>
            </a:extLst>
          </p:cNvPr>
          <p:cNvPicPr>
            <a:picLocks noChangeAspect="1"/>
          </p:cNvPicPr>
          <p:nvPr/>
        </p:nvPicPr>
        <p:blipFill rotWithShape="1">
          <a:blip r:embed="rId8"/>
          <a:srcRect l="67014" t="26830" r="17341" b="37375"/>
          <a:stretch/>
        </p:blipFill>
        <p:spPr>
          <a:xfrm>
            <a:off x="8032425" y="972320"/>
            <a:ext cx="1042519" cy="1945904"/>
          </a:xfrm>
          <a:prstGeom prst="rect">
            <a:avLst/>
          </a:prstGeom>
        </p:spPr>
      </p:pic>
      <p:pic>
        <p:nvPicPr>
          <p:cNvPr id="7" name="Picture 6">
            <a:extLst>
              <a:ext uri="{FF2B5EF4-FFF2-40B4-BE49-F238E27FC236}">
                <a16:creationId xmlns:a16="http://schemas.microsoft.com/office/drawing/2014/main" id="{519DE344-1BA4-7130-2D23-90000F66271E}"/>
              </a:ext>
            </a:extLst>
          </p:cNvPr>
          <p:cNvPicPr>
            <a:picLocks noChangeAspect="1"/>
          </p:cNvPicPr>
          <p:nvPr/>
        </p:nvPicPr>
        <p:blipFill>
          <a:blip r:embed="rId9"/>
          <a:stretch>
            <a:fillRect/>
          </a:stretch>
        </p:blipFill>
        <p:spPr>
          <a:xfrm>
            <a:off x="6019800" y="5648098"/>
            <a:ext cx="2696578" cy="1168291"/>
          </a:xfrm>
          <a:prstGeom prst="rect">
            <a:avLst/>
          </a:prstGeom>
        </p:spPr>
      </p:pic>
      <p:sp>
        <p:nvSpPr>
          <p:cNvPr id="8" name="TextBox 7">
            <a:extLst>
              <a:ext uri="{FF2B5EF4-FFF2-40B4-BE49-F238E27FC236}">
                <a16:creationId xmlns:a16="http://schemas.microsoft.com/office/drawing/2014/main" id="{CAF2C2B8-6828-F026-524E-1A3D3202794E}"/>
              </a:ext>
            </a:extLst>
          </p:cNvPr>
          <p:cNvSpPr txBox="1"/>
          <p:nvPr/>
        </p:nvSpPr>
        <p:spPr>
          <a:xfrm>
            <a:off x="7168429" y="5677377"/>
            <a:ext cx="1524000" cy="338554"/>
          </a:xfrm>
          <a:prstGeom prst="rect">
            <a:avLst/>
          </a:prstGeom>
          <a:noFill/>
        </p:spPr>
        <p:txBody>
          <a:bodyPr wrap="square" rtlCol="0">
            <a:spAutoFit/>
          </a:bodyPr>
          <a:lstStyle/>
          <a:p>
            <a:pPr algn="ctr"/>
            <a:r>
              <a:rPr lang="en-US" sz="1600" i="1" dirty="0">
                <a:solidFill>
                  <a:srgbClr val="C00000"/>
                </a:solidFill>
                <a:latin typeface="+mj-lt"/>
              </a:rPr>
              <a:t>Ignore This…</a:t>
            </a:r>
          </a:p>
        </p:txBody>
      </p:sp>
    </p:spTree>
    <p:extLst>
      <p:ext uri="{BB962C8B-B14F-4D97-AF65-F5344CB8AC3E}">
        <p14:creationId xmlns:p14="http://schemas.microsoft.com/office/powerpoint/2010/main" val="1035352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34</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a:t>
            </a:r>
            <a:r>
              <a:rPr lang="en-US" altLang="en-US" sz="1850" b="1" u="sng" dirty="0"/>
              <a:t>Plot</a:t>
            </a:r>
            <a:r>
              <a:rPr lang="en-US" altLang="en-US" sz="1850" dirty="0"/>
              <a:t>, </a:t>
            </a:r>
            <a:r>
              <a:rPr lang="en-US" altLang="en-US" sz="1850" dirty="0" err="1"/>
              <a:t>StripChart</a:t>
            </a:r>
            <a:r>
              <a:rPr lang="en-US" altLang="en-US" sz="1850" dirty="0"/>
              <a:t>, Table,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599" y="609600"/>
            <a:ext cx="8915401"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Plot Output is on its own worksheet named after the Plot object</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With the Temperature on the primary Y Axis and the Heat on the Secondary Y-axis, the plot clearly shows the relations between the Power and Temperature.</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Linking the Color (Red for AVIONICS_K, Blue for AVIONICS_L) and </a:t>
            </a:r>
            <a:r>
              <a:rPr lang="en-US" altLang="en-US" sz="1600" b="1" dirty="0" err="1">
                <a:solidFill>
                  <a:srgbClr val="000099"/>
                </a:solidFill>
                <a:latin typeface="Arial" panose="020B0604020202020204" pitchFamily="34" charset="0"/>
              </a:rPr>
              <a:t>Linestyle</a:t>
            </a:r>
            <a:r>
              <a:rPr lang="en-US" altLang="en-US" sz="1600" b="1" dirty="0">
                <a:solidFill>
                  <a:srgbClr val="000099"/>
                </a:solidFill>
                <a:latin typeface="Arial" panose="020B0604020202020204" pitchFamily="34" charset="0"/>
              </a:rPr>
              <a:t> (Solid for T, Dashed for Q) further helps the clarity</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08F085-D2F5-D553-D92F-B1D86DA099FD}"/>
              </a:ext>
            </a:extLst>
          </p:cNvPr>
          <p:cNvPicPr>
            <a:picLocks noChangeAspect="1"/>
          </p:cNvPicPr>
          <p:nvPr/>
        </p:nvPicPr>
        <p:blipFill>
          <a:blip r:embed="rId7"/>
          <a:stretch>
            <a:fillRect/>
          </a:stretch>
        </p:blipFill>
        <p:spPr>
          <a:xfrm>
            <a:off x="1299784" y="2022158"/>
            <a:ext cx="6544432" cy="4749546"/>
          </a:xfrm>
          <a:prstGeom prst="rect">
            <a:avLst/>
          </a:prstGeom>
        </p:spPr>
      </p:pic>
    </p:spTree>
    <p:extLst>
      <p:ext uri="{BB962C8B-B14F-4D97-AF65-F5344CB8AC3E}">
        <p14:creationId xmlns:p14="http://schemas.microsoft.com/office/powerpoint/2010/main" val="445392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35</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b="1" u="sng" dirty="0" err="1"/>
              <a:t>StripChart</a:t>
            </a:r>
            <a:r>
              <a:rPr lang="en-US" altLang="en-US" sz="1850" dirty="0"/>
              <a:t>, Table,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599" y="609600"/>
            <a:ext cx="4800601"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StripChart</a:t>
            </a:r>
            <a:r>
              <a:rPr lang="en-US" altLang="en-US" sz="1600" b="1" dirty="0">
                <a:solidFill>
                  <a:srgbClr val="000099"/>
                </a:solidFill>
                <a:latin typeface="Arial" panose="020B0604020202020204" pitchFamily="34" charset="0"/>
              </a:rPr>
              <a:t> is shown as multiple Excel plots on a single worksheet named after the </a:t>
            </a:r>
            <a:r>
              <a:rPr lang="en-US" altLang="en-US" sz="1600" b="1" dirty="0" err="1">
                <a:solidFill>
                  <a:srgbClr val="000099"/>
                </a:solidFill>
                <a:latin typeface="Arial" panose="020B0604020202020204" pitchFamily="34" charset="0"/>
              </a:rPr>
              <a:t>StripChart</a:t>
            </a:r>
            <a:r>
              <a:rPr lang="en-US" altLang="en-US" sz="1600" b="1" dirty="0">
                <a:solidFill>
                  <a:srgbClr val="000099"/>
                </a:solidFill>
                <a:latin typeface="Arial" panose="020B0604020202020204" pitchFamily="34" charset="0"/>
              </a:rPr>
              <a:t> object in TARP</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Each series (or possibly multiple series) is shown on its own plot with its own series definition (Color, </a:t>
            </a:r>
            <a:r>
              <a:rPr lang="en-US" altLang="en-US" sz="1600" b="1" dirty="0" err="1">
                <a:solidFill>
                  <a:srgbClr val="000099"/>
                </a:solidFill>
                <a:latin typeface="Arial" panose="020B0604020202020204" pitchFamily="34" charset="0"/>
              </a:rPr>
              <a:t>Linestyle</a:t>
            </a:r>
            <a:r>
              <a:rPr lang="en-US" altLang="en-US" sz="1600" b="1" dirty="0">
                <a:solidFill>
                  <a:srgbClr val="000099"/>
                </a:solidFill>
                <a:latin typeface="Arial" panose="020B0604020202020204" pitchFamily="34" charset="0"/>
              </a:rPr>
              <a:t>, Marker, </a:t>
            </a:r>
            <a:r>
              <a:rPr lang="en-US" altLang="en-US" sz="1600" b="1" dirty="0" err="1">
                <a:solidFill>
                  <a:srgbClr val="000099"/>
                </a:solidFill>
                <a:latin typeface="Arial" panose="020B0604020202020204" pitchFamily="34" charset="0"/>
              </a:rPr>
              <a:t>etc</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This can be helpful when multiple sources can perturb various responses.  Note how the AVIONICS_K in Red begins rising before the AVIONICS_L in Blue.  From the Power profiles below, the cause can be clearly identified, with the Red Dashed line shown two plateaus for power levels, while the Blue Dashed shows only one</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StripCharts</a:t>
            </a:r>
            <a:r>
              <a:rPr lang="en-US" altLang="en-US" sz="1600" b="1" dirty="0">
                <a:solidFill>
                  <a:srgbClr val="000099"/>
                </a:solidFill>
                <a:latin typeface="Arial" panose="020B0604020202020204" pitchFamily="34" charset="0"/>
              </a:rPr>
              <a:t> are most useful when multiple areas respond to a disturbance, but with differing degrees of magnitude, which can be challenging to represent with a single Temperature axis.</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0EDAE8-73AA-2215-4025-586F5F709271}"/>
              </a:ext>
            </a:extLst>
          </p:cNvPr>
          <p:cNvPicPr>
            <a:picLocks noChangeAspect="1"/>
          </p:cNvPicPr>
          <p:nvPr/>
        </p:nvPicPr>
        <p:blipFill rotWithShape="1">
          <a:blip r:embed="rId7"/>
          <a:srcRect t="23897" r="74379" b="8541"/>
          <a:stretch/>
        </p:blipFill>
        <p:spPr>
          <a:xfrm>
            <a:off x="5181600" y="991573"/>
            <a:ext cx="3886200" cy="5561628"/>
          </a:xfrm>
          <a:prstGeom prst="rect">
            <a:avLst/>
          </a:prstGeom>
        </p:spPr>
      </p:pic>
    </p:spTree>
    <p:extLst>
      <p:ext uri="{BB962C8B-B14F-4D97-AF65-F5344CB8AC3E}">
        <p14:creationId xmlns:p14="http://schemas.microsoft.com/office/powerpoint/2010/main" val="4268671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36</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a:t>
            </a:r>
            <a:r>
              <a:rPr lang="en-US" altLang="en-US" sz="1850" b="1" u="sng" dirty="0"/>
              <a:t>Table</a:t>
            </a:r>
            <a:r>
              <a:rPr lang="en-US" altLang="en-US" sz="1850" dirty="0"/>
              <a:t>, 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599" y="609600"/>
            <a:ext cx="8686802"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Tables are a common way to display large amounts of data to</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Stakeholders, with each column representing some set of conditions (e.g. Orbit/Case, Min/Avg/Max, </a:t>
            </a:r>
            <a:r>
              <a:rPr lang="en-US" altLang="en-US" sz="1600" b="1" dirty="0" err="1">
                <a:solidFill>
                  <a:srgbClr val="000099"/>
                </a:solidFill>
                <a:latin typeface="Arial" panose="020B0604020202020204" pitchFamily="34" charset="0"/>
              </a:rPr>
              <a:t>etc</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While they may be effective at displaying the data, an analyst is well served to highlight the particular table entries of importance.  Color indicators of text or background is an effective method to draw attention to the important details</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Further organizing the table by grouping related Rows and Columns may also help to identify regions or configurations/cases that may be driving the design or identify systemic problems that occurs over nearly all case/configurations.</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33015C-ED89-5ECF-2B41-F194E560EDB8}"/>
              </a:ext>
            </a:extLst>
          </p:cNvPr>
          <p:cNvPicPr>
            <a:picLocks noChangeAspect="1"/>
          </p:cNvPicPr>
          <p:nvPr/>
        </p:nvPicPr>
        <p:blipFill>
          <a:blip r:embed="rId7"/>
          <a:stretch>
            <a:fillRect/>
          </a:stretch>
        </p:blipFill>
        <p:spPr>
          <a:xfrm>
            <a:off x="228599" y="3083030"/>
            <a:ext cx="8686802" cy="3241570"/>
          </a:xfrm>
          <a:prstGeom prst="rect">
            <a:avLst/>
          </a:prstGeom>
        </p:spPr>
      </p:pic>
    </p:spTree>
    <p:extLst>
      <p:ext uri="{BB962C8B-B14F-4D97-AF65-F5344CB8AC3E}">
        <p14:creationId xmlns:p14="http://schemas.microsoft.com/office/powerpoint/2010/main" val="1516444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2">
            <a:extLst>
              <a:ext uri="{FF2B5EF4-FFF2-40B4-BE49-F238E27FC236}">
                <a16:creationId xmlns:a16="http://schemas.microsoft.com/office/drawing/2014/main" id="{A568717A-6702-51DF-F3F6-27D5F7BBAA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E0FA5DA-733D-47DD-ADB5-FA44525454EE}" type="slidenum">
              <a:rPr lang="en-US" altLang="en-US" sz="1400">
                <a:solidFill>
                  <a:srgbClr val="FF0000"/>
                </a:solidFill>
                <a:latin typeface="Arial" panose="020B0604020202020204" pitchFamily="34" charset="0"/>
              </a:rPr>
              <a:pPr>
                <a:spcBef>
                  <a:spcPct val="0"/>
                </a:spcBef>
                <a:buFontTx/>
                <a:buNone/>
              </a:pPr>
              <a:t>37</a:t>
            </a:fld>
            <a:endParaRPr lang="en-US" altLang="en-US" sz="1400">
              <a:solidFill>
                <a:srgbClr val="FF0000"/>
              </a:solidFill>
              <a:latin typeface="Arial" panose="020B0604020202020204" pitchFamily="34" charset="0"/>
            </a:endParaRPr>
          </a:p>
        </p:txBody>
      </p:sp>
      <p:sp>
        <p:nvSpPr>
          <p:cNvPr id="47107" name="Rectangle 2">
            <a:extLst>
              <a:ext uri="{FF2B5EF4-FFF2-40B4-BE49-F238E27FC236}">
                <a16:creationId xmlns:a16="http://schemas.microsoft.com/office/drawing/2014/main" id="{E24276AF-22D4-2BC6-A397-995D464D6FD3}"/>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7108" name="Rectangle 3">
            <a:extLst>
              <a:ext uri="{FF2B5EF4-FFF2-40B4-BE49-F238E27FC236}">
                <a16:creationId xmlns:a16="http://schemas.microsoft.com/office/drawing/2014/main" id="{357BC387-7B0E-8F87-E176-2C017FE349AF}"/>
              </a:ext>
            </a:extLst>
          </p:cNvPr>
          <p:cNvSpPr>
            <a:spLocks noGrp="1" noChangeArrowheads="1"/>
          </p:cNvSpPr>
          <p:nvPr>
            <p:ph type="title"/>
          </p:nvPr>
        </p:nvSpPr>
        <p:spPr>
          <a:xfrm>
            <a:off x="0" y="0"/>
            <a:ext cx="6092825" cy="457200"/>
          </a:xfrm>
        </p:spPr>
        <p:txBody>
          <a:bodyPr/>
          <a:lstStyle/>
          <a:p>
            <a:pPr eaLnBrk="1" hangingPunct="1"/>
            <a:r>
              <a:rPr lang="en-US" altLang="en-US" sz="2000" dirty="0"/>
              <a:t>TARP</a:t>
            </a:r>
            <a:r>
              <a:rPr lang="en-US" altLang="en-US" sz="2000" baseline="30000" dirty="0"/>
              <a:t>® </a:t>
            </a:r>
            <a:r>
              <a:rPr lang="en-US" altLang="en-US" sz="1850" dirty="0"/>
              <a:t>– Ex. 2, Plot, </a:t>
            </a:r>
            <a:r>
              <a:rPr lang="en-US" altLang="en-US" sz="1850" dirty="0" err="1"/>
              <a:t>StripChart</a:t>
            </a:r>
            <a:r>
              <a:rPr lang="en-US" altLang="en-US" sz="1850" dirty="0"/>
              <a:t>, Table, </a:t>
            </a:r>
            <a:r>
              <a:rPr lang="en-US" altLang="en-US" sz="1850" b="1" u="sng" dirty="0"/>
              <a:t>Graphical Table</a:t>
            </a:r>
          </a:p>
        </p:txBody>
      </p:sp>
      <p:sp>
        <p:nvSpPr>
          <p:cNvPr id="47109" name="Rectangle 4">
            <a:extLst>
              <a:ext uri="{FF2B5EF4-FFF2-40B4-BE49-F238E27FC236}">
                <a16:creationId xmlns:a16="http://schemas.microsoft.com/office/drawing/2014/main" id="{720292F3-5531-ED8A-300F-6716EBC56FCB}"/>
              </a:ext>
            </a:extLst>
          </p:cNvPr>
          <p:cNvSpPr>
            <a:spLocks noChangeArrowheads="1"/>
          </p:cNvSpPr>
          <p:nvPr/>
        </p:nvSpPr>
        <p:spPr bwMode="auto">
          <a:xfrm>
            <a:off x="228599" y="489394"/>
            <a:ext cx="3886201" cy="36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err="1">
                <a:solidFill>
                  <a:srgbClr val="000099"/>
                </a:solidFill>
                <a:latin typeface="Arial" panose="020B0604020202020204" pitchFamily="34" charset="0"/>
              </a:rPr>
              <a:t>GraphicalTables</a:t>
            </a:r>
            <a:r>
              <a:rPr lang="en-US" altLang="en-US" sz="1600" b="1" dirty="0">
                <a:solidFill>
                  <a:srgbClr val="000099"/>
                </a:solidFill>
                <a:latin typeface="Arial" panose="020B0604020202020204" pitchFamily="34" charset="0"/>
              </a:rPr>
              <a:t> are an effective means to convey the overall system performance without the need for displaying a lot of data that may not be relevant</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These tables display the range of temperatures for each component within the limits specified and allow for quick identification of where insufficient margin to design limits may exist</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ability to include user points expands the values that may be conveyed and could include differences between Hot and Cold cases, Testing Levels, or any other related data a user wishes to include</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It should be noted that all the data is on the </a:t>
            </a:r>
            <a:r>
              <a:rPr lang="en-US" altLang="en-US" sz="1600" b="1" dirty="0" err="1">
                <a:solidFill>
                  <a:srgbClr val="000099"/>
                </a:solidFill>
                <a:latin typeface="Arial" panose="020B0604020202020204" pitchFamily="34" charset="0"/>
              </a:rPr>
              <a:t>GraphicalTableData</a:t>
            </a:r>
            <a:r>
              <a:rPr lang="en-US" altLang="en-US" sz="1600" b="1" dirty="0">
                <a:solidFill>
                  <a:srgbClr val="000099"/>
                </a:solidFill>
                <a:latin typeface="Arial" panose="020B0604020202020204" pitchFamily="34" charset="0"/>
              </a:rPr>
              <a:t> worksheet, which uses formulas to lookup the data from other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Lastly, cell A1 can be used to display either the Desc. only or Desc. with Values</a:t>
            </a:r>
          </a:p>
        </p:txBody>
      </p:sp>
      <p:pic>
        <p:nvPicPr>
          <p:cNvPr id="47110" name="Picture 14">
            <a:hlinkClick r:id="rId3" action="ppaction://hlinksldjump"/>
            <a:extLst>
              <a:ext uri="{FF2B5EF4-FFF2-40B4-BE49-F238E27FC236}">
                <a16:creationId xmlns:a16="http://schemas.microsoft.com/office/drawing/2014/main" id="{575BB75C-814B-AC9D-04D5-0AC685A0F7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16">
            <a:hlinkClick r:id="rId5" action="ppaction://hlinksldjump"/>
            <a:extLst>
              <a:ext uri="{FF2B5EF4-FFF2-40B4-BE49-F238E27FC236}">
                <a16:creationId xmlns:a16="http://schemas.microsoft.com/office/drawing/2014/main" id="{40ECA355-1062-13F9-38B6-B47792A55B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1428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2BD869B-3224-6255-34A0-AA101692E17E}"/>
              </a:ext>
            </a:extLst>
          </p:cNvPr>
          <p:cNvPicPr>
            <a:picLocks noChangeAspect="1"/>
          </p:cNvPicPr>
          <p:nvPr/>
        </p:nvPicPr>
        <p:blipFill>
          <a:blip r:embed="rId7"/>
          <a:stretch>
            <a:fillRect/>
          </a:stretch>
        </p:blipFill>
        <p:spPr>
          <a:xfrm>
            <a:off x="4267200" y="954915"/>
            <a:ext cx="4754617" cy="3450608"/>
          </a:xfrm>
          <a:prstGeom prst="rect">
            <a:avLst/>
          </a:prstGeom>
        </p:spPr>
      </p:pic>
      <p:pic>
        <p:nvPicPr>
          <p:cNvPr id="6" name="Picture 5">
            <a:extLst>
              <a:ext uri="{FF2B5EF4-FFF2-40B4-BE49-F238E27FC236}">
                <a16:creationId xmlns:a16="http://schemas.microsoft.com/office/drawing/2014/main" id="{78D62057-3986-1C32-2CF8-CF10FE8525EB}"/>
              </a:ext>
            </a:extLst>
          </p:cNvPr>
          <p:cNvPicPr>
            <a:picLocks noChangeAspect="1"/>
          </p:cNvPicPr>
          <p:nvPr/>
        </p:nvPicPr>
        <p:blipFill rotWithShape="1">
          <a:blip r:embed="rId8"/>
          <a:srcRect t="22362" r="60000" b="43857"/>
          <a:stretch/>
        </p:blipFill>
        <p:spPr>
          <a:xfrm>
            <a:off x="4284618" y="4455601"/>
            <a:ext cx="4706245" cy="2157029"/>
          </a:xfrm>
          <a:prstGeom prst="rect">
            <a:avLst/>
          </a:prstGeom>
        </p:spPr>
      </p:pic>
      <p:sp>
        <p:nvSpPr>
          <p:cNvPr id="7" name="TextBox 6">
            <a:extLst>
              <a:ext uri="{FF2B5EF4-FFF2-40B4-BE49-F238E27FC236}">
                <a16:creationId xmlns:a16="http://schemas.microsoft.com/office/drawing/2014/main" id="{61A016E7-CCF0-48E3-2A7A-C22A5DF9C041}"/>
              </a:ext>
            </a:extLst>
          </p:cNvPr>
          <p:cNvSpPr txBox="1"/>
          <p:nvPr/>
        </p:nvSpPr>
        <p:spPr>
          <a:xfrm>
            <a:off x="5638800" y="5856791"/>
            <a:ext cx="3428632" cy="646331"/>
          </a:xfrm>
          <a:prstGeom prst="rect">
            <a:avLst/>
          </a:prstGeom>
          <a:solidFill>
            <a:schemeClr val="bg1"/>
          </a:solidFill>
        </p:spPr>
        <p:txBody>
          <a:bodyPr wrap="square" rtlCol="0">
            <a:spAutoFit/>
          </a:bodyPr>
          <a:lstStyle/>
          <a:p>
            <a:pPr algn="ctr"/>
            <a:r>
              <a:rPr lang="en-US" sz="1200" i="1" dirty="0">
                <a:solidFill>
                  <a:srgbClr val="C00000"/>
                </a:solidFill>
                <a:latin typeface="+mj-lt"/>
              </a:rPr>
              <a:t>NOTE: Excel may prompt to run a macro.  If so, this attempts to reconcile the issue with programmatically assigning Validation to cell A1  </a:t>
            </a:r>
          </a:p>
        </p:txBody>
      </p:sp>
    </p:spTree>
    <p:extLst>
      <p:ext uri="{BB962C8B-B14F-4D97-AF65-F5344CB8AC3E}">
        <p14:creationId xmlns:p14="http://schemas.microsoft.com/office/powerpoint/2010/main" val="1012530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2">
            <a:extLst>
              <a:ext uri="{FF2B5EF4-FFF2-40B4-BE49-F238E27FC236}">
                <a16:creationId xmlns:a16="http://schemas.microsoft.com/office/drawing/2014/main" id="{B59290DB-F01E-FE0A-968A-BC37BDB57D5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F55E7D1-BB6A-449B-A95D-1D9E05C815D1}" type="slidenum">
              <a:rPr lang="en-US" altLang="en-US" sz="1400">
                <a:solidFill>
                  <a:srgbClr val="FF0000"/>
                </a:solidFill>
                <a:latin typeface="Arial" panose="020B0604020202020204" pitchFamily="34" charset="0"/>
              </a:rPr>
              <a:pPr>
                <a:spcBef>
                  <a:spcPct val="0"/>
                </a:spcBef>
                <a:buFontTx/>
                <a:buNone/>
              </a:pPr>
              <a:t>38</a:t>
            </a:fld>
            <a:endParaRPr lang="en-US" altLang="en-US" sz="1400">
              <a:solidFill>
                <a:srgbClr val="FF0000"/>
              </a:solidFill>
              <a:latin typeface="Arial" panose="020B0604020202020204" pitchFamily="34" charset="0"/>
            </a:endParaRPr>
          </a:p>
        </p:txBody>
      </p:sp>
      <p:sp>
        <p:nvSpPr>
          <p:cNvPr id="102403" name="Rectangle 2">
            <a:extLst>
              <a:ext uri="{FF2B5EF4-FFF2-40B4-BE49-F238E27FC236}">
                <a16:creationId xmlns:a16="http://schemas.microsoft.com/office/drawing/2014/main" id="{FF03CF11-2891-B6B8-48AA-A3B420BBDC5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a:t>
            </a:r>
            <a:r>
              <a:rPr lang="en-US" altLang="en-US" sz="2000" dirty="0" err="1"/>
              <a:t>RadkManipulations</a:t>
            </a:r>
            <a:endParaRPr lang="en-US" altLang="en-US" sz="2000" dirty="0"/>
          </a:p>
        </p:txBody>
      </p:sp>
      <p:sp>
        <p:nvSpPr>
          <p:cNvPr id="102404" name="Rectangle 3">
            <a:extLst>
              <a:ext uri="{FF2B5EF4-FFF2-40B4-BE49-F238E27FC236}">
                <a16:creationId xmlns:a16="http://schemas.microsoft.com/office/drawing/2014/main" id="{233CD30F-7E55-A3F1-50D9-9DA6F0DC4D35}"/>
              </a:ext>
            </a:extLst>
          </p:cNvPr>
          <p:cNvSpPr>
            <a:spLocks noChangeArrowheads="1"/>
          </p:cNvSpPr>
          <p:nvPr/>
        </p:nvSpPr>
        <p:spPr bwMode="auto">
          <a:xfrm>
            <a:off x="152400" y="6858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RadkManipulations allow the user to evaluate and post-</a:t>
            </a:r>
            <a:br>
              <a:rPr lang="en-US" altLang="en-US" sz="1800" b="1">
                <a:latin typeface="Arial" panose="020B0604020202020204" pitchFamily="34" charset="0"/>
              </a:rPr>
            </a:br>
            <a:r>
              <a:rPr lang="en-US" altLang="en-US" sz="1800" b="1">
                <a:latin typeface="Arial" panose="020B0604020202020204" pitchFamily="34" charset="0"/>
              </a:rPr>
              <a:t>process Radiation Coupling (Radk) output from TSS or ThermalDesktop</a:t>
            </a:r>
          </a:p>
        </p:txBody>
      </p:sp>
      <p:sp>
        <p:nvSpPr>
          <p:cNvPr id="102405" name="Rectangle 5">
            <a:extLst>
              <a:ext uri="{FF2B5EF4-FFF2-40B4-BE49-F238E27FC236}">
                <a16:creationId xmlns:a16="http://schemas.microsoft.com/office/drawing/2014/main" id="{E5AAD611-4855-CB0D-D599-E074C55FDCA6}"/>
              </a:ext>
            </a:extLst>
          </p:cNvPr>
          <p:cNvSpPr>
            <a:spLocks noChangeArrowheads="1"/>
          </p:cNvSpPr>
          <p:nvPr/>
        </p:nvSpPr>
        <p:spPr bwMode="auto">
          <a:xfrm>
            <a:off x="4724400" y="1547813"/>
            <a:ext cx="4267200"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458788" indent="-168275">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Query-like approach</a:t>
            </a:r>
          </a:p>
          <a:p>
            <a:pPr lvl="1">
              <a:spcBef>
                <a:spcPct val="0"/>
              </a:spcBef>
              <a:buFontTx/>
              <a:buChar char="•"/>
            </a:pPr>
            <a:r>
              <a:rPr lang="en-US" altLang="en-US" sz="1600" b="1">
                <a:solidFill>
                  <a:srgbClr val="FF0000"/>
                </a:solidFill>
                <a:latin typeface="Arial" panose="020B0604020202020204" pitchFamily="34" charset="0"/>
              </a:rPr>
              <a:t>Specify Input/Output File</a:t>
            </a:r>
          </a:p>
          <a:p>
            <a:pPr lvl="1">
              <a:spcBef>
                <a:spcPct val="0"/>
              </a:spcBef>
              <a:buFontTx/>
              <a:buChar char="•"/>
            </a:pPr>
            <a:r>
              <a:rPr lang="en-US" altLang="en-US" sz="1600" b="1">
                <a:solidFill>
                  <a:schemeClr val="accent2"/>
                </a:solidFill>
                <a:latin typeface="Arial" panose="020B0604020202020204" pitchFamily="34" charset="0"/>
              </a:rPr>
              <a:t>Do some action</a:t>
            </a:r>
          </a:p>
          <a:p>
            <a:pPr lvl="1">
              <a:spcBef>
                <a:spcPct val="0"/>
              </a:spcBef>
              <a:buFontTx/>
              <a:buChar char="•"/>
            </a:pPr>
            <a:r>
              <a:rPr lang="en-US" altLang="en-US" sz="1600" b="1">
                <a:solidFill>
                  <a:srgbClr val="008000"/>
                </a:solidFill>
                <a:latin typeface="Arial" panose="020B0604020202020204" pitchFamily="34" charset="0"/>
              </a:rPr>
              <a:t>On some set of conductors</a:t>
            </a:r>
          </a:p>
          <a:p>
            <a:pPr lvl="1">
              <a:spcBef>
                <a:spcPct val="0"/>
              </a:spcBef>
              <a:buFontTx/>
              <a:buChar char="•"/>
            </a:pPr>
            <a:r>
              <a:rPr lang="en-US" altLang="en-US" sz="1600" b="1">
                <a:solidFill>
                  <a:srgbClr val="FF33CC"/>
                </a:solidFill>
                <a:latin typeface="Arial" panose="020B0604020202020204" pitchFamily="34" charset="0"/>
              </a:rPr>
              <a:t>And Output with specified format</a:t>
            </a:r>
          </a:p>
          <a:p>
            <a:pPr>
              <a:spcBef>
                <a:spcPct val="0"/>
              </a:spcBef>
            </a:pPr>
            <a:endParaRPr lang="en-US" altLang="en-US" sz="1800" b="1">
              <a:latin typeface="Arial" panose="020B0604020202020204" pitchFamily="34" charset="0"/>
            </a:endParaRPr>
          </a:p>
          <a:p>
            <a:pPr>
              <a:spcBef>
                <a:spcPct val="0"/>
              </a:spcBef>
            </a:pPr>
            <a:r>
              <a:rPr lang="en-US" altLang="en-US" sz="1800" b="1">
                <a:latin typeface="Arial" panose="020B0604020202020204" pitchFamily="34" charset="0"/>
              </a:rPr>
              <a:t>Actions</a:t>
            </a:r>
          </a:p>
          <a:p>
            <a:pPr lvl="1">
              <a:spcBef>
                <a:spcPct val="0"/>
              </a:spcBef>
              <a:buFontTx/>
              <a:buChar char="•"/>
            </a:pPr>
            <a:r>
              <a:rPr lang="en-US" altLang="en-US" sz="1600" b="1">
                <a:latin typeface="Arial" panose="020B0604020202020204" pitchFamily="34" charset="0"/>
              </a:rPr>
              <a:t>Remove Submodel</a:t>
            </a:r>
          </a:p>
          <a:p>
            <a:pPr lvl="1">
              <a:spcBef>
                <a:spcPct val="0"/>
              </a:spcBef>
              <a:buFontTx/>
              <a:buChar char="•"/>
            </a:pPr>
            <a:r>
              <a:rPr lang="en-US" altLang="en-US" sz="1600" b="1">
                <a:latin typeface="Arial" panose="020B0604020202020204" pitchFamily="34" charset="0"/>
              </a:rPr>
              <a:t>Comment Out or Delete</a:t>
            </a:r>
          </a:p>
          <a:p>
            <a:pPr lvl="1">
              <a:spcBef>
                <a:spcPct val="0"/>
              </a:spcBef>
              <a:buFontTx/>
              <a:buChar char="•"/>
            </a:pPr>
            <a:r>
              <a:rPr lang="en-US" altLang="en-US" sz="1600" b="1">
                <a:latin typeface="Arial" panose="020B0604020202020204" pitchFamily="34" charset="0"/>
              </a:rPr>
              <a:t>Sum</a:t>
            </a:r>
          </a:p>
          <a:p>
            <a:pPr lvl="1">
              <a:spcBef>
                <a:spcPct val="0"/>
              </a:spcBef>
              <a:buFontTx/>
              <a:buChar char="•"/>
            </a:pPr>
            <a:r>
              <a:rPr lang="en-US" altLang="en-US" sz="1600" b="1">
                <a:latin typeface="Arial" panose="020B0604020202020204" pitchFamily="34" charset="0"/>
              </a:rPr>
              <a:t>List to File or Excel Worksheet</a:t>
            </a:r>
          </a:p>
          <a:p>
            <a:pPr lvl="1">
              <a:spcBef>
                <a:spcPct val="0"/>
              </a:spcBef>
              <a:buFontTx/>
              <a:buChar char="•"/>
            </a:pPr>
            <a:r>
              <a:rPr lang="en-US" altLang="en-US" sz="1600" b="1">
                <a:latin typeface="Arial" panose="020B0604020202020204" pitchFamily="34" charset="0"/>
              </a:rPr>
              <a:t>Scale</a:t>
            </a:r>
          </a:p>
          <a:p>
            <a:pPr lvl="1">
              <a:spcBef>
                <a:spcPct val="0"/>
              </a:spcBef>
              <a:buFontTx/>
              <a:buChar char="•"/>
            </a:pPr>
            <a:r>
              <a:rPr lang="en-US" altLang="en-US" sz="1600" b="1">
                <a:latin typeface="Arial" panose="020B0604020202020204" pitchFamily="34" charset="0"/>
              </a:rPr>
              <a:t>Renumber</a:t>
            </a:r>
          </a:p>
          <a:p>
            <a:pPr>
              <a:spcBef>
                <a:spcPct val="0"/>
              </a:spcBef>
            </a:pPr>
            <a:endParaRPr lang="en-US" altLang="en-US" sz="1600" b="1">
              <a:latin typeface="Arial" panose="020B0604020202020204" pitchFamily="34" charset="0"/>
            </a:endParaRPr>
          </a:p>
          <a:p>
            <a:pPr>
              <a:spcBef>
                <a:spcPct val="0"/>
              </a:spcBef>
            </a:pPr>
            <a:r>
              <a:rPr lang="en-US" altLang="en-US" sz="1800" b="1">
                <a:latin typeface="Arial" panose="020B0604020202020204" pitchFamily="34" charset="0"/>
              </a:rPr>
              <a:t>Specify conductors</a:t>
            </a:r>
          </a:p>
          <a:p>
            <a:pPr lvl="1">
              <a:spcBef>
                <a:spcPct val="0"/>
              </a:spcBef>
              <a:buFontTx/>
              <a:buChar char="•"/>
            </a:pPr>
            <a:r>
              <a:rPr lang="en-US" altLang="en-US" sz="1600" b="1">
                <a:latin typeface="Arial" panose="020B0604020202020204" pitchFamily="34" charset="0"/>
              </a:rPr>
              <a:t>All Conductors</a:t>
            </a:r>
          </a:p>
          <a:p>
            <a:pPr lvl="1">
              <a:spcBef>
                <a:spcPct val="0"/>
              </a:spcBef>
              <a:buFontTx/>
              <a:buChar char="•"/>
            </a:pPr>
            <a:r>
              <a:rPr lang="en-US" altLang="en-US" sz="1600" b="1">
                <a:latin typeface="Arial" panose="020B0604020202020204" pitchFamily="34" charset="0"/>
              </a:rPr>
              <a:t>Connected to Node(s) I</a:t>
            </a:r>
          </a:p>
          <a:p>
            <a:pPr lvl="1">
              <a:spcBef>
                <a:spcPct val="0"/>
              </a:spcBef>
              <a:buFontTx/>
              <a:buChar char="•"/>
            </a:pPr>
            <a:r>
              <a:rPr lang="en-US" altLang="en-US" sz="1600" b="1">
                <a:latin typeface="Arial" panose="020B0604020202020204" pitchFamily="34" charset="0"/>
              </a:rPr>
              <a:t>Between Node(s) I and Node(s) J</a:t>
            </a:r>
          </a:p>
          <a:p>
            <a:pPr lvl="1">
              <a:spcBef>
                <a:spcPct val="0"/>
              </a:spcBef>
              <a:buFontTx/>
              <a:buChar char="•"/>
            </a:pPr>
            <a:endParaRPr lang="en-US" altLang="en-US" sz="1800" b="1">
              <a:latin typeface="Arial" panose="020B0604020202020204" pitchFamily="34" charset="0"/>
            </a:endParaRPr>
          </a:p>
        </p:txBody>
      </p:sp>
      <p:pic>
        <p:nvPicPr>
          <p:cNvPr id="102406" name="Picture 7">
            <a:extLst>
              <a:ext uri="{FF2B5EF4-FFF2-40B4-BE49-F238E27FC236}">
                <a16:creationId xmlns:a16="http://schemas.microsoft.com/office/drawing/2014/main" id="{F455227E-E408-4A98-81F0-5EA9B60B0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4497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Rectangle 8">
            <a:extLst>
              <a:ext uri="{FF2B5EF4-FFF2-40B4-BE49-F238E27FC236}">
                <a16:creationId xmlns:a16="http://schemas.microsoft.com/office/drawing/2014/main" id="{CD1F5B0E-5699-5062-2B3A-7638B1270D52}"/>
              </a:ext>
            </a:extLst>
          </p:cNvPr>
          <p:cNvSpPr>
            <a:spLocks noChangeArrowheads="1"/>
          </p:cNvSpPr>
          <p:nvPr/>
        </p:nvSpPr>
        <p:spPr bwMode="auto">
          <a:xfrm>
            <a:off x="228600" y="1676400"/>
            <a:ext cx="4343400" cy="5334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02408" name="Rectangle 9">
            <a:extLst>
              <a:ext uri="{FF2B5EF4-FFF2-40B4-BE49-F238E27FC236}">
                <a16:creationId xmlns:a16="http://schemas.microsoft.com/office/drawing/2014/main" id="{C2899B84-818E-151D-E99A-D2323B7350EF}"/>
              </a:ext>
            </a:extLst>
          </p:cNvPr>
          <p:cNvSpPr>
            <a:spLocks noChangeArrowheads="1"/>
          </p:cNvSpPr>
          <p:nvPr/>
        </p:nvSpPr>
        <p:spPr bwMode="auto">
          <a:xfrm>
            <a:off x="228600" y="2254250"/>
            <a:ext cx="4343400" cy="102235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02409" name="Rectangle 10">
            <a:extLst>
              <a:ext uri="{FF2B5EF4-FFF2-40B4-BE49-F238E27FC236}">
                <a16:creationId xmlns:a16="http://schemas.microsoft.com/office/drawing/2014/main" id="{2766635A-9B1F-7DDA-5241-88025CF514D0}"/>
              </a:ext>
            </a:extLst>
          </p:cNvPr>
          <p:cNvSpPr>
            <a:spLocks noChangeArrowheads="1"/>
          </p:cNvSpPr>
          <p:nvPr/>
        </p:nvSpPr>
        <p:spPr bwMode="auto">
          <a:xfrm>
            <a:off x="228600" y="3319463"/>
            <a:ext cx="4343400" cy="642937"/>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02410" name="Rectangle 12">
            <a:extLst>
              <a:ext uri="{FF2B5EF4-FFF2-40B4-BE49-F238E27FC236}">
                <a16:creationId xmlns:a16="http://schemas.microsoft.com/office/drawing/2014/main" id="{44C9C40E-B38F-577A-742F-CEF47ACFA2DE}"/>
              </a:ext>
            </a:extLst>
          </p:cNvPr>
          <p:cNvSpPr>
            <a:spLocks noChangeArrowheads="1"/>
          </p:cNvSpPr>
          <p:nvPr/>
        </p:nvSpPr>
        <p:spPr bwMode="auto">
          <a:xfrm>
            <a:off x="228600" y="5475288"/>
            <a:ext cx="4343400" cy="795337"/>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02411" name="Picture 14">
            <a:hlinkClick r:id="rId4" action="ppaction://hlinksldjump"/>
            <a:extLst>
              <a:ext uri="{FF2B5EF4-FFF2-40B4-BE49-F238E27FC236}">
                <a16:creationId xmlns:a16="http://schemas.microsoft.com/office/drawing/2014/main" id="{A78FC900-FA6C-1712-355F-01191A9DBC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12" name="Picture 12">
            <a:hlinkClick r:id="rId6" action="ppaction://hlinksldjump"/>
            <a:extLst>
              <a:ext uri="{FF2B5EF4-FFF2-40B4-BE49-F238E27FC236}">
                <a16:creationId xmlns:a16="http://schemas.microsoft.com/office/drawing/2014/main" id="{2F73DE42-13E6-4053-A0E6-F777970134D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288"/>
            <a:ext cx="431800"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73E6425B-07AB-9975-8113-F6E479958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 y="1447800"/>
            <a:ext cx="44958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Slide Number Placeholder 2">
            <a:extLst>
              <a:ext uri="{FF2B5EF4-FFF2-40B4-BE49-F238E27FC236}">
                <a16:creationId xmlns:a16="http://schemas.microsoft.com/office/drawing/2014/main" id="{E10D5324-5A03-8651-68F2-DB4F19FDC07C}"/>
              </a:ext>
            </a:extLst>
          </p:cNvPr>
          <p:cNvSpPr>
            <a:spLocks noGrp="1"/>
          </p:cNvSpPr>
          <p:nvPr>
            <p:ph type="sldNum" sz="quarter" idx="10"/>
          </p:nvPr>
        </p:nvSpPr>
        <p:spPr>
          <a:xfrm>
            <a:off x="8153400" y="6400800"/>
            <a:ext cx="609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3EBE413-4C5E-4859-BDF9-D7E5E2105481}" type="slidenum">
              <a:rPr lang="en-US" altLang="en-US" sz="1400">
                <a:solidFill>
                  <a:srgbClr val="FF0000"/>
                </a:solidFill>
                <a:latin typeface="Arial" panose="020B0604020202020204" pitchFamily="34" charset="0"/>
              </a:rPr>
              <a:pPr>
                <a:spcBef>
                  <a:spcPct val="0"/>
                </a:spcBef>
                <a:buFontTx/>
                <a:buNone/>
              </a:pPr>
              <a:t>39</a:t>
            </a:fld>
            <a:endParaRPr lang="en-US" altLang="en-US" sz="1400">
              <a:solidFill>
                <a:srgbClr val="FF0000"/>
              </a:solidFill>
              <a:latin typeface="Arial" panose="020B0604020202020204" pitchFamily="34" charset="0"/>
            </a:endParaRPr>
          </a:p>
        </p:txBody>
      </p:sp>
      <p:sp>
        <p:nvSpPr>
          <p:cNvPr id="106500" name="Rectangle 2">
            <a:extLst>
              <a:ext uri="{FF2B5EF4-FFF2-40B4-BE49-F238E27FC236}">
                <a16:creationId xmlns:a16="http://schemas.microsoft.com/office/drawing/2014/main" id="{FB631287-8AA8-EB1B-4F13-39E78E0BF6A3}"/>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a:t>
            </a:r>
            <a:r>
              <a:rPr lang="en-US" altLang="en-US" sz="2000" dirty="0" err="1"/>
              <a:t>RadkCompares</a:t>
            </a:r>
            <a:endParaRPr lang="en-US" altLang="en-US" sz="2000" dirty="0"/>
          </a:p>
        </p:txBody>
      </p:sp>
      <p:sp>
        <p:nvSpPr>
          <p:cNvPr id="106501" name="Rectangle 3">
            <a:extLst>
              <a:ext uri="{FF2B5EF4-FFF2-40B4-BE49-F238E27FC236}">
                <a16:creationId xmlns:a16="http://schemas.microsoft.com/office/drawing/2014/main" id="{1C21ED30-43BE-FE65-8C66-19DC7F1F14FF}"/>
              </a:ext>
            </a:extLst>
          </p:cNvPr>
          <p:cNvSpPr>
            <a:spLocks noChangeArrowheads="1"/>
          </p:cNvSpPr>
          <p:nvPr/>
        </p:nvSpPr>
        <p:spPr bwMode="auto">
          <a:xfrm>
            <a:off x="152400" y="6858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RadkManipulations allow the user to compare Radk                                        output from two TSS or ThermalDesktop files</a:t>
            </a:r>
          </a:p>
        </p:txBody>
      </p:sp>
      <p:sp>
        <p:nvSpPr>
          <p:cNvPr id="41990" name="Rectangle 5">
            <a:extLst>
              <a:ext uri="{FF2B5EF4-FFF2-40B4-BE49-F238E27FC236}">
                <a16:creationId xmlns:a16="http://schemas.microsoft.com/office/drawing/2014/main" id="{05110323-7CCF-7C7A-07EF-4B03A962888F}"/>
              </a:ext>
            </a:extLst>
          </p:cNvPr>
          <p:cNvSpPr>
            <a:spLocks noChangeArrowheads="1"/>
          </p:cNvSpPr>
          <p:nvPr/>
        </p:nvSpPr>
        <p:spPr bwMode="auto">
          <a:xfrm>
            <a:off x="4876800" y="1401763"/>
            <a:ext cx="4267200" cy="2170112"/>
          </a:xfrm>
          <a:prstGeom prst="rect">
            <a:avLst/>
          </a:prstGeom>
          <a:noFill/>
          <a:ln w="9525">
            <a:noFill/>
            <a:miter lim="800000"/>
            <a:headEnd/>
            <a:tailEnd/>
          </a:ln>
        </p:spPr>
        <p:txBody>
          <a:bodyPr lIns="92075" tIns="46038" rIns="92075" bIns="46038">
            <a:spAutoFit/>
          </a:bodyPr>
          <a:lstStyle/>
          <a:p>
            <a:pPr marL="168275" indent="-168275">
              <a:buFontTx/>
              <a:buChar char="•"/>
              <a:defRPr/>
            </a:pPr>
            <a:r>
              <a:rPr lang="en-US" sz="1800" b="1" dirty="0">
                <a:solidFill>
                  <a:srgbClr val="FF0000"/>
                </a:solidFill>
                <a:latin typeface="Arial" charset="0"/>
              </a:rPr>
              <a:t>File Selection</a:t>
            </a:r>
          </a:p>
          <a:p>
            <a:pPr marL="168275" indent="-168275">
              <a:buFontTx/>
              <a:buChar char="•"/>
              <a:defRPr/>
            </a:pPr>
            <a:endParaRPr lang="en-US" sz="900" b="1" dirty="0">
              <a:solidFill>
                <a:srgbClr val="FF0000"/>
              </a:solidFill>
              <a:latin typeface="Arial" charset="0"/>
            </a:endParaRPr>
          </a:p>
          <a:p>
            <a:pPr marL="1588" indent="-168275">
              <a:buFontTx/>
              <a:buChar char="•"/>
              <a:defRPr/>
            </a:pPr>
            <a:r>
              <a:rPr lang="en-US" sz="1800" b="1" dirty="0" err="1">
                <a:solidFill>
                  <a:schemeClr val="accent2"/>
                </a:solidFill>
                <a:latin typeface="Arial" charset="0"/>
              </a:rPr>
              <a:t>Radks</a:t>
            </a:r>
            <a:r>
              <a:rPr lang="en-US" sz="1800" b="1" dirty="0">
                <a:solidFill>
                  <a:schemeClr val="accent2"/>
                </a:solidFill>
                <a:latin typeface="Arial" charset="0"/>
              </a:rPr>
              <a:t> to Consider</a:t>
            </a:r>
          </a:p>
          <a:p>
            <a:pPr marL="458788" lvl="1" indent="-168275">
              <a:buFontTx/>
              <a:buChar char="•"/>
              <a:defRPr/>
            </a:pPr>
            <a:r>
              <a:rPr lang="en-US" sz="1800" b="1" dirty="0">
                <a:solidFill>
                  <a:schemeClr val="accent2"/>
                </a:solidFill>
                <a:latin typeface="Arial" charset="0"/>
              </a:rPr>
              <a:t>Ignore Negligible Couplings</a:t>
            </a:r>
          </a:p>
          <a:p>
            <a:pPr marL="458788" lvl="1" indent="-168275">
              <a:buFontTx/>
              <a:buChar char="•"/>
              <a:defRPr/>
            </a:pPr>
            <a:r>
              <a:rPr lang="en-US" sz="1800" b="1" dirty="0">
                <a:solidFill>
                  <a:schemeClr val="accent2"/>
                </a:solidFill>
                <a:latin typeface="Arial" charset="0"/>
              </a:rPr>
              <a:t>Compute and Sort by</a:t>
            </a:r>
          </a:p>
          <a:p>
            <a:pPr marL="747713" lvl="2" indent="-179388">
              <a:buFontTx/>
              <a:buChar char="•"/>
              <a:defRPr/>
            </a:pPr>
            <a:r>
              <a:rPr lang="en-US" sz="1800" b="1" dirty="0">
                <a:solidFill>
                  <a:schemeClr val="accent2"/>
                </a:solidFill>
                <a:latin typeface="Arial" charset="0"/>
              </a:rPr>
              <a:t>(</a:t>
            </a:r>
            <a:r>
              <a:rPr lang="en-US" sz="1800" b="1" dirty="0" err="1">
                <a:solidFill>
                  <a:schemeClr val="accent2"/>
                </a:solidFill>
                <a:latin typeface="Arial" charset="0"/>
              </a:rPr>
              <a:t>RK</a:t>
            </a:r>
            <a:r>
              <a:rPr lang="en-US" sz="1800" b="1" baseline="-25000" dirty="0" err="1">
                <a:solidFill>
                  <a:schemeClr val="accent2"/>
                </a:solidFill>
                <a:latin typeface="Arial" charset="0"/>
              </a:rPr>
              <a:t>a</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b</a:t>
            </a:r>
            <a:r>
              <a:rPr lang="en-US" sz="1800" b="1" dirty="0">
                <a:solidFill>
                  <a:schemeClr val="accent2"/>
                </a:solidFill>
                <a:latin typeface="Arial" charset="0"/>
              </a:rPr>
              <a:t>)</a:t>
            </a:r>
            <a:endParaRPr lang="en-US" sz="1800" b="1" baseline="-25000" dirty="0">
              <a:solidFill>
                <a:schemeClr val="accent2"/>
              </a:solidFill>
              <a:latin typeface="Arial" charset="0"/>
            </a:endParaRPr>
          </a:p>
          <a:p>
            <a:pPr marL="747713" lvl="2" indent="-179388">
              <a:buFontTx/>
              <a:buChar char="•"/>
              <a:defRPr/>
            </a:pPr>
            <a:r>
              <a:rPr lang="en-US" sz="1800" b="1" dirty="0">
                <a:solidFill>
                  <a:schemeClr val="accent2"/>
                </a:solidFill>
                <a:latin typeface="Arial" charset="0"/>
              </a:rPr>
              <a:t>(</a:t>
            </a:r>
            <a:r>
              <a:rPr lang="en-US" sz="1800" b="1" dirty="0" err="1">
                <a:solidFill>
                  <a:schemeClr val="accent2"/>
                </a:solidFill>
                <a:latin typeface="Arial" charset="0"/>
              </a:rPr>
              <a:t>RK</a:t>
            </a:r>
            <a:r>
              <a:rPr lang="en-US" sz="1800" b="1" baseline="-25000" dirty="0" err="1">
                <a:solidFill>
                  <a:schemeClr val="accent2"/>
                </a:solidFill>
                <a:latin typeface="Arial" charset="0"/>
              </a:rPr>
              <a:t>a</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b</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a</a:t>
            </a:r>
            <a:endParaRPr lang="en-US" sz="1800" b="1" baseline="-25000" dirty="0">
              <a:solidFill>
                <a:schemeClr val="accent2"/>
              </a:solidFill>
              <a:latin typeface="Arial" charset="0"/>
            </a:endParaRPr>
          </a:p>
          <a:p>
            <a:pPr marL="747713" lvl="2" indent="-179388">
              <a:buFontTx/>
              <a:buChar char="•"/>
              <a:defRPr/>
            </a:pPr>
            <a:r>
              <a:rPr lang="en-US" sz="1800" b="1" dirty="0">
                <a:solidFill>
                  <a:schemeClr val="accent2"/>
                </a:solidFill>
                <a:latin typeface="Arial" charset="0"/>
              </a:rPr>
              <a:t>(</a:t>
            </a:r>
            <a:r>
              <a:rPr lang="en-US" sz="1800" b="1" dirty="0" err="1">
                <a:solidFill>
                  <a:schemeClr val="accent2"/>
                </a:solidFill>
                <a:latin typeface="Arial" charset="0"/>
              </a:rPr>
              <a:t>RK</a:t>
            </a:r>
            <a:r>
              <a:rPr lang="en-US" sz="1800" b="1" baseline="-25000" dirty="0" err="1">
                <a:solidFill>
                  <a:schemeClr val="accent2"/>
                </a:solidFill>
                <a:latin typeface="Arial" charset="0"/>
              </a:rPr>
              <a:t>a</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b</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a</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b</a:t>
            </a:r>
            <a:r>
              <a:rPr lang="en-US" sz="1800" b="1" dirty="0">
                <a:solidFill>
                  <a:schemeClr val="accent2"/>
                </a:solidFill>
                <a:latin typeface="Arial" charset="0"/>
              </a:rPr>
              <a:t>) / </a:t>
            </a:r>
            <a:r>
              <a:rPr lang="en-US" sz="1800" b="1" dirty="0" err="1">
                <a:solidFill>
                  <a:schemeClr val="accent2"/>
                </a:solidFill>
                <a:latin typeface="Arial" charset="0"/>
              </a:rPr>
              <a:t>RK</a:t>
            </a:r>
            <a:r>
              <a:rPr lang="en-US" sz="1800" b="1" baseline="-25000" dirty="0" err="1">
                <a:solidFill>
                  <a:schemeClr val="accent2"/>
                </a:solidFill>
                <a:latin typeface="Arial" charset="0"/>
              </a:rPr>
              <a:t>a</a:t>
            </a:r>
            <a:endParaRPr lang="en-US" sz="1800" b="1" baseline="-25000" dirty="0">
              <a:solidFill>
                <a:schemeClr val="accent2"/>
              </a:solidFill>
              <a:latin typeface="Arial" charset="0"/>
            </a:endParaRPr>
          </a:p>
        </p:txBody>
      </p:sp>
      <p:sp>
        <p:nvSpPr>
          <p:cNvPr id="106503" name="Rectangle 8">
            <a:extLst>
              <a:ext uri="{FF2B5EF4-FFF2-40B4-BE49-F238E27FC236}">
                <a16:creationId xmlns:a16="http://schemas.microsoft.com/office/drawing/2014/main" id="{9D9D9953-8F53-7918-2B51-9127A2FA5817}"/>
              </a:ext>
            </a:extLst>
          </p:cNvPr>
          <p:cNvSpPr>
            <a:spLocks noChangeArrowheads="1"/>
          </p:cNvSpPr>
          <p:nvPr/>
        </p:nvSpPr>
        <p:spPr bwMode="auto">
          <a:xfrm>
            <a:off x="457200" y="1685925"/>
            <a:ext cx="4430713" cy="5238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06504" name="Rectangle 9">
            <a:extLst>
              <a:ext uri="{FF2B5EF4-FFF2-40B4-BE49-F238E27FC236}">
                <a16:creationId xmlns:a16="http://schemas.microsoft.com/office/drawing/2014/main" id="{553369F7-9C81-1919-1FB1-5534DB146ADE}"/>
              </a:ext>
            </a:extLst>
          </p:cNvPr>
          <p:cNvSpPr>
            <a:spLocks noChangeArrowheads="1"/>
          </p:cNvSpPr>
          <p:nvPr/>
        </p:nvSpPr>
        <p:spPr bwMode="auto">
          <a:xfrm>
            <a:off x="457200" y="2271713"/>
            <a:ext cx="4419600" cy="10160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06505" name="Picture 12">
            <a:extLst>
              <a:ext uri="{FF2B5EF4-FFF2-40B4-BE49-F238E27FC236}">
                <a16:creationId xmlns:a16="http://schemas.microsoft.com/office/drawing/2014/main" id="{030C642C-C3BB-4D1D-805B-2DF571BE8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37" t="27914" r="76552" b="61978"/>
          <a:stretch>
            <a:fillRect/>
          </a:stretch>
        </p:blipFill>
        <p:spPr bwMode="auto">
          <a:xfrm>
            <a:off x="457200" y="3790950"/>
            <a:ext cx="4038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1">
            <a:extLst>
              <a:ext uri="{FF2B5EF4-FFF2-40B4-BE49-F238E27FC236}">
                <a16:creationId xmlns:a16="http://schemas.microsoft.com/office/drawing/2014/main" id="{A07AB24F-B469-E00B-7E98-17BDF941A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954" t="27914" r="53333" b="61591"/>
          <a:stretch>
            <a:fillRect/>
          </a:stretch>
        </p:blipFill>
        <p:spPr bwMode="auto">
          <a:xfrm>
            <a:off x="4559300" y="3778250"/>
            <a:ext cx="4191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0">
            <a:extLst>
              <a:ext uri="{FF2B5EF4-FFF2-40B4-BE49-F238E27FC236}">
                <a16:creationId xmlns:a16="http://schemas.microsoft.com/office/drawing/2014/main" id="{BAAA04B3-4023-66DA-B2A1-97EFAEEA3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445" t="28038" r="7333" b="56537"/>
          <a:stretch>
            <a:fillRect/>
          </a:stretch>
        </p:blipFill>
        <p:spPr bwMode="auto">
          <a:xfrm>
            <a:off x="457200" y="5029200"/>
            <a:ext cx="7845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Rectangle 13">
            <a:extLst>
              <a:ext uri="{FF2B5EF4-FFF2-40B4-BE49-F238E27FC236}">
                <a16:creationId xmlns:a16="http://schemas.microsoft.com/office/drawing/2014/main" id="{CAD03E4E-5F58-3DCB-8479-57A540B25FC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106509" name="Rectangle 14">
            <a:extLst>
              <a:ext uri="{FF2B5EF4-FFF2-40B4-BE49-F238E27FC236}">
                <a16:creationId xmlns:a16="http://schemas.microsoft.com/office/drawing/2014/main" id="{D1F7A6AD-BBA5-5C44-3306-D3EBBBEAFE9B}"/>
              </a:ext>
            </a:extLst>
          </p:cNvPr>
          <p:cNvSpPr>
            <a:spLocks noChangeArrowheads="1"/>
          </p:cNvSpPr>
          <p:nvPr/>
        </p:nvSpPr>
        <p:spPr bwMode="auto">
          <a:xfrm>
            <a:off x="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a:cs typeface="Times New Roman" panose="02020603050405020304" pitchFamily="18" charset="0"/>
              </a:rPr>
              <a:t>         </a:t>
            </a:r>
            <a:endParaRPr lang="en-US" altLang="en-US" sz="2400"/>
          </a:p>
        </p:txBody>
      </p:sp>
      <p:sp>
        <p:nvSpPr>
          <p:cNvPr id="106510" name="Rectangle 15">
            <a:extLst>
              <a:ext uri="{FF2B5EF4-FFF2-40B4-BE49-F238E27FC236}">
                <a16:creationId xmlns:a16="http://schemas.microsoft.com/office/drawing/2014/main" id="{FB4865A8-B019-A9A4-4092-6BA7BE1D4345}"/>
              </a:ext>
            </a:extLst>
          </p:cNvPr>
          <p:cNvSpPr>
            <a:spLocks noChangeArrowheads="1"/>
          </p:cNvSpPr>
          <p:nvPr/>
        </p:nvSpPr>
        <p:spPr bwMode="auto">
          <a:xfrm>
            <a:off x="0" y="23145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a:p>
        </p:txBody>
      </p:sp>
      <p:sp>
        <p:nvSpPr>
          <p:cNvPr id="106511" name="Text Box 11">
            <a:extLst>
              <a:ext uri="{FF2B5EF4-FFF2-40B4-BE49-F238E27FC236}">
                <a16:creationId xmlns:a16="http://schemas.microsoft.com/office/drawing/2014/main" id="{6AD64826-4BA8-471C-FBF0-1990D7C496B8}"/>
              </a:ext>
            </a:extLst>
          </p:cNvPr>
          <p:cNvSpPr txBox="1">
            <a:spLocks noChangeArrowheads="1"/>
          </p:cNvSpPr>
          <p:nvPr/>
        </p:nvSpPr>
        <p:spPr bwMode="auto">
          <a:xfrm rot="10800000">
            <a:off x="0" y="1295400"/>
            <a:ext cx="365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106512" name="Text Box 12">
            <a:extLst>
              <a:ext uri="{FF2B5EF4-FFF2-40B4-BE49-F238E27FC236}">
                <a16:creationId xmlns:a16="http://schemas.microsoft.com/office/drawing/2014/main" id="{BB0F9EF3-9E17-CCFF-9C9E-7BE2226BF1D4}"/>
              </a:ext>
            </a:extLst>
          </p:cNvPr>
          <p:cNvSpPr txBox="1">
            <a:spLocks noChangeArrowheads="1"/>
          </p:cNvSpPr>
          <p:nvPr/>
        </p:nvSpPr>
        <p:spPr bwMode="auto">
          <a:xfrm rot="10800000">
            <a:off x="-1588" y="3733800"/>
            <a:ext cx="368301"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pic>
        <p:nvPicPr>
          <p:cNvPr id="106513" name="Picture 14">
            <a:hlinkClick r:id="rId5" action="ppaction://hlinksldjump"/>
            <a:extLst>
              <a:ext uri="{FF2B5EF4-FFF2-40B4-BE49-F238E27FC236}">
                <a16:creationId xmlns:a16="http://schemas.microsoft.com/office/drawing/2014/main" id="{934397F7-91CB-43D5-0E91-3CC5660A8C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6514" name="Picture 11">
            <a:hlinkClick r:id="rId7" action="ppaction://hlinksldjump"/>
            <a:extLst>
              <a:ext uri="{FF2B5EF4-FFF2-40B4-BE49-F238E27FC236}">
                <a16:creationId xmlns:a16="http://schemas.microsoft.com/office/drawing/2014/main" id="{FC3D4385-9428-48B2-2308-AC6A1979F12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2">
            <a:extLst>
              <a:ext uri="{FF2B5EF4-FFF2-40B4-BE49-F238E27FC236}">
                <a16:creationId xmlns:a16="http://schemas.microsoft.com/office/drawing/2014/main" id="{5A9EB3BE-DBD1-C514-3F99-6FA3BAD9877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BA66FA4-627D-4105-93D0-8568370121CA}" type="slidenum">
              <a:rPr lang="en-US" altLang="en-US" sz="1400">
                <a:solidFill>
                  <a:srgbClr val="FF0000"/>
                </a:solidFill>
                <a:latin typeface="Arial" panose="020B0604020202020204" pitchFamily="34" charset="0"/>
              </a:rPr>
              <a:pPr>
                <a:spcBef>
                  <a:spcPct val="0"/>
                </a:spcBef>
                <a:buFontTx/>
                <a:buNone/>
              </a:pPr>
              <a:t>4</a:t>
            </a:fld>
            <a:endParaRPr lang="en-US" altLang="en-US" sz="1400">
              <a:solidFill>
                <a:srgbClr val="FF0000"/>
              </a:solidFill>
              <a:latin typeface="Arial" panose="020B0604020202020204" pitchFamily="34" charset="0"/>
            </a:endParaRPr>
          </a:p>
        </p:txBody>
      </p:sp>
      <p:sp>
        <p:nvSpPr>
          <p:cNvPr id="10243" name="Rectangle 2">
            <a:extLst>
              <a:ext uri="{FF2B5EF4-FFF2-40B4-BE49-F238E27FC236}">
                <a16:creationId xmlns:a16="http://schemas.microsoft.com/office/drawing/2014/main" id="{6161511B-7AC8-3175-3838-4EFB04872D4A}"/>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0244" name="Rectangle 3">
            <a:extLst>
              <a:ext uri="{FF2B5EF4-FFF2-40B4-BE49-F238E27FC236}">
                <a16:creationId xmlns:a16="http://schemas.microsoft.com/office/drawing/2014/main" id="{C266F187-D182-22FE-96B4-E63409E98603}"/>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dirty="0"/>
              <a:t> </a:t>
            </a:r>
            <a:r>
              <a:rPr lang="en-US" altLang="en-US" sz="2000" dirty="0"/>
              <a:t>– Objects</a:t>
            </a:r>
          </a:p>
        </p:txBody>
      </p:sp>
      <p:sp>
        <p:nvSpPr>
          <p:cNvPr id="10245" name="Rectangle 4">
            <a:extLst>
              <a:ext uri="{FF2B5EF4-FFF2-40B4-BE49-F238E27FC236}">
                <a16:creationId xmlns:a16="http://schemas.microsoft.com/office/drawing/2014/main" id="{2B9409CB-2E0D-E0DC-891B-B3A06977D2A2}"/>
              </a:ext>
            </a:extLst>
          </p:cNvPr>
          <p:cNvSpPr>
            <a:spLocks noChangeArrowheads="1"/>
          </p:cNvSpPr>
          <p:nvPr/>
        </p:nvSpPr>
        <p:spPr bwMode="auto">
          <a:xfrm>
            <a:off x="304800" y="990600"/>
            <a:ext cx="861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344488" indent="-169863">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algn="just">
              <a:spcBef>
                <a:spcPct val="10000"/>
              </a:spcBef>
              <a:spcAft>
                <a:spcPct val="10000"/>
              </a:spcAft>
              <a:buFontTx/>
              <a:buChar char="•"/>
            </a:pPr>
            <a:r>
              <a:rPr lang="en-US" altLang="en-US" sz="1800" b="1" i="1" dirty="0">
                <a:solidFill>
                  <a:srgbClr val="008000"/>
                </a:solidFill>
                <a:latin typeface="Arial" panose="020B0604020202020204" pitchFamily="34" charset="0"/>
              </a:rPr>
              <a:t>Backloads/</a:t>
            </a:r>
            <a:r>
              <a:rPr lang="en-US" altLang="en-US" sz="1800" b="1" i="1" dirty="0" err="1">
                <a:solidFill>
                  <a:srgbClr val="008000"/>
                </a:solidFill>
                <a:latin typeface="Arial" panose="020B0604020202020204" pitchFamily="34" charset="0"/>
              </a:rPr>
              <a:t>EqSinks</a:t>
            </a:r>
            <a:r>
              <a:rPr lang="en-US" altLang="en-US" sz="1800" b="1" i="1" dirty="0">
                <a:solidFill>
                  <a:srgbClr val="008000"/>
                </a:solidFill>
                <a:latin typeface="Arial" panose="020B0604020202020204" pitchFamily="34" charset="0"/>
              </a:rPr>
              <a:t>: simplistic representation of radiative environment for subset of surfaces based on views to, and temperatures of, other surfaces.  Equivalent sinks provide the same information in terms of a Temperature and a </a:t>
            </a:r>
            <a:r>
              <a:rPr lang="en-US" altLang="en-US" sz="1800" b="1" i="1" dirty="0" err="1">
                <a:solidFill>
                  <a:srgbClr val="008000"/>
                </a:solidFill>
                <a:latin typeface="Arial" panose="020B0604020202020204" pitchFamily="34" charset="0"/>
              </a:rPr>
              <a:t>Radk</a:t>
            </a:r>
            <a:r>
              <a:rPr lang="en-US" altLang="en-US" sz="1800" b="1" i="1" dirty="0">
                <a:solidFill>
                  <a:srgbClr val="008000"/>
                </a:solidFill>
                <a:latin typeface="Arial" panose="020B0604020202020204" pitchFamily="34" charset="0"/>
              </a:rPr>
              <a:t> instead of just a </a:t>
            </a:r>
            <a:r>
              <a:rPr lang="en-US" altLang="en-US" sz="1800" b="1" i="1" dirty="0" err="1">
                <a:solidFill>
                  <a:srgbClr val="008000"/>
                </a:solidFill>
                <a:latin typeface="Arial" panose="020B0604020202020204" pitchFamily="34" charset="0"/>
              </a:rPr>
              <a:t>Heatload</a:t>
            </a:r>
            <a:endParaRPr lang="en-US" altLang="en-US" sz="1800" b="1" i="1" dirty="0">
              <a:solidFill>
                <a:srgbClr val="008000"/>
              </a:solidFill>
              <a:latin typeface="Arial" panose="020B0604020202020204" pitchFamily="34" charset="0"/>
            </a:endParaRPr>
          </a:p>
          <a:p>
            <a:pPr lvl="1" algn="just">
              <a:spcBef>
                <a:spcPts val="238"/>
              </a:spcBef>
              <a:spcAft>
                <a:spcPts val="238"/>
              </a:spcAft>
              <a:buFontTx/>
              <a:buChar char="•"/>
            </a:pPr>
            <a:r>
              <a:rPr lang="en-US" altLang="en-US" sz="1800" b="1" i="1" dirty="0" err="1">
                <a:solidFill>
                  <a:srgbClr val="FF33CC"/>
                </a:solidFill>
                <a:latin typeface="Arial" panose="020B0604020202020204" pitchFamily="34" charset="0"/>
              </a:rPr>
              <a:t>HeatMaps</a:t>
            </a:r>
            <a:r>
              <a:rPr lang="en-US" altLang="en-US" sz="1800" b="1" i="1" dirty="0">
                <a:solidFill>
                  <a:srgbClr val="FF33CC"/>
                </a:solidFill>
                <a:latin typeface="Arial" panose="020B0604020202020204" pitchFamily="34" charset="0"/>
              </a:rPr>
              <a:t>: Interactive workbook to show heat flow between Nodes or Groups</a:t>
            </a:r>
          </a:p>
          <a:p>
            <a:pPr lvl="1" algn="just">
              <a:spcBef>
                <a:spcPct val="10000"/>
              </a:spcBef>
              <a:spcAft>
                <a:spcPct val="10000"/>
              </a:spcAft>
              <a:buFontTx/>
              <a:buChar char="•"/>
            </a:pPr>
            <a:r>
              <a:rPr lang="en-US" altLang="en-US" sz="1800" b="1" i="1" dirty="0">
                <a:solidFill>
                  <a:srgbClr val="FF33CC"/>
                </a:solidFill>
                <a:latin typeface="Arial" panose="020B0604020202020204" pitchFamily="34" charset="0"/>
              </a:rPr>
              <a:t>Binary </a:t>
            </a:r>
            <a:r>
              <a:rPr lang="en-US" altLang="en-US" sz="1800" b="1" i="1" dirty="0" err="1">
                <a:solidFill>
                  <a:srgbClr val="FF33CC"/>
                </a:solidFill>
                <a:latin typeface="Arial" panose="020B0604020202020204" pitchFamily="34" charset="0"/>
              </a:rPr>
              <a:t>HeatMaps</a:t>
            </a:r>
            <a:r>
              <a:rPr lang="en-US" altLang="en-US" sz="1800" b="1" i="1" dirty="0">
                <a:solidFill>
                  <a:srgbClr val="FF33CC"/>
                </a:solidFill>
                <a:latin typeface="Arial" panose="020B0604020202020204" pitchFamily="34" charset="0"/>
              </a:rPr>
              <a:t>: creates external binary file containing data used by a </a:t>
            </a:r>
            <a:r>
              <a:rPr lang="en-US" altLang="en-US" sz="1800" b="1" i="1" dirty="0" err="1">
                <a:solidFill>
                  <a:srgbClr val="FF33CC"/>
                </a:solidFill>
                <a:latin typeface="Arial" panose="020B0604020202020204" pitchFamily="34" charset="0"/>
              </a:rPr>
              <a:t>HeatMap</a:t>
            </a:r>
            <a:r>
              <a:rPr lang="en-US" altLang="en-US" sz="1800" b="1" i="1" dirty="0">
                <a:solidFill>
                  <a:srgbClr val="FF33CC"/>
                </a:solidFill>
                <a:latin typeface="Arial" panose="020B0604020202020204" pitchFamily="34" charset="0"/>
              </a:rPr>
              <a:t> workbook.  Much faster data retrieval for very large models</a:t>
            </a:r>
            <a:r>
              <a:rPr lang="en-US" altLang="en-US" sz="1600" b="1" i="1" dirty="0">
                <a:solidFill>
                  <a:srgbClr val="FF33CC"/>
                </a:solidFill>
                <a:latin typeface="Arial" panose="020B0604020202020204" pitchFamily="34" charset="0"/>
              </a:rPr>
              <a:t> (&gt; 200K Conductors)</a:t>
            </a:r>
          </a:p>
          <a:p>
            <a:pPr lvl="1" algn="just">
              <a:spcBef>
                <a:spcPts val="238"/>
              </a:spcBef>
              <a:spcAft>
                <a:spcPts val="238"/>
              </a:spcAft>
              <a:buFontTx/>
              <a:buChar char="•"/>
            </a:pPr>
            <a:r>
              <a:rPr lang="en-US" altLang="en-US" sz="1800" b="1" i="1" dirty="0">
                <a:solidFill>
                  <a:srgbClr val="FF33CC"/>
                </a:solidFill>
                <a:latin typeface="Arial" panose="020B0604020202020204" pitchFamily="34" charset="0"/>
              </a:rPr>
              <a:t>Static </a:t>
            </a:r>
            <a:r>
              <a:rPr lang="en-US" altLang="en-US" sz="1800" b="1" i="1" dirty="0" err="1">
                <a:solidFill>
                  <a:srgbClr val="FF33CC"/>
                </a:solidFill>
                <a:latin typeface="Arial" panose="020B0604020202020204" pitchFamily="34" charset="0"/>
              </a:rPr>
              <a:t>HeatMap</a:t>
            </a:r>
            <a:r>
              <a:rPr lang="en-US" altLang="en-US" sz="1800" b="1" i="1" dirty="0">
                <a:solidFill>
                  <a:srgbClr val="FF33CC"/>
                </a:solidFill>
                <a:latin typeface="Arial" panose="020B0604020202020204" pitchFamily="34" charset="0"/>
              </a:rPr>
              <a:t>: worksheet displaying heat flows for specified node/group</a:t>
            </a:r>
          </a:p>
          <a:p>
            <a:pPr lvl="1" algn="just">
              <a:spcBef>
                <a:spcPts val="238"/>
              </a:spcBef>
              <a:spcAft>
                <a:spcPts val="238"/>
              </a:spcAft>
              <a:buFontTx/>
              <a:buChar char="•"/>
            </a:pPr>
            <a:r>
              <a:rPr lang="en-US" altLang="en-US" sz="1800" b="1" i="1" dirty="0" err="1">
                <a:solidFill>
                  <a:srgbClr val="000099"/>
                </a:solidFill>
                <a:latin typeface="Arial" panose="020B0604020202020204" pitchFamily="34" charset="0"/>
              </a:rPr>
              <a:t>DerivedDataSet</a:t>
            </a:r>
            <a:r>
              <a:rPr lang="en-US" altLang="en-US" sz="1800" b="1" i="1" dirty="0">
                <a:solidFill>
                  <a:srgbClr val="000099"/>
                </a:solidFill>
                <a:latin typeface="Arial" panose="020B0604020202020204" pitchFamily="34" charset="0"/>
              </a:rPr>
              <a:t>: </a:t>
            </a:r>
            <a:r>
              <a:rPr lang="en-US" altLang="en-US" sz="1800" b="1" i="1" dirty="0" err="1">
                <a:solidFill>
                  <a:srgbClr val="000099"/>
                </a:solidFill>
                <a:latin typeface="Arial" panose="020B0604020202020204" pitchFamily="34" charset="0"/>
              </a:rPr>
              <a:t>DataSet</a:t>
            </a:r>
            <a:r>
              <a:rPr lang="en-US" altLang="en-US" sz="1800" b="1" i="1" dirty="0">
                <a:solidFill>
                  <a:srgbClr val="000099"/>
                </a:solidFill>
                <a:latin typeface="Arial" panose="020B0604020202020204" pitchFamily="34" charset="0"/>
              </a:rPr>
              <a:t> with values calculated from raw data (e.g. dT/dt)</a:t>
            </a:r>
          </a:p>
          <a:p>
            <a:pPr lvl="1" algn="just">
              <a:spcBef>
                <a:spcPts val="238"/>
              </a:spcBef>
              <a:spcAft>
                <a:spcPts val="238"/>
              </a:spcAft>
              <a:buFontTx/>
              <a:buChar char="•"/>
            </a:pPr>
            <a:r>
              <a:rPr lang="en-US" altLang="en-US" sz="1800" b="1" i="1" dirty="0" err="1">
                <a:solidFill>
                  <a:srgbClr val="000099"/>
                </a:solidFill>
                <a:latin typeface="Arial" panose="020B0604020202020204" pitchFamily="34" charset="0"/>
              </a:rPr>
              <a:t>MinMaxDataSets</a:t>
            </a:r>
            <a:r>
              <a:rPr lang="en-US" altLang="en-US" sz="1800" b="1" i="1" dirty="0">
                <a:solidFill>
                  <a:srgbClr val="000099"/>
                </a:solidFill>
                <a:latin typeface="Arial" panose="020B0604020202020204" pitchFamily="34" charset="0"/>
              </a:rPr>
              <a:t>: Sheets containing Min and Max temps from multiple output files with each column representing one file</a:t>
            </a:r>
          </a:p>
          <a:p>
            <a:pPr lvl="1" algn="just">
              <a:spcBef>
                <a:spcPct val="10000"/>
              </a:spcBef>
              <a:spcAft>
                <a:spcPct val="10000"/>
              </a:spcAft>
              <a:buFontTx/>
              <a:buChar char="•"/>
            </a:pPr>
            <a:r>
              <a:rPr lang="en-US" altLang="en-US" sz="1800" b="1" i="1" dirty="0" err="1">
                <a:solidFill>
                  <a:srgbClr val="000099"/>
                </a:solidFill>
                <a:latin typeface="Arial" panose="020B0604020202020204" pitchFamily="34" charset="0"/>
              </a:rPr>
              <a:t>UserDataSet</a:t>
            </a:r>
            <a:r>
              <a:rPr lang="en-US" altLang="en-US" sz="1800" b="1" i="1" dirty="0">
                <a:solidFill>
                  <a:srgbClr val="000099"/>
                </a:solidFill>
                <a:latin typeface="Arial" panose="020B0604020202020204" pitchFamily="34" charset="0"/>
              </a:rPr>
              <a:t>: </a:t>
            </a:r>
            <a:r>
              <a:rPr lang="en-US" altLang="en-US" sz="1800" b="1" i="1" dirty="0" err="1">
                <a:solidFill>
                  <a:srgbClr val="000099"/>
                </a:solidFill>
                <a:latin typeface="Arial" panose="020B0604020202020204" pitchFamily="34" charset="0"/>
              </a:rPr>
              <a:t>DataSet</a:t>
            </a:r>
            <a:r>
              <a:rPr lang="en-US" altLang="en-US" sz="1800" b="1" i="1" dirty="0">
                <a:solidFill>
                  <a:srgbClr val="000099"/>
                </a:solidFill>
                <a:latin typeface="Arial" panose="020B0604020202020204" pitchFamily="34" charset="0"/>
              </a:rPr>
              <a:t> with user specified points and a variety of data options including: </a:t>
            </a:r>
            <a:r>
              <a:rPr lang="en-US" altLang="en-US" sz="1800" b="1" i="1" dirty="0" err="1">
                <a:solidFill>
                  <a:srgbClr val="000099"/>
                </a:solidFill>
                <a:latin typeface="Arial" panose="020B0604020202020204" pitchFamily="34" charset="0"/>
              </a:rPr>
              <a:t>HeatFlows</a:t>
            </a:r>
            <a:r>
              <a:rPr lang="en-US" altLang="en-US" sz="1800" b="1" i="1" dirty="0">
                <a:solidFill>
                  <a:srgbClr val="000099"/>
                </a:solidFill>
                <a:latin typeface="Arial" panose="020B0604020202020204" pitchFamily="34" charset="0"/>
              </a:rPr>
              <a:t>, Env Heat, Max Temp, Backloads, Sinks, </a:t>
            </a:r>
            <a:r>
              <a:rPr lang="en-US" altLang="en-US" sz="1800" b="1" i="1" dirty="0" err="1">
                <a:solidFill>
                  <a:srgbClr val="000099"/>
                </a:solidFill>
                <a:latin typeface="Arial" panose="020B0604020202020204" pitchFamily="34" charset="0"/>
              </a:rPr>
              <a:t>etc</a:t>
            </a:r>
            <a:endParaRPr lang="en-US" altLang="en-US" sz="1800" b="1" i="1" dirty="0">
              <a:solidFill>
                <a:srgbClr val="000099"/>
              </a:solidFill>
              <a:latin typeface="Arial" panose="020B0604020202020204" pitchFamily="34" charset="0"/>
            </a:endParaRPr>
          </a:p>
          <a:p>
            <a:pPr marL="174625" lvl="1" algn="just">
              <a:spcBef>
                <a:spcPct val="10000"/>
              </a:spcBef>
              <a:spcAft>
                <a:spcPct val="10000"/>
              </a:spcAft>
              <a:buFontTx/>
              <a:buChar char="•"/>
            </a:pPr>
            <a:r>
              <a:rPr lang="en-US" altLang="en-US" sz="2200" b="1" dirty="0">
                <a:latin typeface="Arial" panose="020B0604020202020204" pitchFamily="34" charset="0"/>
              </a:rPr>
              <a:t>Once defined, an Excel</a:t>
            </a:r>
            <a:r>
              <a:rPr lang="en-US" altLang="en-US" sz="2200" b="1" baseline="30000" dirty="0">
                <a:latin typeface="Arial" panose="020B0604020202020204" pitchFamily="34" charset="0"/>
              </a:rPr>
              <a:t>®</a:t>
            </a:r>
            <a:r>
              <a:rPr lang="en-US" altLang="en-US" sz="2200" b="1" dirty="0">
                <a:latin typeface="Arial" panose="020B0604020202020204" pitchFamily="34" charset="0"/>
              </a:rPr>
              <a:t> workbook is created containing the objects requested and defined by the user</a:t>
            </a:r>
            <a:endParaRPr lang="en-US" altLang="en-US" sz="2200" b="1" i="1" dirty="0">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1">
            <a:extLst>
              <a:ext uri="{FF2B5EF4-FFF2-40B4-BE49-F238E27FC236}">
                <a16:creationId xmlns:a16="http://schemas.microsoft.com/office/drawing/2014/main" id="{56F3634B-49C9-2FB7-DC84-1A2C4A162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32000"/>
            <a:ext cx="498157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Slide Number Placeholder 2">
            <a:extLst>
              <a:ext uri="{FF2B5EF4-FFF2-40B4-BE49-F238E27FC236}">
                <a16:creationId xmlns:a16="http://schemas.microsoft.com/office/drawing/2014/main" id="{1F07D754-391A-F81E-28C1-D36F54056F3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3D72B5-B6A7-4017-93E0-95B03190837C}" type="slidenum">
              <a:rPr lang="en-US" altLang="en-US" sz="1400">
                <a:solidFill>
                  <a:srgbClr val="FF0000"/>
                </a:solidFill>
                <a:latin typeface="Arial" panose="020B0604020202020204" pitchFamily="34" charset="0"/>
              </a:rPr>
              <a:pPr>
                <a:spcBef>
                  <a:spcPct val="0"/>
                </a:spcBef>
                <a:buFontTx/>
                <a:buNone/>
              </a:pPr>
              <a:t>40</a:t>
            </a:fld>
            <a:endParaRPr lang="en-US" altLang="en-US" sz="1400">
              <a:solidFill>
                <a:srgbClr val="FF0000"/>
              </a:solidFill>
              <a:latin typeface="Arial" panose="020B0604020202020204" pitchFamily="34" charset="0"/>
            </a:endParaRPr>
          </a:p>
        </p:txBody>
      </p:sp>
      <p:sp>
        <p:nvSpPr>
          <p:cNvPr id="110596" name="Rectangle 2">
            <a:extLst>
              <a:ext uri="{FF2B5EF4-FFF2-40B4-BE49-F238E27FC236}">
                <a16:creationId xmlns:a16="http://schemas.microsoft.com/office/drawing/2014/main" id="{F30E6792-D191-B3CE-6120-5168B3F15541}"/>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Backloads/</a:t>
            </a:r>
            <a:r>
              <a:rPr lang="en-US" altLang="en-US" sz="2000" dirty="0" err="1"/>
              <a:t>EqSinks</a:t>
            </a:r>
            <a:endParaRPr lang="en-US" altLang="en-US" sz="2000" dirty="0"/>
          </a:p>
        </p:txBody>
      </p:sp>
      <p:sp>
        <p:nvSpPr>
          <p:cNvPr id="110597" name="Rectangle 3">
            <a:extLst>
              <a:ext uri="{FF2B5EF4-FFF2-40B4-BE49-F238E27FC236}">
                <a16:creationId xmlns:a16="http://schemas.microsoft.com/office/drawing/2014/main" id="{DEA5A987-D629-209C-14A4-A83E92F641C1}"/>
              </a:ext>
            </a:extLst>
          </p:cNvPr>
          <p:cNvSpPr>
            <a:spLocks noChangeArrowheads="1"/>
          </p:cNvSpPr>
          <p:nvPr/>
        </p:nvSpPr>
        <p:spPr bwMode="auto">
          <a:xfrm>
            <a:off x="152400" y="533400"/>
            <a:ext cx="8763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Backloads and Equivalent Sinks are methods for providing                                     simplistic representations of complex radiative interfaces for                           a subset of nodes/surfaces</a:t>
            </a:r>
          </a:p>
          <a:p>
            <a:pPr>
              <a:spcBef>
                <a:spcPct val="0"/>
              </a:spcBef>
            </a:pPr>
            <a:r>
              <a:rPr lang="en-US" altLang="en-US" sz="1800" b="1">
                <a:latin typeface="Arial" panose="020B0604020202020204" pitchFamily="34" charset="0"/>
              </a:rPr>
              <a:t>Backloads/EqSinks require (at a minimum) radiation couplings and temperature predictions from an integrated model</a:t>
            </a:r>
          </a:p>
        </p:txBody>
      </p:sp>
      <p:sp>
        <p:nvSpPr>
          <p:cNvPr id="38918" name="Rectangle 5">
            <a:extLst>
              <a:ext uri="{FF2B5EF4-FFF2-40B4-BE49-F238E27FC236}">
                <a16:creationId xmlns:a16="http://schemas.microsoft.com/office/drawing/2014/main" id="{E22E0ACD-FCC7-E5D5-3647-502C8E79C855}"/>
              </a:ext>
            </a:extLst>
          </p:cNvPr>
          <p:cNvSpPr>
            <a:spLocks noChangeArrowheads="1"/>
          </p:cNvSpPr>
          <p:nvPr/>
        </p:nvSpPr>
        <p:spPr bwMode="auto">
          <a:xfrm>
            <a:off x="5257800" y="1981200"/>
            <a:ext cx="3733800" cy="4494213"/>
          </a:xfrm>
          <a:prstGeom prst="rect">
            <a:avLst/>
          </a:prstGeom>
          <a:noFill/>
          <a:ln w="9525">
            <a:noFill/>
            <a:miter lim="800000"/>
            <a:headEnd/>
            <a:tailEnd/>
          </a:ln>
        </p:spPr>
        <p:txBody>
          <a:bodyPr lIns="92075" tIns="46038" rIns="92075" bIns="46038">
            <a:spAutoFit/>
          </a:bodyPr>
          <a:lstStyle/>
          <a:p>
            <a:pPr marL="168275" indent="-168275">
              <a:buFontTx/>
              <a:buChar char="•"/>
              <a:defRPr/>
            </a:pPr>
            <a:r>
              <a:rPr lang="en-US" sz="1800" b="1" dirty="0">
                <a:solidFill>
                  <a:srgbClr val="FF0000"/>
                </a:solidFill>
                <a:latin typeface="Arial" charset="0"/>
              </a:rPr>
              <a:t>Calculate…</a:t>
            </a:r>
          </a:p>
          <a:p>
            <a:pPr marL="458788" lvl="1" indent="-176213">
              <a:buFontTx/>
              <a:buChar char="•"/>
              <a:defRPr/>
            </a:pPr>
            <a:r>
              <a:rPr lang="en-US" sz="1600" b="1" dirty="0">
                <a:solidFill>
                  <a:srgbClr val="FF0000"/>
                </a:solidFill>
                <a:latin typeface="Arial" charset="0"/>
              </a:rPr>
              <a:t>Sigma and </a:t>
            </a:r>
            <a:r>
              <a:rPr lang="en-US" sz="1600" b="1" dirty="0" err="1">
                <a:solidFill>
                  <a:srgbClr val="FF0000"/>
                </a:solidFill>
                <a:latin typeface="Arial" charset="0"/>
              </a:rPr>
              <a:t>Toffset</a:t>
            </a:r>
            <a:endParaRPr lang="en-US" sz="1600" b="1" dirty="0">
              <a:solidFill>
                <a:srgbClr val="FF0000"/>
              </a:solidFill>
              <a:latin typeface="Arial" charset="0"/>
            </a:endParaRPr>
          </a:p>
          <a:p>
            <a:pPr marL="458788" lvl="1" indent="-176213">
              <a:buFontTx/>
              <a:buChar char="•"/>
              <a:defRPr/>
            </a:pPr>
            <a:r>
              <a:rPr lang="en-US" sz="1600" b="1" dirty="0">
                <a:solidFill>
                  <a:srgbClr val="FF0000"/>
                </a:solidFill>
                <a:latin typeface="Arial" charset="0"/>
              </a:rPr>
              <a:t>Numbering</a:t>
            </a:r>
          </a:p>
          <a:p>
            <a:pPr marL="458788" lvl="1" indent="-176213">
              <a:buFontTx/>
              <a:buChar char="•"/>
              <a:defRPr/>
            </a:pPr>
            <a:r>
              <a:rPr lang="en-US" sz="1600" b="1" dirty="0">
                <a:solidFill>
                  <a:srgbClr val="FF0000"/>
                </a:solidFill>
                <a:latin typeface="Arial" charset="0"/>
              </a:rPr>
              <a:t>Grey Body Sink Estimation</a:t>
            </a:r>
          </a:p>
          <a:p>
            <a:pPr marL="458788" lvl="1" indent="-176213">
              <a:buFontTx/>
              <a:buChar char="•"/>
              <a:defRPr/>
            </a:pPr>
            <a:r>
              <a:rPr lang="en-US" sz="1600" b="1" dirty="0">
                <a:solidFill>
                  <a:srgbClr val="FF0000"/>
                </a:solidFill>
                <a:latin typeface="Arial" charset="0"/>
              </a:rPr>
              <a:t>Lower Temperature Constraint</a:t>
            </a:r>
          </a:p>
          <a:p>
            <a:pPr marL="458788" lvl="1" indent="-176213">
              <a:buFontTx/>
              <a:buChar char="•"/>
              <a:defRPr/>
            </a:pPr>
            <a:r>
              <a:rPr lang="en-US" sz="1600" b="1" dirty="0">
                <a:solidFill>
                  <a:srgbClr val="FF0000"/>
                </a:solidFill>
                <a:latin typeface="Arial" charset="0"/>
              </a:rPr>
              <a:t>Nodes to include/exclude</a:t>
            </a:r>
          </a:p>
          <a:p>
            <a:pPr marL="168275" indent="-168275">
              <a:buFontTx/>
              <a:buChar char="•"/>
              <a:defRPr/>
            </a:pPr>
            <a:r>
              <a:rPr lang="en-US" sz="1800" b="1" dirty="0">
                <a:solidFill>
                  <a:schemeClr val="accent2"/>
                </a:solidFill>
                <a:latin typeface="Arial" charset="0"/>
              </a:rPr>
              <a:t>Using Files</a:t>
            </a:r>
          </a:p>
          <a:p>
            <a:pPr marL="458788" lvl="1" indent="-176213">
              <a:buFontTx/>
              <a:buChar char="•"/>
              <a:defRPr/>
            </a:pPr>
            <a:r>
              <a:rPr lang="en-US" sz="1600" b="1" dirty="0">
                <a:solidFill>
                  <a:schemeClr val="accent2"/>
                </a:solidFill>
                <a:latin typeface="Arial" charset="0"/>
              </a:rPr>
              <a:t>Radiation Couplings</a:t>
            </a:r>
          </a:p>
          <a:p>
            <a:pPr marL="458788" lvl="1" indent="-176213">
              <a:buFontTx/>
              <a:buChar char="•"/>
              <a:defRPr/>
            </a:pPr>
            <a:r>
              <a:rPr lang="en-US" sz="1600" b="1" dirty="0">
                <a:solidFill>
                  <a:schemeClr val="accent2"/>
                </a:solidFill>
                <a:latin typeface="Arial" charset="0"/>
              </a:rPr>
              <a:t>Temperatures</a:t>
            </a:r>
          </a:p>
          <a:p>
            <a:pPr marL="458788" lvl="1" indent="-176213">
              <a:buFontTx/>
              <a:buChar char="•"/>
              <a:defRPr/>
            </a:pPr>
            <a:r>
              <a:rPr lang="en-US" sz="1600" b="1" dirty="0">
                <a:solidFill>
                  <a:schemeClr val="accent2"/>
                </a:solidFill>
                <a:latin typeface="Arial" charset="0"/>
              </a:rPr>
              <a:t>Heat Rates (Environments)</a:t>
            </a:r>
          </a:p>
          <a:p>
            <a:pPr marL="458788" lvl="1" indent="-176213">
              <a:buFontTx/>
              <a:buChar char="•"/>
              <a:defRPr/>
            </a:pPr>
            <a:r>
              <a:rPr lang="en-US" sz="1600" b="1" dirty="0">
                <a:solidFill>
                  <a:schemeClr val="accent2"/>
                </a:solidFill>
                <a:latin typeface="Arial" charset="0"/>
              </a:rPr>
              <a:t>Output</a:t>
            </a:r>
          </a:p>
          <a:p>
            <a:pPr marL="168275" indent="-168275">
              <a:buFontTx/>
              <a:buChar char="•"/>
              <a:defRPr/>
            </a:pPr>
            <a:r>
              <a:rPr lang="en-US" sz="1800" b="1" dirty="0">
                <a:solidFill>
                  <a:srgbClr val="008000"/>
                </a:solidFill>
                <a:latin typeface="Arial" charset="0"/>
              </a:rPr>
              <a:t>Validation file displays all radiation couplings and their contribution to the calculations</a:t>
            </a:r>
          </a:p>
          <a:p>
            <a:pPr marL="168275" indent="-168275">
              <a:buFontTx/>
              <a:buChar char="•"/>
              <a:defRPr/>
            </a:pPr>
            <a:r>
              <a:rPr lang="en-US" sz="1800" b="1" dirty="0">
                <a:solidFill>
                  <a:srgbClr val="FF33CC"/>
                </a:solidFill>
                <a:latin typeface="Arial" charset="0"/>
              </a:rPr>
              <a:t>Output to Excel (as Dataset)</a:t>
            </a:r>
          </a:p>
          <a:p>
            <a:pPr marL="458788" lvl="1" indent="-168275">
              <a:buFontTx/>
              <a:buChar char="•"/>
              <a:defRPr/>
            </a:pPr>
            <a:r>
              <a:rPr lang="en-US" sz="1600" b="1" dirty="0">
                <a:solidFill>
                  <a:srgbClr val="FF33CC"/>
                </a:solidFill>
                <a:latin typeface="Arial" charset="0"/>
              </a:rPr>
              <a:t>May use T</a:t>
            </a:r>
            <a:r>
              <a:rPr lang="en-US" sz="1600" b="1" baseline="30000" dirty="0">
                <a:solidFill>
                  <a:srgbClr val="FF33CC"/>
                </a:solidFill>
                <a:latin typeface="Arial" charset="0"/>
              </a:rPr>
              <a:t>4</a:t>
            </a:r>
            <a:r>
              <a:rPr lang="en-US" sz="1600" b="1" dirty="0">
                <a:solidFill>
                  <a:srgbClr val="FF33CC"/>
                </a:solidFill>
                <a:latin typeface="Arial" charset="0"/>
              </a:rPr>
              <a:t> average (radiation)</a:t>
            </a:r>
          </a:p>
        </p:txBody>
      </p:sp>
      <p:sp>
        <p:nvSpPr>
          <p:cNvPr id="110599" name="Rectangle 8">
            <a:extLst>
              <a:ext uri="{FF2B5EF4-FFF2-40B4-BE49-F238E27FC236}">
                <a16:creationId xmlns:a16="http://schemas.microsoft.com/office/drawing/2014/main" id="{128952EB-E179-F274-900C-A58A12EA8DD9}"/>
              </a:ext>
            </a:extLst>
          </p:cNvPr>
          <p:cNvSpPr>
            <a:spLocks noChangeArrowheads="1"/>
          </p:cNvSpPr>
          <p:nvPr/>
        </p:nvSpPr>
        <p:spPr bwMode="auto">
          <a:xfrm>
            <a:off x="228600" y="2330450"/>
            <a:ext cx="4953000" cy="1828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0600" name="Rectangle 9">
            <a:extLst>
              <a:ext uri="{FF2B5EF4-FFF2-40B4-BE49-F238E27FC236}">
                <a16:creationId xmlns:a16="http://schemas.microsoft.com/office/drawing/2014/main" id="{99BF8CB6-1849-F9A9-DD80-2916854DE5E6}"/>
              </a:ext>
            </a:extLst>
          </p:cNvPr>
          <p:cNvSpPr>
            <a:spLocks noChangeArrowheads="1"/>
          </p:cNvSpPr>
          <p:nvPr/>
        </p:nvSpPr>
        <p:spPr bwMode="auto">
          <a:xfrm>
            <a:off x="228600" y="4179888"/>
            <a:ext cx="4953000" cy="1633537"/>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0601" name="Rectangle 10">
            <a:extLst>
              <a:ext uri="{FF2B5EF4-FFF2-40B4-BE49-F238E27FC236}">
                <a16:creationId xmlns:a16="http://schemas.microsoft.com/office/drawing/2014/main" id="{2A70D38A-900C-9F48-360E-CCEA59DDA7CB}"/>
              </a:ext>
            </a:extLst>
          </p:cNvPr>
          <p:cNvSpPr>
            <a:spLocks noChangeArrowheads="1"/>
          </p:cNvSpPr>
          <p:nvPr/>
        </p:nvSpPr>
        <p:spPr bwMode="auto">
          <a:xfrm>
            <a:off x="228600" y="5827713"/>
            <a:ext cx="4953000" cy="268287"/>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0602" name="Rectangle 10">
            <a:extLst>
              <a:ext uri="{FF2B5EF4-FFF2-40B4-BE49-F238E27FC236}">
                <a16:creationId xmlns:a16="http://schemas.microsoft.com/office/drawing/2014/main" id="{6C0E5134-D516-4A11-2875-80788EC00E3B}"/>
              </a:ext>
            </a:extLst>
          </p:cNvPr>
          <p:cNvSpPr>
            <a:spLocks noChangeArrowheads="1"/>
          </p:cNvSpPr>
          <p:nvPr/>
        </p:nvSpPr>
        <p:spPr bwMode="auto">
          <a:xfrm>
            <a:off x="228600" y="6118225"/>
            <a:ext cx="4953000" cy="58737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10603" name="Picture 14">
            <a:hlinkClick r:id="rId4" action="ppaction://hlinksldjump"/>
            <a:extLst>
              <a:ext uri="{FF2B5EF4-FFF2-40B4-BE49-F238E27FC236}">
                <a16:creationId xmlns:a16="http://schemas.microsoft.com/office/drawing/2014/main" id="{FCEDE652-A3E3-FE33-33A1-CBE1726082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0604" name="Picture 4">
            <a:hlinkClick r:id="rId6" action="ppaction://hlinksldjump"/>
            <a:extLst>
              <a:ext uri="{FF2B5EF4-FFF2-40B4-BE49-F238E27FC236}">
                <a16:creationId xmlns:a16="http://schemas.microsoft.com/office/drawing/2014/main" id="{FBCFBDE3-449B-9C23-BC75-AA274C5A995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2">
            <a:extLst>
              <a:ext uri="{FF2B5EF4-FFF2-40B4-BE49-F238E27FC236}">
                <a16:creationId xmlns:a16="http://schemas.microsoft.com/office/drawing/2014/main" id="{1F07D754-391A-F81E-28C1-D36F54056F3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3D72B5-B6A7-4017-93E0-95B03190837C}" type="slidenum">
              <a:rPr lang="en-US" altLang="en-US" sz="1400">
                <a:solidFill>
                  <a:srgbClr val="FF0000"/>
                </a:solidFill>
                <a:latin typeface="Arial" panose="020B0604020202020204" pitchFamily="34" charset="0"/>
              </a:rPr>
              <a:pPr>
                <a:spcBef>
                  <a:spcPct val="0"/>
                </a:spcBef>
                <a:buFontTx/>
                <a:buNone/>
              </a:pPr>
              <a:t>41</a:t>
            </a:fld>
            <a:endParaRPr lang="en-US" altLang="en-US" sz="1400">
              <a:solidFill>
                <a:srgbClr val="FF0000"/>
              </a:solidFill>
              <a:latin typeface="Arial" panose="020B0604020202020204" pitchFamily="34" charset="0"/>
            </a:endParaRPr>
          </a:p>
        </p:txBody>
      </p:sp>
      <p:sp>
        <p:nvSpPr>
          <p:cNvPr id="110596" name="Rectangle 2">
            <a:extLst>
              <a:ext uri="{FF2B5EF4-FFF2-40B4-BE49-F238E27FC236}">
                <a16:creationId xmlns:a16="http://schemas.microsoft.com/office/drawing/2014/main" id="{F30E6792-D191-B3CE-6120-5168B3F15541}"/>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a:t>
            </a:r>
            <a:r>
              <a:rPr lang="en-US" altLang="en-US" dirty="0"/>
              <a:t> </a:t>
            </a:r>
            <a:r>
              <a:rPr lang="en-US" altLang="en-US" sz="2000" dirty="0"/>
              <a:t>– Backloads/</a:t>
            </a:r>
            <a:r>
              <a:rPr lang="en-US" altLang="en-US" sz="2000" dirty="0" err="1"/>
              <a:t>EqSinks</a:t>
            </a:r>
            <a:r>
              <a:rPr lang="en-US" altLang="en-US" sz="2000" dirty="0"/>
              <a:t> - Calculations</a:t>
            </a:r>
          </a:p>
        </p:txBody>
      </p:sp>
      <p:sp>
        <p:nvSpPr>
          <p:cNvPr id="110597" name="Rectangle 3">
            <a:extLst>
              <a:ext uri="{FF2B5EF4-FFF2-40B4-BE49-F238E27FC236}">
                <a16:creationId xmlns:a16="http://schemas.microsoft.com/office/drawing/2014/main" id="{DEA5A987-D629-209C-14A4-A83E92F641C1}"/>
              </a:ext>
            </a:extLst>
          </p:cNvPr>
          <p:cNvSpPr>
            <a:spLocks noChangeArrowheads="1"/>
          </p:cNvSpPr>
          <p:nvPr/>
        </p:nvSpPr>
        <p:spPr bwMode="auto">
          <a:xfrm>
            <a:off x="0" y="381000"/>
            <a:ext cx="9144000" cy="641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ct val="0"/>
              </a:spcBef>
              <a:buNone/>
            </a:pPr>
            <a:r>
              <a:rPr lang="en-US" altLang="en-US" sz="2400" b="1" dirty="0">
                <a:latin typeface="Arial" panose="020B0604020202020204" pitchFamily="34" charset="0"/>
              </a:rPr>
              <a:t>Q</a:t>
            </a:r>
            <a:r>
              <a:rPr lang="en-US" altLang="en-US" sz="2400" baseline="-25000" dirty="0">
                <a:latin typeface="Arial" panose="020B0604020202020204" pitchFamily="34" charset="0"/>
              </a:rPr>
              <a:t>BL</a:t>
            </a:r>
            <a:r>
              <a:rPr lang="en-US" altLang="en-US" sz="2400" b="1" dirty="0">
                <a:latin typeface="Arial" panose="020B0604020202020204" pitchFamily="34" charset="0"/>
              </a:rPr>
              <a:t> = </a:t>
            </a:r>
            <a:r>
              <a:rPr lang="en-US" altLang="en-US" b="1" dirty="0">
                <a:latin typeface="Symbol" panose="05050102010706020507" pitchFamily="18" charset="2"/>
              </a:rPr>
              <a:t>S</a:t>
            </a:r>
            <a:r>
              <a:rPr lang="en-US" altLang="en-US" sz="2400" b="1" dirty="0">
                <a:latin typeface="Arial" panose="020B0604020202020204" pitchFamily="34" charset="0"/>
              </a:rPr>
              <a:t> (</a:t>
            </a:r>
            <a:r>
              <a:rPr lang="en-US" altLang="en-US" sz="2400" b="1" dirty="0">
                <a:latin typeface="Symbol" panose="05050102010706020507" pitchFamily="18" charset="2"/>
              </a:rPr>
              <a:t>s</a:t>
            </a:r>
            <a:r>
              <a:rPr lang="en-US" altLang="en-US" sz="2400" b="1" dirty="0">
                <a:latin typeface="Arial" panose="020B0604020202020204" pitchFamily="34" charset="0"/>
              </a:rPr>
              <a:t> * </a:t>
            </a:r>
            <a:r>
              <a:rPr lang="en-US" altLang="en-US" sz="2400" b="1" dirty="0" err="1">
                <a:latin typeface="Arial" panose="020B0604020202020204" pitchFamily="34" charset="0"/>
              </a:rPr>
              <a:t>Radk</a:t>
            </a:r>
            <a:r>
              <a:rPr lang="en-US" altLang="en-US" sz="2400" baseline="-25000" dirty="0" err="1">
                <a:latin typeface="Arial" panose="020B0604020202020204" pitchFamily="34" charset="0"/>
              </a:rPr>
              <a:t>ij</a:t>
            </a:r>
            <a:r>
              <a:rPr lang="en-US" altLang="en-US" sz="2400" b="1" dirty="0">
                <a:latin typeface="Arial" panose="020B0604020202020204" pitchFamily="34" charset="0"/>
              </a:rPr>
              <a:t> * T</a:t>
            </a:r>
            <a:r>
              <a:rPr lang="en-US" altLang="en-US" sz="2400" baseline="-25000" dirty="0">
                <a:latin typeface="Arial" panose="020B0604020202020204" pitchFamily="34" charset="0"/>
              </a:rPr>
              <a:t>j</a:t>
            </a:r>
            <a:r>
              <a:rPr lang="en-US" altLang="en-US" sz="2400" b="1" baseline="30000" dirty="0">
                <a:latin typeface="Arial" panose="020B0604020202020204" pitchFamily="34" charset="0"/>
              </a:rPr>
              <a:t>4</a:t>
            </a:r>
            <a:r>
              <a:rPr lang="en-US" altLang="en-US" sz="2400" b="1" dirty="0">
                <a:latin typeface="Arial" panose="020B0604020202020204" pitchFamily="34" charset="0"/>
              </a:rPr>
              <a:t>)</a:t>
            </a:r>
          </a:p>
          <a:p>
            <a:pPr marL="514350" indent="-287338">
              <a:spcBef>
                <a:spcPct val="0"/>
              </a:spcBef>
              <a:buFont typeface="Arial" panose="020B0604020202020204" pitchFamily="34" charset="0"/>
              <a:buChar char="–"/>
            </a:pPr>
            <a:endParaRPr lang="en-US" altLang="en-US" sz="1000" dirty="0">
              <a:latin typeface="Arial" panose="020B0604020202020204" pitchFamily="34" charset="0"/>
            </a:endParaRPr>
          </a:p>
          <a:p>
            <a:pPr marL="514350" indent="-287338">
              <a:spcBef>
                <a:spcPct val="0"/>
              </a:spcBef>
              <a:buFont typeface="Arial" panose="020B0604020202020204" pitchFamily="34" charset="0"/>
              <a:buChar char="–"/>
            </a:pPr>
            <a:r>
              <a:rPr lang="en-US" altLang="en-US" sz="2000" dirty="0">
                <a:latin typeface="Arial" panose="020B0604020202020204" pitchFamily="34" charset="0"/>
              </a:rPr>
              <a:t>For all </a:t>
            </a:r>
            <a:r>
              <a:rPr lang="en-US" altLang="en-US" sz="2000" dirty="0" err="1">
                <a:latin typeface="Arial" panose="020B0604020202020204" pitchFamily="34" charset="0"/>
              </a:rPr>
              <a:t>Node</a:t>
            </a:r>
            <a:r>
              <a:rPr lang="en-US" altLang="en-US" sz="2000" baseline="-25000" dirty="0" err="1">
                <a:latin typeface="Arial" panose="020B0604020202020204" pitchFamily="34" charset="0"/>
              </a:rPr>
              <a:t>i</a:t>
            </a:r>
            <a:r>
              <a:rPr lang="en-US" altLang="en-US" sz="2000" dirty="0">
                <a:latin typeface="Arial" panose="020B0604020202020204" pitchFamily="34" charset="0"/>
              </a:rPr>
              <a:t> that are in the range of nodes specified for computation and all </a:t>
            </a:r>
            <a:r>
              <a:rPr lang="en-US" altLang="en-US" sz="2000" dirty="0" err="1">
                <a:latin typeface="Arial" panose="020B0604020202020204" pitchFamily="34" charset="0"/>
              </a:rPr>
              <a:t>Node</a:t>
            </a:r>
            <a:r>
              <a:rPr lang="en-US" altLang="en-US" sz="2000" baseline="-25000" dirty="0" err="1">
                <a:latin typeface="Arial" panose="020B0604020202020204" pitchFamily="34" charset="0"/>
              </a:rPr>
              <a:t>j</a:t>
            </a:r>
            <a:r>
              <a:rPr lang="en-US" altLang="en-US" sz="2000" dirty="0">
                <a:latin typeface="Arial" panose="020B0604020202020204" pitchFamily="34" charset="0"/>
              </a:rPr>
              <a:t> that are outside that range (if self view is excluded)</a:t>
            </a:r>
          </a:p>
          <a:p>
            <a:pPr marL="514350" indent="-287338">
              <a:spcBef>
                <a:spcPct val="0"/>
              </a:spcBef>
              <a:buFont typeface="Arial" panose="020B0604020202020204" pitchFamily="34" charset="0"/>
              <a:buChar char="–"/>
            </a:pPr>
            <a:r>
              <a:rPr lang="en-US" altLang="en-US" sz="2000" dirty="0">
                <a:latin typeface="Arial" panose="020B0604020202020204" pitchFamily="34" charset="0"/>
              </a:rPr>
              <a:t>Backloads are analogous to how most codes handle Planet IR fluxes and represent an incident heat flux from a thermal scene</a:t>
            </a:r>
          </a:p>
          <a:p>
            <a:pPr marL="514350" indent="-287338">
              <a:spcBef>
                <a:spcPct val="0"/>
              </a:spcBef>
              <a:buFont typeface="Arial" panose="020B0604020202020204" pitchFamily="34" charset="0"/>
              <a:buChar char="–"/>
            </a:pPr>
            <a:r>
              <a:rPr lang="en-US" altLang="en-US" sz="2000" dirty="0">
                <a:latin typeface="Arial" panose="020B0604020202020204" pitchFamily="34" charset="0"/>
              </a:rPr>
              <a:t>The heat rejection (nominally to a space node) is the complement that accounts for the energy balance</a:t>
            </a:r>
          </a:p>
          <a:p>
            <a:pPr marL="514350" indent="-287338">
              <a:spcBef>
                <a:spcPct val="0"/>
              </a:spcBef>
              <a:buFont typeface="Arial" panose="020B0604020202020204" pitchFamily="34" charset="0"/>
              <a:buChar char="–"/>
            </a:pPr>
            <a:r>
              <a:rPr lang="en-US" altLang="en-US" sz="2000" dirty="0">
                <a:latin typeface="Arial" panose="020B0604020202020204" pitchFamily="34" charset="0"/>
              </a:rPr>
              <a:t>Sink Temperatures extend this simplification to produce an effective blackbody temperature to emulate the radiative exchange</a:t>
            </a:r>
          </a:p>
          <a:p>
            <a:pPr marL="0" indent="0">
              <a:spcBef>
                <a:spcPct val="0"/>
              </a:spcBef>
              <a:buNone/>
            </a:pPr>
            <a:r>
              <a:rPr lang="en-US" altLang="en-US" sz="2400" b="1" dirty="0" err="1">
                <a:latin typeface="Arial" panose="020B0604020202020204" pitchFamily="34" charset="0"/>
              </a:rPr>
              <a:t>T</a:t>
            </a:r>
            <a:r>
              <a:rPr lang="en-US" altLang="en-US" sz="2400" baseline="-25000" dirty="0" err="1">
                <a:latin typeface="Arial" panose="020B0604020202020204" pitchFamily="34" charset="0"/>
              </a:rPr>
              <a:t>Sink</a:t>
            </a:r>
            <a:r>
              <a:rPr lang="en-US" altLang="en-US" sz="2400" b="1" dirty="0">
                <a:latin typeface="Arial" panose="020B0604020202020204" pitchFamily="34" charset="0"/>
              </a:rPr>
              <a:t> =</a:t>
            </a:r>
            <a:r>
              <a:rPr lang="en-US" altLang="en-US" sz="2400" baseline="-25000" dirty="0">
                <a:latin typeface="Arial" panose="020B0604020202020204" pitchFamily="34" charset="0"/>
              </a:rPr>
              <a:t> </a:t>
            </a:r>
            <a:r>
              <a:rPr lang="en-US" altLang="en-US" sz="2400" dirty="0">
                <a:latin typeface="Arial" panose="020B0604020202020204" pitchFamily="34" charset="0"/>
              </a:rPr>
              <a:t>{ [  </a:t>
            </a:r>
            <a:r>
              <a:rPr lang="en-US" altLang="en-US" sz="2400" b="1" dirty="0">
                <a:latin typeface="Arial" panose="020B0604020202020204" pitchFamily="34" charset="0"/>
              </a:rPr>
              <a:t>Q</a:t>
            </a:r>
            <a:r>
              <a:rPr lang="en-US" altLang="en-US" sz="2400" baseline="-25000" dirty="0">
                <a:latin typeface="Arial" panose="020B0604020202020204" pitchFamily="34" charset="0"/>
              </a:rPr>
              <a:t>ENV </a:t>
            </a:r>
            <a:r>
              <a:rPr lang="en-US" altLang="en-US" sz="2400" dirty="0">
                <a:latin typeface="Arial" panose="020B0604020202020204" pitchFamily="34" charset="0"/>
              </a:rPr>
              <a:t>+</a:t>
            </a:r>
            <a:r>
              <a:rPr lang="en-US" altLang="en-US" sz="2400" b="1" dirty="0">
                <a:latin typeface="Arial" panose="020B0604020202020204" pitchFamily="34" charset="0"/>
              </a:rPr>
              <a:t> </a:t>
            </a:r>
            <a:r>
              <a:rPr lang="en-US" altLang="en-US" b="1" dirty="0">
                <a:latin typeface="Symbol" panose="05050102010706020507" pitchFamily="18" charset="2"/>
              </a:rPr>
              <a:t>S</a:t>
            </a:r>
            <a:r>
              <a:rPr lang="en-US" altLang="en-US" sz="2400" b="1" dirty="0">
                <a:latin typeface="Arial" panose="020B0604020202020204" pitchFamily="34" charset="0"/>
              </a:rPr>
              <a:t> (</a:t>
            </a:r>
            <a:r>
              <a:rPr lang="en-US" altLang="en-US" sz="2400" b="1" dirty="0">
                <a:latin typeface="Symbol" panose="05050102010706020507" pitchFamily="18" charset="2"/>
              </a:rPr>
              <a:t>s</a:t>
            </a:r>
            <a:r>
              <a:rPr lang="en-US" altLang="en-US" sz="2400" b="1" dirty="0">
                <a:latin typeface="Arial" panose="020B0604020202020204" pitchFamily="34" charset="0"/>
              </a:rPr>
              <a:t> * </a:t>
            </a:r>
            <a:r>
              <a:rPr lang="en-US" altLang="en-US" sz="2400" b="1" dirty="0" err="1">
                <a:latin typeface="Arial" panose="020B0604020202020204" pitchFamily="34" charset="0"/>
              </a:rPr>
              <a:t>Radk</a:t>
            </a:r>
            <a:r>
              <a:rPr lang="en-US" altLang="en-US" sz="2400" baseline="-25000" dirty="0" err="1">
                <a:latin typeface="Arial" panose="020B0604020202020204" pitchFamily="34" charset="0"/>
              </a:rPr>
              <a:t>ij</a:t>
            </a:r>
            <a:r>
              <a:rPr lang="en-US" altLang="en-US" sz="2400" b="1" dirty="0">
                <a:latin typeface="Arial" panose="020B0604020202020204" pitchFamily="34" charset="0"/>
              </a:rPr>
              <a:t> * T</a:t>
            </a:r>
            <a:r>
              <a:rPr lang="en-US" altLang="en-US" sz="2400" baseline="-25000" dirty="0">
                <a:latin typeface="Arial" panose="020B0604020202020204" pitchFamily="34" charset="0"/>
              </a:rPr>
              <a:t>j</a:t>
            </a:r>
            <a:r>
              <a:rPr lang="en-US" altLang="en-US" sz="2400" b="1" baseline="30000" dirty="0">
                <a:latin typeface="Arial" panose="020B0604020202020204" pitchFamily="34" charset="0"/>
              </a:rPr>
              <a:t>4</a:t>
            </a:r>
            <a:r>
              <a:rPr lang="en-US" altLang="en-US" sz="2400" b="1" dirty="0">
                <a:latin typeface="Arial" panose="020B0604020202020204" pitchFamily="34" charset="0"/>
              </a:rPr>
              <a:t>) </a:t>
            </a:r>
            <a:r>
              <a:rPr lang="en-US" altLang="en-US" sz="2400" dirty="0">
                <a:latin typeface="Arial" panose="020B0604020202020204" pitchFamily="34" charset="0"/>
              </a:rPr>
              <a:t>] / [</a:t>
            </a:r>
            <a:r>
              <a:rPr lang="en-US" altLang="en-US" sz="2400" b="1" dirty="0">
                <a:latin typeface="Arial" panose="020B0604020202020204" pitchFamily="34" charset="0"/>
              </a:rPr>
              <a:t> </a:t>
            </a:r>
            <a:r>
              <a:rPr lang="en-US" altLang="en-US" sz="2800" b="1" dirty="0">
                <a:latin typeface="Symbol" panose="05050102010706020507" pitchFamily="18" charset="2"/>
              </a:rPr>
              <a:t>S</a:t>
            </a:r>
            <a:r>
              <a:rPr lang="en-US" altLang="en-US" sz="2400" b="1" dirty="0">
                <a:latin typeface="Arial" panose="020B0604020202020204" pitchFamily="34" charset="0"/>
              </a:rPr>
              <a:t> (</a:t>
            </a:r>
            <a:r>
              <a:rPr lang="en-US" altLang="en-US" sz="2400" b="1" dirty="0">
                <a:latin typeface="Symbol" panose="05050102010706020507" pitchFamily="18" charset="2"/>
              </a:rPr>
              <a:t>s</a:t>
            </a:r>
            <a:r>
              <a:rPr lang="en-US" altLang="en-US" sz="2400" b="1" dirty="0">
                <a:latin typeface="Arial" panose="020B0604020202020204" pitchFamily="34" charset="0"/>
              </a:rPr>
              <a:t> * </a:t>
            </a:r>
            <a:r>
              <a:rPr lang="en-US" altLang="en-US" sz="2400" b="1" dirty="0" err="1">
                <a:latin typeface="Arial" panose="020B0604020202020204" pitchFamily="34" charset="0"/>
              </a:rPr>
              <a:t>Radk</a:t>
            </a:r>
            <a:r>
              <a:rPr lang="en-US" altLang="en-US" sz="2400" baseline="-25000" dirty="0" err="1">
                <a:latin typeface="Arial" panose="020B0604020202020204" pitchFamily="34" charset="0"/>
              </a:rPr>
              <a:t>ij</a:t>
            </a:r>
            <a:r>
              <a:rPr lang="en-US" altLang="en-US" sz="2400" b="1" dirty="0">
                <a:latin typeface="Arial" panose="020B0604020202020204" pitchFamily="34" charset="0"/>
              </a:rPr>
              <a:t>) </a:t>
            </a:r>
            <a:r>
              <a:rPr lang="en-US" altLang="en-US" sz="2400" dirty="0">
                <a:latin typeface="Arial" panose="020B0604020202020204" pitchFamily="34" charset="0"/>
              </a:rPr>
              <a:t>]</a:t>
            </a:r>
            <a:r>
              <a:rPr lang="en-US" altLang="en-US" sz="2400" b="1" dirty="0">
                <a:latin typeface="Arial" panose="020B0604020202020204" pitchFamily="34" charset="0"/>
              </a:rPr>
              <a:t> </a:t>
            </a:r>
            <a:r>
              <a:rPr lang="en-US" altLang="en-US" sz="2400" dirty="0">
                <a:latin typeface="Arial" panose="020B0604020202020204" pitchFamily="34" charset="0"/>
              </a:rPr>
              <a:t>}</a:t>
            </a:r>
            <a:r>
              <a:rPr lang="en-US" altLang="en-US" sz="2400" baseline="30000" dirty="0">
                <a:latin typeface="Arial" panose="020B0604020202020204" pitchFamily="34" charset="0"/>
              </a:rPr>
              <a:t>1/4</a:t>
            </a:r>
          </a:p>
          <a:p>
            <a:pPr marL="514350" indent="-287338">
              <a:spcBef>
                <a:spcPct val="0"/>
              </a:spcBef>
              <a:buFont typeface="Arial" panose="020B0604020202020204" pitchFamily="34" charset="0"/>
              <a:buChar char="–"/>
            </a:pPr>
            <a:endParaRPr lang="en-US" altLang="en-US" sz="1000" dirty="0">
              <a:latin typeface="Arial" panose="020B0604020202020204" pitchFamily="34" charset="0"/>
            </a:endParaRPr>
          </a:p>
          <a:p>
            <a:pPr marL="514350" indent="-287338">
              <a:spcBef>
                <a:spcPct val="0"/>
              </a:spcBef>
              <a:buFont typeface="Arial" panose="020B0604020202020204" pitchFamily="34" charset="0"/>
              <a:buChar char="–"/>
            </a:pPr>
            <a:r>
              <a:rPr lang="en-US" altLang="en-US" sz="2000" dirty="0">
                <a:latin typeface="Arial" panose="020B0604020202020204" pitchFamily="34" charset="0"/>
              </a:rPr>
              <a:t>Note that the Sink Temperature has no dependence on </a:t>
            </a:r>
            <a:r>
              <a:rPr lang="en-US" altLang="en-US" sz="2000" dirty="0" err="1">
                <a:latin typeface="Arial" panose="020B0604020202020204" pitchFamily="34" charset="0"/>
              </a:rPr>
              <a:t>T</a:t>
            </a:r>
            <a:r>
              <a:rPr lang="en-US" altLang="en-US" sz="2000" baseline="-25000" dirty="0" err="1">
                <a:latin typeface="Arial" panose="020B0604020202020204" pitchFamily="34" charset="0"/>
              </a:rPr>
              <a:t>i</a:t>
            </a:r>
            <a:r>
              <a:rPr lang="en-US" altLang="en-US" sz="2000" dirty="0">
                <a:latin typeface="Arial" panose="020B0604020202020204" pitchFamily="34" charset="0"/>
              </a:rPr>
              <a:t>.  This holds true for a perfect blackbody sink.  In the case of a test panel with an </a:t>
            </a:r>
            <a:r>
              <a:rPr lang="en-US" altLang="en-US" sz="2000" dirty="0">
                <a:latin typeface="Symbol" panose="05050102010706020507" pitchFamily="18" charset="2"/>
              </a:rPr>
              <a:t>e</a:t>
            </a:r>
            <a:r>
              <a:rPr lang="en-US" altLang="en-US" sz="2000" dirty="0">
                <a:latin typeface="Arial" panose="020B0604020202020204" pitchFamily="34" charset="0"/>
              </a:rPr>
              <a:t> &lt; 1, an approximation may be used which does introduce dependence on </a:t>
            </a:r>
            <a:r>
              <a:rPr lang="en-US" altLang="en-US" sz="2000" dirty="0">
                <a:latin typeface="Symbol" panose="05050102010706020507" pitchFamily="18" charset="2"/>
              </a:rPr>
              <a:t>e</a:t>
            </a:r>
            <a:r>
              <a:rPr lang="en-US" altLang="en-US" sz="2000" dirty="0">
                <a:latin typeface="Arial" panose="020B0604020202020204" pitchFamily="34" charset="0"/>
              </a:rPr>
              <a:t> and </a:t>
            </a:r>
            <a:r>
              <a:rPr lang="en-US" altLang="en-US" sz="2000" dirty="0" err="1">
                <a:latin typeface="Arial" panose="020B0604020202020204" pitchFamily="34" charset="0"/>
              </a:rPr>
              <a:t>T</a:t>
            </a:r>
            <a:r>
              <a:rPr lang="en-US" altLang="en-US" sz="2000" baseline="-25000" dirty="0" err="1">
                <a:latin typeface="Arial" panose="020B0604020202020204" pitchFamily="34" charset="0"/>
              </a:rPr>
              <a:t>i</a:t>
            </a:r>
            <a:r>
              <a:rPr lang="en-US" altLang="en-US" sz="2000" dirty="0">
                <a:latin typeface="Arial" panose="020B0604020202020204" pitchFamily="34" charset="0"/>
              </a:rPr>
              <a:t>.</a:t>
            </a:r>
          </a:p>
          <a:p>
            <a:pPr marL="0" indent="0">
              <a:spcBef>
                <a:spcPct val="0"/>
              </a:spcBef>
              <a:buNone/>
            </a:pPr>
            <a:r>
              <a:rPr lang="en-US" altLang="en-US" sz="2400" b="1" dirty="0" err="1">
                <a:latin typeface="Arial" panose="020B0604020202020204" pitchFamily="34" charset="0"/>
              </a:rPr>
              <a:t>T</a:t>
            </a:r>
            <a:r>
              <a:rPr lang="en-US" altLang="en-US" sz="2400" baseline="-25000" dirty="0" err="1">
                <a:latin typeface="Arial" panose="020B0604020202020204" pitchFamily="34" charset="0"/>
              </a:rPr>
              <a:t>Panel</a:t>
            </a:r>
            <a:r>
              <a:rPr lang="en-US" altLang="en-US" sz="2400" b="1" dirty="0">
                <a:latin typeface="Arial" panose="020B0604020202020204" pitchFamily="34" charset="0"/>
              </a:rPr>
              <a:t> ≈</a:t>
            </a:r>
            <a:r>
              <a:rPr lang="en-US" altLang="en-US" sz="2400" baseline="-25000" dirty="0">
                <a:latin typeface="Arial" panose="020B0604020202020204" pitchFamily="34" charset="0"/>
              </a:rPr>
              <a:t> </a:t>
            </a:r>
            <a:r>
              <a:rPr lang="en-US" altLang="en-US" sz="2400" dirty="0">
                <a:latin typeface="Arial" panose="020B0604020202020204" pitchFamily="34" charset="0"/>
              </a:rPr>
              <a:t>{ [ </a:t>
            </a:r>
            <a:r>
              <a:rPr lang="en-US" altLang="en-US" sz="2400" b="1" dirty="0">
                <a:latin typeface="Arial" panose="020B0604020202020204" pitchFamily="34" charset="0"/>
              </a:rPr>
              <a:t>T</a:t>
            </a:r>
            <a:r>
              <a:rPr lang="en-US" altLang="en-US" sz="2400" baseline="-25000" dirty="0">
                <a:latin typeface="Arial" panose="020B0604020202020204" pitchFamily="34" charset="0"/>
              </a:rPr>
              <a:t>Sink</a:t>
            </a:r>
            <a:r>
              <a:rPr lang="en-US" altLang="en-US" sz="2400" b="1" baseline="30000" dirty="0">
                <a:latin typeface="Arial" panose="020B0604020202020204" pitchFamily="34" charset="0"/>
              </a:rPr>
              <a:t>4</a:t>
            </a:r>
            <a:r>
              <a:rPr lang="en-US" altLang="en-US" sz="2400" dirty="0">
                <a:latin typeface="Arial" panose="020B0604020202020204" pitchFamily="34" charset="0"/>
              </a:rPr>
              <a:t> + (</a:t>
            </a:r>
            <a:r>
              <a:rPr lang="en-US" altLang="en-US" sz="2400" dirty="0" err="1">
                <a:latin typeface="Symbol" panose="05050102010706020507" pitchFamily="18" charset="2"/>
              </a:rPr>
              <a:t>e</a:t>
            </a:r>
            <a:r>
              <a:rPr lang="en-US" altLang="en-US" sz="2400" baseline="-25000" dirty="0" err="1">
                <a:latin typeface="Arial" panose="020B0604020202020204" pitchFamily="34" charset="0"/>
              </a:rPr>
              <a:t>Panel</a:t>
            </a:r>
            <a:r>
              <a:rPr lang="en-US" altLang="en-US" sz="2400" baseline="-25000" dirty="0">
                <a:latin typeface="Arial" panose="020B0604020202020204" pitchFamily="34" charset="0"/>
              </a:rPr>
              <a:t> </a:t>
            </a:r>
            <a:r>
              <a:rPr lang="en-US" altLang="en-US" sz="2400" dirty="0">
                <a:latin typeface="Arial" panose="020B0604020202020204" pitchFamily="34" charset="0"/>
              </a:rPr>
              <a:t>- 1) *</a:t>
            </a:r>
            <a:r>
              <a:rPr lang="en-US" altLang="en-US" sz="2400" b="1" dirty="0">
                <a:latin typeface="Arial" panose="020B0604020202020204" pitchFamily="34" charset="0"/>
              </a:rPr>
              <a:t> T</a:t>
            </a:r>
            <a:r>
              <a:rPr lang="en-US" altLang="en-US" sz="2400" baseline="-25000" dirty="0">
                <a:latin typeface="Arial" panose="020B0604020202020204" pitchFamily="34" charset="0"/>
              </a:rPr>
              <a:t>i</a:t>
            </a:r>
            <a:r>
              <a:rPr lang="en-US" altLang="en-US" sz="2400" b="1" baseline="30000" dirty="0">
                <a:latin typeface="Arial" panose="020B0604020202020204" pitchFamily="34" charset="0"/>
              </a:rPr>
              <a:t>4</a:t>
            </a:r>
            <a:r>
              <a:rPr lang="en-US" altLang="en-US" sz="2400" dirty="0">
                <a:latin typeface="Arial" panose="020B0604020202020204" pitchFamily="34" charset="0"/>
              </a:rPr>
              <a:t> ] / </a:t>
            </a:r>
            <a:r>
              <a:rPr lang="en-US" altLang="en-US" sz="2400" dirty="0" err="1">
                <a:latin typeface="Symbol" panose="05050102010706020507" pitchFamily="18" charset="2"/>
              </a:rPr>
              <a:t>e</a:t>
            </a:r>
            <a:r>
              <a:rPr lang="en-US" altLang="en-US" sz="2400" baseline="-25000" dirty="0" err="1">
                <a:latin typeface="Arial" panose="020B0604020202020204" pitchFamily="34" charset="0"/>
              </a:rPr>
              <a:t>Panel</a:t>
            </a:r>
            <a:r>
              <a:rPr lang="en-US" altLang="en-US" sz="2400" b="1" dirty="0">
                <a:latin typeface="Arial" panose="020B0604020202020204" pitchFamily="34" charset="0"/>
              </a:rPr>
              <a:t> </a:t>
            </a:r>
            <a:r>
              <a:rPr lang="en-US" altLang="en-US" sz="2400" dirty="0">
                <a:latin typeface="Arial" panose="020B0604020202020204" pitchFamily="34" charset="0"/>
              </a:rPr>
              <a:t>}</a:t>
            </a:r>
            <a:r>
              <a:rPr lang="en-US" altLang="en-US" sz="2400" baseline="30000" dirty="0">
                <a:latin typeface="Arial" panose="020B0604020202020204" pitchFamily="34" charset="0"/>
              </a:rPr>
              <a:t>1/4</a:t>
            </a:r>
          </a:p>
          <a:p>
            <a:pPr marL="514350" indent="-287338">
              <a:spcBef>
                <a:spcPct val="0"/>
              </a:spcBef>
              <a:buFont typeface="Arial" panose="020B0604020202020204" pitchFamily="34" charset="0"/>
              <a:buChar char="–"/>
            </a:pPr>
            <a:endParaRPr lang="en-US" altLang="en-US" sz="900" dirty="0">
              <a:latin typeface="Arial" panose="020B0604020202020204" pitchFamily="34" charset="0"/>
            </a:endParaRPr>
          </a:p>
          <a:p>
            <a:pPr marL="514350" indent="-287338">
              <a:spcBef>
                <a:spcPct val="0"/>
              </a:spcBef>
              <a:buFont typeface="Arial" panose="020B0604020202020204" pitchFamily="34" charset="0"/>
              <a:buChar char="–"/>
            </a:pPr>
            <a:r>
              <a:rPr lang="en-US" altLang="en-US" sz="1800" dirty="0">
                <a:latin typeface="Arial" panose="020B0604020202020204" pitchFamily="34" charset="0"/>
              </a:rPr>
              <a:t>Note that mathematically it may not be possible to provide a panel temperature that can emulate the environment.  If (1-</a:t>
            </a:r>
            <a:r>
              <a:rPr lang="en-US" altLang="en-US" sz="2000" dirty="0">
                <a:latin typeface="Symbol" panose="05050102010706020507" pitchFamily="18" charset="2"/>
              </a:rPr>
              <a:t> </a:t>
            </a:r>
            <a:r>
              <a:rPr lang="en-US" altLang="en-US" sz="2000" dirty="0" err="1">
                <a:latin typeface="Symbol" panose="05050102010706020507" pitchFamily="18" charset="2"/>
              </a:rPr>
              <a:t>e</a:t>
            </a:r>
            <a:r>
              <a:rPr lang="en-US" altLang="en-US" sz="2000" baseline="-25000" dirty="0" err="1">
                <a:latin typeface="Arial" panose="020B0604020202020204" pitchFamily="34" charset="0"/>
              </a:rPr>
              <a:t>Panel</a:t>
            </a:r>
            <a:r>
              <a:rPr lang="en-US" altLang="en-US" sz="2000" dirty="0">
                <a:latin typeface="Arial" panose="020B0604020202020204" pitchFamily="34" charset="0"/>
              </a:rPr>
              <a:t>)*T</a:t>
            </a:r>
            <a:r>
              <a:rPr lang="en-US" altLang="en-US" sz="2000" baseline="-25000" dirty="0">
                <a:latin typeface="Arial" panose="020B0604020202020204" pitchFamily="34" charset="0"/>
              </a:rPr>
              <a:t>i</a:t>
            </a:r>
            <a:r>
              <a:rPr lang="en-US" altLang="en-US" sz="2000" baseline="30000" dirty="0">
                <a:latin typeface="Arial" panose="020B0604020202020204" pitchFamily="34" charset="0"/>
              </a:rPr>
              <a:t>4 </a:t>
            </a:r>
            <a:r>
              <a:rPr lang="en-US" altLang="en-US" sz="2000" dirty="0">
                <a:latin typeface="Arial" panose="020B0604020202020204" pitchFamily="34" charset="0"/>
              </a:rPr>
              <a:t>&gt; T</a:t>
            </a:r>
            <a:r>
              <a:rPr lang="en-US" altLang="en-US" sz="2000" baseline="-25000" dirty="0">
                <a:latin typeface="Arial" panose="020B0604020202020204" pitchFamily="34" charset="0"/>
              </a:rPr>
              <a:t>Sink</a:t>
            </a:r>
            <a:r>
              <a:rPr lang="en-US" altLang="en-US" sz="2000" baseline="30000" dirty="0">
                <a:latin typeface="Arial" panose="020B0604020202020204" pitchFamily="34" charset="0"/>
              </a:rPr>
              <a:t>4</a:t>
            </a:r>
            <a:r>
              <a:rPr lang="en-US" altLang="en-US" sz="1800" dirty="0">
                <a:latin typeface="Arial" panose="020B0604020202020204" pitchFamily="34" charset="0"/>
              </a:rPr>
              <a:t>, then no temperature exists that meets requirements</a:t>
            </a:r>
          </a:p>
          <a:p>
            <a:pPr marL="514350" indent="-287338">
              <a:spcBef>
                <a:spcPct val="0"/>
              </a:spcBef>
              <a:buFont typeface="Arial" panose="020B0604020202020204" pitchFamily="34" charset="0"/>
              <a:buChar char="–"/>
            </a:pPr>
            <a:r>
              <a:rPr lang="en-US" altLang="en-US" sz="1800" dirty="0">
                <a:latin typeface="Arial" panose="020B0604020202020204" pitchFamily="34" charset="0"/>
              </a:rPr>
              <a:t>Lower testing temperature limits may also be a constraint (e.g. 80 K for LN2)</a:t>
            </a:r>
            <a:endParaRPr lang="en-US" altLang="en-US" sz="2000" dirty="0">
              <a:latin typeface="Arial" panose="020B0604020202020204" pitchFamily="34" charset="0"/>
            </a:endParaRPr>
          </a:p>
        </p:txBody>
      </p:sp>
      <p:pic>
        <p:nvPicPr>
          <p:cNvPr id="110603" name="Picture 14">
            <a:hlinkClick r:id="rId3" action="ppaction://hlinksldjump"/>
            <a:extLst>
              <a:ext uri="{FF2B5EF4-FFF2-40B4-BE49-F238E27FC236}">
                <a16:creationId xmlns:a16="http://schemas.microsoft.com/office/drawing/2014/main" id="{FCEDE652-A3E3-FE33-33A1-CBE1726082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0604" name="Picture 4">
            <a:hlinkClick r:id="rId5" action="ppaction://hlinksldjump"/>
            <a:extLst>
              <a:ext uri="{FF2B5EF4-FFF2-40B4-BE49-F238E27FC236}">
                <a16:creationId xmlns:a16="http://schemas.microsoft.com/office/drawing/2014/main" id="{FBCFBDE3-449B-9C23-BC75-AA274C5A99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13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42</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Examples</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2362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dirty="0">
                <a:latin typeface="Arial" panose="020B0604020202020204" pitchFamily="34" charset="0"/>
              </a:rPr>
              <a:t>Example 1: </a:t>
            </a:r>
            <a:r>
              <a:rPr lang="en-US" altLang="en-US" sz="2200" b="1" dirty="0" err="1">
                <a:latin typeface="Arial" panose="020B0604020202020204" pitchFamily="34" charset="0"/>
              </a:rPr>
              <a:t>DataSets</a:t>
            </a:r>
            <a:r>
              <a:rPr lang="en-US" altLang="en-US" sz="2200" b="1" dirty="0">
                <a:latin typeface="Arial" panose="020B0604020202020204" pitchFamily="34" charset="0"/>
              </a:rPr>
              <a:t>, Groups, Parameters, TD</a:t>
            </a:r>
          </a:p>
          <a:p>
            <a:pPr>
              <a:spcBef>
                <a:spcPct val="25000"/>
              </a:spcBef>
              <a:spcAft>
                <a:spcPct val="25000"/>
              </a:spcAft>
            </a:pPr>
            <a:r>
              <a:rPr lang="en-US" altLang="en-US" sz="2200" b="1" dirty="0">
                <a:solidFill>
                  <a:srgbClr val="FF0000"/>
                </a:solidFill>
                <a:latin typeface="Arial" panose="020B0604020202020204" pitchFamily="34" charset="0"/>
              </a:rPr>
              <a:t>Example 2: Table, Graphical Table, Plot, </a:t>
            </a:r>
            <a:r>
              <a:rPr lang="en-US" altLang="en-US" sz="2200" b="1" dirty="0" err="1">
                <a:solidFill>
                  <a:srgbClr val="FF0000"/>
                </a:solidFill>
                <a:latin typeface="Arial" panose="020B0604020202020204" pitchFamily="34" charset="0"/>
              </a:rPr>
              <a:t>StripChart</a:t>
            </a:r>
            <a:endParaRPr lang="en-US" altLang="en-US" sz="2200" b="1" dirty="0">
              <a:solidFill>
                <a:srgbClr val="FF0000"/>
              </a:solidFill>
              <a:latin typeface="Arial" panose="020B0604020202020204" pitchFamily="34" charset="0"/>
            </a:endParaRPr>
          </a:p>
          <a:p>
            <a:pPr>
              <a:spcBef>
                <a:spcPct val="25000"/>
              </a:spcBef>
              <a:spcAft>
                <a:spcPct val="25000"/>
              </a:spcAft>
            </a:pPr>
            <a:r>
              <a:rPr lang="en-US" altLang="en-US" sz="2200" b="1" u="sng" dirty="0">
                <a:solidFill>
                  <a:srgbClr val="00B050"/>
                </a:solidFill>
                <a:latin typeface="Arial" panose="020B0604020202020204" pitchFamily="34" charset="0"/>
              </a:rPr>
              <a:t>Example 3: </a:t>
            </a:r>
            <a:r>
              <a:rPr lang="en-US" altLang="en-US" sz="2200" b="1" u="sng" dirty="0" err="1">
                <a:solidFill>
                  <a:srgbClr val="00B050"/>
                </a:solidFill>
                <a:latin typeface="Arial" panose="020B0604020202020204" pitchFamily="34" charset="0"/>
              </a:rPr>
              <a:t>Radk</a:t>
            </a:r>
            <a:r>
              <a:rPr lang="en-US" altLang="en-US" sz="2200" b="1" u="sng" dirty="0">
                <a:solidFill>
                  <a:srgbClr val="00B050"/>
                </a:solidFill>
                <a:latin typeface="Arial" panose="020B0604020202020204" pitchFamily="34" charset="0"/>
              </a:rPr>
              <a:t> Manipulation, </a:t>
            </a:r>
            <a:r>
              <a:rPr lang="en-US" altLang="en-US" sz="2200" b="1" u="sng" dirty="0" err="1">
                <a:solidFill>
                  <a:srgbClr val="00B050"/>
                </a:solidFill>
                <a:latin typeface="Arial" panose="020B0604020202020204" pitchFamily="34" charset="0"/>
              </a:rPr>
              <a:t>Radk</a:t>
            </a:r>
            <a:r>
              <a:rPr lang="en-US" altLang="en-US" sz="2200" b="1" u="sng" dirty="0">
                <a:solidFill>
                  <a:srgbClr val="00B050"/>
                </a:solidFill>
                <a:latin typeface="Arial" panose="020B0604020202020204" pitchFamily="34" charset="0"/>
              </a:rPr>
              <a:t> Compare, BL/Sinks</a:t>
            </a:r>
          </a:p>
          <a:p>
            <a:pPr>
              <a:spcBef>
                <a:spcPct val="25000"/>
              </a:spcBef>
              <a:spcAft>
                <a:spcPct val="25000"/>
              </a:spcAft>
            </a:pPr>
            <a:r>
              <a:rPr lang="en-US" altLang="en-US" sz="2200" b="1" dirty="0">
                <a:solidFill>
                  <a:srgbClr val="0070C0"/>
                </a:solidFill>
                <a:latin typeface="Arial" panose="020B0604020202020204" pitchFamily="34" charset="0"/>
              </a:rPr>
              <a:t>Example 4: </a:t>
            </a:r>
            <a:r>
              <a:rPr lang="en-US" altLang="en-US" sz="2200" b="1" dirty="0" err="1">
                <a:solidFill>
                  <a:srgbClr val="0070C0"/>
                </a:solidFill>
                <a:latin typeface="Arial" panose="020B0604020202020204" pitchFamily="34" charset="0"/>
              </a:rPr>
              <a:t>HeatMaps</a:t>
            </a:r>
            <a:endParaRPr lang="en-US" altLang="en-US" sz="2200" b="1" dirty="0">
              <a:solidFill>
                <a:srgbClr val="0070C0"/>
              </a:solidFill>
              <a:latin typeface="Arial" panose="020B0604020202020204" pitchFamily="34" charset="0"/>
            </a:endParaRPr>
          </a:p>
          <a:p>
            <a:pPr>
              <a:spcBef>
                <a:spcPct val="25000"/>
              </a:spcBef>
              <a:spcAft>
                <a:spcPct val="25000"/>
              </a:spcAft>
            </a:pPr>
            <a:r>
              <a:rPr lang="en-US" altLang="en-US" sz="2200" b="1" dirty="0">
                <a:solidFill>
                  <a:srgbClr val="FF33CC"/>
                </a:solidFill>
                <a:latin typeface="Arial" panose="020B0604020202020204" pitchFamily="34" charset="0"/>
              </a:rPr>
              <a:t>Example 5: Advanced </a:t>
            </a:r>
            <a:r>
              <a:rPr lang="en-US" altLang="en-US" sz="2200" b="1" dirty="0" err="1">
                <a:solidFill>
                  <a:srgbClr val="FF33CC"/>
                </a:solidFill>
                <a:latin typeface="Arial" panose="020B0604020202020204" pitchFamily="34" charset="0"/>
              </a:rPr>
              <a:t>DataSets</a:t>
            </a:r>
            <a:endParaRPr lang="en-US" altLang="en-US" sz="2200" b="1" dirty="0">
              <a:solidFill>
                <a:srgbClr val="FF33CC"/>
              </a:solidFill>
              <a:latin typeface="Arial" panose="020B0604020202020204" pitchFamily="34" charset="0"/>
            </a:endParaRPr>
          </a:p>
        </p:txBody>
      </p:sp>
    </p:spTree>
    <p:extLst>
      <p:ext uri="{BB962C8B-B14F-4D97-AF65-F5344CB8AC3E}">
        <p14:creationId xmlns:p14="http://schemas.microsoft.com/office/powerpoint/2010/main" val="1861680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43</a:t>
            </a:fld>
            <a:endParaRPr lang="en-US" altLang="en-US" sz="1400">
              <a:solidFill>
                <a:srgbClr val="FF0000"/>
              </a:solidFill>
              <a:latin typeface="Arial" panose="020B0604020202020204" pitchFamily="34" charset="0"/>
            </a:endParaRPr>
          </a:p>
        </p:txBody>
      </p:sp>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0"/>
            <a:ext cx="8686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Start a new session.  Rename Data1 to HB00 and specify the</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Hot_b90.out file.  Create a second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name it HB00_Env, specify the </a:t>
            </a:r>
            <a:r>
              <a:rPr lang="en-US" altLang="en-US" sz="1600" b="1" i="1" dirty="0">
                <a:solidFill>
                  <a:srgbClr val="000099"/>
                </a:solidFill>
                <a:latin typeface="Arial" panose="020B0604020202020204" pitchFamily="34" charset="0"/>
              </a:rPr>
              <a:t>Format</a:t>
            </a:r>
            <a:r>
              <a:rPr lang="en-US" altLang="en-US" sz="1600" b="1" dirty="0">
                <a:solidFill>
                  <a:srgbClr val="000099"/>
                </a:solidFill>
                <a:latin typeface="Arial" panose="020B0604020202020204" pitchFamily="34" charset="0"/>
              </a:rPr>
              <a:t> as Desktop-Q, and select Sample_Hot_b00.hra</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Import the groups from Example 1 and create Parameters from the Groups</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Create a new </a:t>
            </a:r>
            <a:r>
              <a:rPr lang="en-US" altLang="en-US" sz="1600" b="1" dirty="0" err="1">
                <a:solidFill>
                  <a:srgbClr val="000099"/>
                </a:solidFill>
                <a:latin typeface="Arial" panose="020B0604020202020204" pitchFamily="34" charset="0"/>
              </a:rPr>
              <a:t>RadkManipulation</a:t>
            </a:r>
            <a:r>
              <a:rPr lang="en-US" altLang="en-US" sz="1600" b="1" dirty="0">
                <a:solidFill>
                  <a:srgbClr val="000099"/>
                </a:solidFill>
                <a:latin typeface="Arial" panose="020B0604020202020204" pitchFamily="34" charset="0"/>
              </a:rPr>
              <a:t>, by right clicking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and select Add </a:t>
            </a:r>
            <a:r>
              <a:rPr lang="en-US" altLang="en-US" sz="1600" b="1" dirty="0" err="1">
                <a:solidFill>
                  <a:srgbClr val="000099"/>
                </a:solidFill>
                <a:latin typeface="Arial" panose="020B0604020202020204" pitchFamily="34" charset="0"/>
              </a:rPr>
              <a:t>RadkManipulation</a:t>
            </a:r>
            <a:r>
              <a:rPr lang="en-US" altLang="en-US" sz="1600" b="1" dirty="0">
                <a:solidFill>
                  <a:srgbClr val="000099"/>
                </a:solidFill>
                <a:latin typeface="Arial" panose="020B0604020202020204" pitchFamily="34" charset="0"/>
              </a:rPr>
              <a:t>.  Double click it to access the properties</a:t>
            </a:r>
          </a:p>
          <a:p>
            <a:pPr algn="just">
              <a:spcBef>
                <a:spcPct val="10000"/>
              </a:spcBef>
              <a:spcAft>
                <a:spcPct val="10000"/>
              </a:spcAft>
              <a:buFont typeface="+mj-lt"/>
              <a:buAutoNum type="arabicPeriod" startAt="2"/>
            </a:pPr>
            <a:endParaRPr lang="en-US" altLang="en-US" sz="1600" b="1" dirty="0">
              <a:solidFill>
                <a:srgbClr val="000099"/>
              </a:solidFill>
              <a:latin typeface="Arial" panose="020B0604020202020204" pitchFamily="34" charset="0"/>
            </a:endParaRP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1579BC-0B8E-A732-C644-148FD26F12AD}"/>
              </a:ext>
            </a:extLst>
          </p:cNvPr>
          <p:cNvPicPr>
            <a:picLocks noChangeAspect="1"/>
          </p:cNvPicPr>
          <p:nvPr/>
        </p:nvPicPr>
        <p:blipFill>
          <a:blip r:embed="rId7"/>
          <a:stretch>
            <a:fillRect/>
          </a:stretch>
        </p:blipFill>
        <p:spPr>
          <a:xfrm>
            <a:off x="5590637" y="2362200"/>
            <a:ext cx="3427089" cy="4191000"/>
          </a:xfrm>
          <a:prstGeom prst="rect">
            <a:avLst/>
          </a:prstGeom>
        </p:spPr>
      </p:pic>
      <p:sp>
        <p:nvSpPr>
          <p:cNvPr id="4" name="Rectangle 4">
            <a:extLst>
              <a:ext uri="{FF2B5EF4-FFF2-40B4-BE49-F238E27FC236}">
                <a16:creationId xmlns:a16="http://schemas.microsoft.com/office/drawing/2014/main" id="{C79E93C8-DF72-1497-84F3-292A4B40F3E8}"/>
              </a:ext>
            </a:extLst>
          </p:cNvPr>
          <p:cNvSpPr>
            <a:spLocks noChangeArrowheads="1"/>
          </p:cNvSpPr>
          <p:nvPr/>
        </p:nvSpPr>
        <p:spPr bwMode="auto">
          <a:xfrm>
            <a:off x="152400" y="2286000"/>
            <a:ext cx="525971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Select the </a:t>
            </a:r>
            <a:r>
              <a:rPr lang="en-US" altLang="en-US" sz="1600" b="1" dirty="0" err="1">
                <a:solidFill>
                  <a:srgbClr val="000099"/>
                </a:solidFill>
                <a:latin typeface="Arial" panose="020B0604020202020204" pitchFamily="34" charset="0"/>
              </a:rPr>
              <a:t>Sample.k</a:t>
            </a:r>
            <a:r>
              <a:rPr lang="en-US" altLang="en-US" sz="1600" b="1" dirty="0">
                <a:solidFill>
                  <a:srgbClr val="000099"/>
                </a:solidFill>
                <a:latin typeface="Arial" panose="020B0604020202020204" pitchFamily="34" charset="0"/>
              </a:rPr>
              <a:t> file for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Input</a:t>
            </a:r>
            <a:r>
              <a:rPr lang="en-US" altLang="en-US" sz="1600" b="1" dirty="0">
                <a:solidFill>
                  <a:srgbClr val="000099"/>
                </a:solidFill>
                <a:latin typeface="Arial" panose="020B0604020202020204" pitchFamily="34" charset="0"/>
              </a:rPr>
              <a:t> file and specify </a:t>
            </a:r>
            <a:r>
              <a:rPr lang="en-US" altLang="en-US" sz="1600" b="1" dirty="0" err="1">
                <a:solidFill>
                  <a:srgbClr val="000099"/>
                </a:solidFill>
                <a:latin typeface="Arial" panose="020B0604020202020204" pitchFamily="34" charset="0"/>
              </a:rPr>
              <a:t>Sample_Adj.k</a:t>
            </a:r>
            <a:r>
              <a:rPr lang="en-US" altLang="en-US" sz="1600" b="1" dirty="0">
                <a:solidFill>
                  <a:srgbClr val="000099"/>
                </a:solidFill>
                <a:latin typeface="Arial" panose="020B0604020202020204" pitchFamily="34" charset="0"/>
              </a:rPr>
              <a:t> for the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Output</a:t>
            </a:r>
            <a:r>
              <a:rPr lang="en-US" altLang="en-US" sz="1600" b="1" dirty="0">
                <a:solidFill>
                  <a:srgbClr val="000099"/>
                </a:solidFill>
                <a:latin typeface="Arial" panose="020B0604020202020204" pitchFamily="34" charset="0"/>
              </a:rPr>
              <a:t> file</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Select the List to File radio button, then use the folder button to specify the file name as Radks_From_Avionics_Deck.txt.  In the textbox labeled </a:t>
            </a:r>
            <a:r>
              <a:rPr lang="en-US" altLang="en-US" sz="1600" b="1" i="1" dirty="0">
                <a:solidFill>
                  <a:srgbClr val="000099"/>
                </a:solidFill>
                <a:latin typeface="Arial" panose="020B0604020202020204" pitchFamily="34" charset="0"/>
              </a:rPr>
              <a:t>On Conductors where Node </a:t>
            </a:r>
            <a:r>
              <a:rPr lang="en-US" altLang="en-US" sz="1600" b="1" i="1" dirty="0" err="1">
                <a:solidFill>
                  <a:srgbClr val="000099"/>
                </a:solidFill>
                <a:latin typeface="Arial" panose="020B0604020202020204" pitchFamily="34" charset="0"/>
              </a:rPr>
              <a:t>i</a:t>
            </a:r>
            <a:r>
              <a:rPr lang="en-US" altLang="en-US" sz="1600" b="1" i="1" dirty="0">
                <a:solidFill>
                  <a:srgbClr val="000099"/>
                </a:solidFill>
                <a:latin typeface="Arial" panose="020B0604020202020204" pitchFamily="34" charset="0"/>
              </a:rPr>
              <a:t>/j is in:</a:t>
            </a:r>
            <a:r>
              <a:rPr lang="en-US" altLang="en-US" sz="1600" b="1" dirty="0">
                <a:solidFill>
                  <a:srgbClr val="000099"/>
                </a:solidFill>
                <a:latin typeface="Arial" panose="020B0604020202020204" pitchFamily="34" charset="0"/>
              </a:rPr>
              <a:t>,  Enter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Leave the other text box as “*”.  Click the </a:t>
            </a:r>
            <a:r>
              <a:rPr lang="en-US" altLang="en-US" sz="1600" b="1" i="1" dirty="0">
                <a:solidFill>
                  <a:srgbClr val="000099"/>
                </a:solidFill>
                <a:latin typeface="Arial" panose="020B0604020202020204" pitchFamily="34" charset="0"/>
              </a:rPr>
              <a:t>Add</a:t>
            </a:r>
            <a:r>
              <a:rPr lang="en-US" altLang="en-US" sz="1600" b="1" dirty="0">
                <a:solidFill>
                  <a:srgbClr val="000099"/>
                </a:solidFill>
                <a:latin typeface="Arial" panose="020B0604020202020204" pitchFamily="34" charset="0"/>
              </a:rPr>
              <a:t> button.</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Next, select the </a:t>
            </a:r>
            <a:r>
              <a:rPr lang="en-US" altLang="en-US" sz="1600" b="1" i="1" dirty="0">
                <a:solidFill>
                  <a:srgbClr val="000099"/>
                </a:solidFill>
                <a:latin typeface="Arial" panose="020B0604020202020204" pitchFamily="34" charset="0"/>
              </a:rPr>
              <a:t>List to Excel Sheet</a:t>
            </a:r>
            <a:r>
              <a:rPr lang="en-US" altLang="en-US" sz="1600" b="1" dirty="0">
                <a:solidFill>
                  <a:srgbClr val="000099"/>
                </a:solidFill>
                <a:latin typeface="Arial" panose="020B0604020202020204" pitchFamily="34" charset="0"/>
              </a:rPr>
              <a:t> radio button and specify “</a:t>
            </a:r>
            <a:r>
              <a:rPr lang="en-US" altLang="en-US" sz="1600" b="1" dirty="0" err="1">
                <a:solidFill>
                  <a:srgbClr val="000099"/>
                </a:solidFill>
                <a:latin typeface="Arial" panose="020B0604020202020204" pitchFamily="34" charset="0"/>
              </a:rPr>
              <a:t>Av_Deck_Radks</a:t>
            </a:r>
            <a:r>
              <a:rPr lang="en-US" altLang="en-US" sz="1600" b="1" dirty="0">
                <a:solidFill>
                  <a:srgbClr val="000099"/>
                </a:solidFill>
                <a:latin typeface="Arial" panose="020B0604020202020204" pitchFamily="34" charset="0"/>
              </a:rPr>
              <a:t>”.  Select the Node </a:t>
            </a:r>
            <a:r>
              <a:rPr lang="en-US" altLang="en-US" sz="1600" b="1" dirty="0" err="1">
                <a:solidFill>
                  <a:srgbClr val="000099"/>
                </a:solidFill>
                <a:latin typeface="Arial" panose="020B0604020202020204" pitchFamily="34" charset="0"/>
              </a:rPr>
              <a:t>i</a:t>
            </a:r>
            <a:r>
              <a:rPr lang="en-US" altLang="en-US" sz="1600" b="1" dirty="0">
                <a:solidFill>
                  <a:srgbClr val="000099"/>
                </a:solidFill>
                <a:latin typeface="Arial" panose="020B0604020202020204" pitchFamily="34" charset="0"/>
              </a:rPr>
              <a:t>/j range as “BUS_AVIONICS_DECK.1-99999” and click Add.  Either node ranges or TARP groups may be specified for Node </a:t>
            </a:r>
            <a:r>
              <a:rPr lang="en-US" altLang="en-US" sz="1600" b="1" dirty="0" err="1">
                <a:solidFill>
                  <a:srgbClr val="000099"/>
                </a:solidFill>
                <a:latin typeface="Arial" panose="020B0604020202020204" pitchFamily="34" charset="0"/>
              </a:rPr>
              <a:t>i</a:t>
            </a:r>
            <a:r>
              <a:rPr lang="en-US" altLang="en-US" sz="1600" b="1" dirty="0">
                <a:solidFill>
                  <a:srgbClr val="000099"/>
                </a:solidFill>
                <a:latin typeface="Arial" panose="020B0604020202020204" pitchFamily="34" charset="0"/>
              </a:rPr>
              <a:t>/j and j/</a:t>
            </a:r>
            <a:r>
              <a:rPr lang="en-US" altLang="en-US" sz="1600" b="1" dirty="0" err="1">
                <a:solidFill>
                  <a:srgbClr val="000099"/>
                </a:solidFill>
                <a:latin typeface="Arial" panose="020B0604020202020204" pitchFamily="34" charset="0"/>
              </a:rPr>
              <a:t>i</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Lastly, add a SUM for BUS_AVIONICS_DECK.1-99999 to “*”.  This action will be performed and the result appended as a comment at the end of the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Output</a:t>
            </a:r>
            <a:r>
              <a:rPr lang="en-US" altLang="en-US" sz="1600" b="1" dirty="0">
                <a:solidFill>
                  <a:srgbClr val="000099"/>
                </a:solidFill>
                <a:latin typeface="Arial" panose="020B0604020202020204" pitchFamily="34" charset="0"/>
              </a:rPr>
              <a:t> file.</a:t>
            </a:r>
          </a:p>
          <a:p>
            <a:pPr algn="just">
              <a:spcBef>
                <a:spcPct val="10000"/>
              </a:spcBef>
              <a:spcAft>
                <a:spcPct val="10000"/>
              </a:spcAft>
              <a:buFont typeface="+mj-lt"/>
              <a:buAutoNum type="arabicPeriod" startAt="4"/>
            </a:pPr>
            <a:endParaRPr lang="en-US" altLang="en-US" sz="1600" b="1" dirty="0">
              <a:solidFill>
                <a:srgbClr val="000099"/>
              </a:solidFill>
              <a:latin typeface="Arial" panose="020B0604020202020204" pitchFamily="34" charset="0"/>
            </a:endParaRPr>
          </a:p>
        </p:txBody>
      </p:sp>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2057400" y="0"/>
            <a:ext cx="66619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RadkManipulations</a:t>
            </a:r>
            <a:r>
              <a:rPr lang="en-US" altLang="en-US" sz="1600" kern="0" dirty="0"/>
              <a:t>, </a:t>
            </a:r>
            <a:r>
              <a:rPr lang="en-US" altLang="en-US" sz="1600" kern="0" dirty="0" err="1"/>
              <a:t>RadkCompares</a:t>
            </a:r>
            <a:r>
              <a:rPr lang="en-US" altLang="en-US" sz="1600" kern="0" dirty="0"/>
              <a:t>, </a:t>
            </a:r>
          </a:p>
          <a:p>
            <a:pPr eaLnBrk="1" hangingPunct="1"/>
            <a:r>
              <a:rPr lang="en-US" altLang="en-US" sz="1600" kern="0" dirty="0"/>
              <a:t>Backloads and Equivalent Sinks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44</a:t>
            </a:fld>
            <a:endParaRPr lang="en-US" altLang="en-US" sz="1400">
              <a:solidFill>
                <a:srgbClr val="FF0000"/>
              </a:solidFill>
              <a:latin typeface="Arial" panose="020B0604020202020204" pitchFamily="34" charset="0"/>
            </a:endParaRPr>
          </a:p>
        </p:txBody>
      </p:sp>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0"/>
            <a:ext cx="8686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8"/>
            </a:pPr>
            <a:r>
              <a:rPr lang="en-US" altLang="en-US" sz="1600" b="1" dirty="0">
                <a:solidFill>
                  <a:srgbClr val="000099"/>
                </a:solidFill>
                <a:latin typeface="Arial" panose="020B0604020202020204" pitchFamily="34" charset="0"/>
              </a:rPr>
              <a:t>Add a new </a:t>
            </a:r>
            <a:r>
              <a:rPr lang="en-US" altLang="en-US" sz="1600" b="1" dirty="0" err="1">
                <a:solidFill>
                  <a:srgbClr val="000099"/>
                </a:solidFill>
                <a:latin typeface="Arial" panose="020B0604020202020204" pitchFamily="34" charset="0"/>
              </a:rPr>
              <a:t>RadkCompare</a:t>
            </a:r>
            <a:r>
              <a:rPr lang="en-US" altLang="en-US" sz="1600" b="1" dirty="0">
                <a:solidFill>
                  <a:srgbClr val="000099"/>
                </a:solidFill>
                <a:latin typeface="Arial" panose="020B0604020202020204" pitchFamily="34" charset="0"/>
              </a:rPr>
              <a:t> by right clicking in the </a:t>
            </a:r>
            <a:r>
              <a:rPr lang="en-US" altLang="en-US" sz="1600" b="1" i="1" dirty="0">
                <a:solidFill>
                  <a:srgbClr val="000099"/>
                </a:solidFill>
                <a:latin typeface="Arial" panose="020B0604020202020204" pitchFamily="34" charset="0"/>
              </a:rPr>
              <a:t>TARP Objects</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tree and select </a:t>
            </a:r>
            <a:r>
              <a:rPr lang="en-US" altLang="en-US" sz="1600" b="1" i="1" dirty="0">
                <a:solidFill>
                  <a:srgbClr val="000099"/>
                </a:solidFill>
                <a:latin typeface="Arial" panose="020B0604020202020204" pitchFamily="34" charset="0"/>
              </a:rPr>
              <a:t>New </a:t>
            </a:r>
            <a:r>
              <a:rPr lang="en-US" altLang="en-US" sz="1600" b="1" i="1" dirty="0" err="1">
                <a:solidFill>
                  <a:srgbClr val="000099"/>
                </a:solidFill>
                <a:latin typeface="Arial" panose="020B0604020202020204" pitchFamily="34" charset="0"/>
              </a:rPr>
              <a:t>RadkCompare</a:t>
            </a:r>
            <a:r>
              <a:rPr lang="en-US" altLang="en-US" sz="1600" b="1" dirty="0">
                <a:solidFill>
                  <a:srgbClr val="000099"/>
                </a:solidFill>
                <a:latin typeface="Arial" panose="020B0604020202020204" pitchFamily="34" charset="0"/>
              </a:rPr>
              <a:t>.  Double click to access the properties</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Select </a:t>
            </a:r>
            <a:r>
              <a:rPr lang="en-US" altLang="en-US" sz="1600" b="1" dirty="0" err="1">
                <a:solidFill>
                  <a:srgbClr val="000099"/>
                </a:solidFill>
                <a:latin typeface="Arial" panose="020B0604020202020204" pitchFamily="34" charset="0"/>
              </a:rPr>
              <a:t>Sample.k</a:t>
            </a:r>
            <a:r>
              <a:rPr lang="en-US" altLang="en-US" sz="1600" b="1" dirty="0">
                <a:solidFill>
                  <a:srgbClr val="000099"/>
                </a:solidFill>
                <a:latin typeface="Arial" panose="020B0604020202020204" pitchFamily="34" charset="0"/>
              </a:rPr>
              <a:t> for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File A </a:t>
            </a:r>
            <a:r>
              <a:rPr lang="en-US" altLang="en-US" sz="1600" b="1" dirty="0">
                <a:solidFill>
                  <a:srgbClr val="000099"/>
                </a:solidFill>
                <a:latin typeface="Arial" panose="020B0604020202020204" pitchFamily="34" charset="0"/>
              </a:rPr>
              <a:t>and Sample_001_NS.k for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File B</a:t>
            </a:r>
            <a:r>
              <a:rPr lang="en-US" altLang="en-US" sz="1600" b="1" dirty="0">
                <a:solidFill>
                  <a:srgbClr val="000099"/>
                </a:solidFill>
                <a:latin typeface="Arial" panose="020B0604020202020204" pitchFamily="34" charset="0"/>
              </a:rPr>
              <a:t>.  The first file includes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with a </a:t>
            </a:r>
            <a:r>
              <a:rPr lang="en-US" altLang="en-US" sz="1600" b="1" dirty="0" err="1">
                <a:solidFill>
                  <a:srgbClr val="000099"/>
                </a:solidFill>
                <a:latin typeface="Arial" panose="020B0604020202020204" pitchFamily="34" charset="0"/>
              </a:rPr>
              <a:t>Bij</a:t>
            </a:r>
            <a:r>
              <a:rPr lang="en-US" altLang="en-US" sz="1600" b="1" dirty="0">
                <a:solidFill>
                  <a:srgbClr val="000099"/>
                </a:solidFill>
                <a:latin typeface="Arial" panose="020B0604020202020204" pitchFamily="34" charset="0"/>
              </a:rPr>
              <a:t> &gt;= 0.001 and those below that cutoff that Sum to 0.95.  The second file also includes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with a </a:t>
            </a:r>
            <a:r>
              <a:rPr lang="en-US" altLang="en-US" sz="1600" b="1" dirty="0" err="1">
                <a:solidFill>
                  <a:srgbClr val="000099"/>
                </a:solidFill>
                <a:latin typeface="Arial" panose="020B0604020202020204" pitchFamily="34" charset="0"/>
              </a:rPr>
              <a:t>Bij</a:t>
            </a:r>
            <a:r>
              <a:rPr lang="en-US" altLang="en-US" sz="1600" b="1" dirty="0">
                <a:solidFill>
                  <a:srgbClr val="000099"/>
                </a:solidFill>
                <a:latin typeface="Arial" panose="020B0604020202020204" pitchFamily="34" charset="0"/>
              </a:rPr>
              <a:t> &gt;= 0.001, but do not include any below that to meet a sum threshold.  These two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files were generated from the same model but with different runs such that the random nature of the Monte Carlo Ray Trace may be seen.</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Leave the remaining defaults as is.  Note that these values are unit dependent and these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units are in inches squared.  Therefore, most all of the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will be considered; the default values are based on a meters squared assumption.</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that are could in both files but differ by more than allowed are sorted.  The preferred key is the (Delta) * (%Delta) such that the larger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with the larger percent differences are near the top.</a:t>
            </a:r>
          </a:p>
          <a:p>
            <a:pPr algn="just">
              <a:spcBef>
                <a:spcPct val="10000"/>
              </a:spcBef>
              <a:spcAft>
                <a:spcPct val="10000"/>
              </a:spcAft>
              <a:buFont typeface="+mj-lt"/>
              <a:buAutoNum type="arabicPeriod" startAt="9"/>
            </a:pPr>
            <a:endParaRPr lang="en-US" altLang="en-US" sz="1600" b="1" dirty="0">
              <a:solidFill>
                <a:srgbClr val="000099"/>
              </a:solidFill>
              <a:latin typeface="Arial" panose="020B0604020202020204" pitchFamily="34" charset="0"/>
            </a:endParaRP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1981200" y="0"/>
            <a:ext cx="67381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RadkManipulations</a:t>
            </a:r>
            <a:r>
              <a:rPr lang="en-US" altLang="en-US" sz="1600" kern="0" dirty="0"/>
              <a:t>, </a:t>
            </a:r>
            <a:r>
              <a:rPr lang="en-US" altLang="en-US" sz="1600" b="1" u="sng" kern="0" dirty="0" err="1"/>
              <a:t>RadkCompares</a:t>
            </a:r>
            <a:r>
              <a:rPr lang="en-US" altLang="en-US" sz="1600" kern="0" dirty="0"/>
              <a:t>, </a:t>
            </a:r>
          </a:p>
          <a:p>
            <a:pPr eaLnBrk="1" hangingPunct="1"/>
            <a:r>
              <a:rPr lang="en-US" altLang="en-US" sz="1600" kern="0" dirty="0"/>
              <a:t>Backloads and Equivalent Sinks </a:t>
            </a:r>
          </a:p>
        </p:txBody>
      </p:sp>
      <p:pic>
        <p:nvPicPr>
          <p:cNvPr id="6" name="Picture 5">
            <a:extLst>
              <a:ext uri="{FF2B5EF4-FFF2-40B4-BE49-F238E27FC236}">
                <a16:creationId xmlns:a16="http://schemas.microsoft.com/office/drawing/2014/main" id="{69C5C266-20AD-DD50-B290-6AC0E17B2BD0}"/>
              </a:ext>
            </a:extLst>
          </p:cNvPr>
          <p:cNvPicPr>
            <a:picLocks noChangeAspect="1"/>
          </p:cNvPicPr>
          <p:nvPr/>
        </p:nvPicPr>
        <p:blipFill>
          <a:blip r:embed="rId7"/>
          <a:stretch>
            <a:fillRect/>
          </a:stretch>
        </p:blipFill>
        <p:spPr>
          <a:xfrm>
            <a:off x="4190999" y="4271558"/>
            <a:ext cx="4800601" cy="2205442"/>
          </a:xfrm>
          <a:prstGeom prst="rect">
            <a:avLst/>
          </a:prstGeom>
        </p:spPr>
      </p:pic>
      <p:sp>
        <p:nvSpPr>
          <p:cNvPr id="7" name="Rectangle 4">
            <a:extLst>
              <a:ext uri="{FF2B5EF4-FFF2-40B4-BE49-F238E27FC236}">
                <a16:creationId xmlns:a16="http://schemas.microsoft.com/office/drawing/2014/main" id="{B9B3FD2F-439F-CD2A-B069-AACE9770EC32}"/>
              </a:ext>
            </a:extLst>
          </p:cNvPr>
          <p:cNvSpPr>
            <a:spLocks noChangeArrowheads="1"/>
          </p:cNvSpPr>
          <p:nvPr/>
        </p:nvSpPr>
        <p:spPr bwMode="auto">
          <a:xfrm>
            <a:off x="152400" y="4267200"/>
            <a:ext cx="403859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A large percent difference on a small magnitude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or a small percent difference on a large magnitude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are often less consequential than a large precent difference on a large magnitude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and could highlight areas of the model where inaccuracies may lie.</a:t>
            </a:r>
          </a:p>
          <a:p>
            <a:pPr algn="just">
              <a:spcBef>
                <a:spcPct val="10000"/>
              </a:spcBef>
              <a:spcAft>
                <a:spcPct val="10000"/>
              </a:spcAft>
              <a:buFont typeface="+mj-lt"/>
              <a:buAutoNum type="arabicPeriod" startAt="9"/>
            </a:pPr>
            <a:endParaRPr lang="en-US" altLang="en-US" sz="1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2349383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45</a:t>
            </a:fld>
            <a:endParaRPr lang="en-US" altLang="en-US" sz="1400">
              <a:solidFill>
                <a:srgbClr val="FF0000"/>
              </a:solidFill>
              <a:latin typeface="Arial" panose="020B0604020202020204" pitchFamily="34" charset="0"/>
            </a:endParaRPr>
          </a:p>
        </p:txBody>
      </p:sp>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0"/>
            <a:ext cx="8686800" cy="167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8"/>
            </a:pPr>
            <a:r>
              <a:rPr lang="en-US" altLang="en-US" sz="1600" b="1" dirty="0">
                <a:solidFill>
                  <a:srgbClr val="000099"/>
                </a:solidFill>
                <a:latin typeface="Arial" panose="020B0604020202020204" pitchFamily="34" charset="0"/>
              </a:rPr>
              <a:t>Add a new Backload by right clicking in the TARP Objects</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Tree and select </a:t>
            </a:r>
            <a:r>
              <a:rPr lang="en-US" altLang="en-US" sz="1600" b="1" i="1" dirty="0">
                <a:solidFill>
                  <a:srgbClr val="000099"/>
                </a:solidFill>
                <a:latin typeface="Arial" panose="020B0604020202020204" pitchFamily="34" charset="0"/>
              </a:rPr>
              <a:t>New Backload</a:t>
            </a:r>
            <a:r>
              <a:rPr lang="en-US" altLang="en-US" sz="1600" b="1" dirty="0">
                <a:solidFill>
                  <a:srgbClr val="000099"/>
                </a:solidFill>
                <a:latin typeface="Arial" panose="020B0604020202020204" pitchFamily="34" charset="0"/>
              </a:rPr>
              <a:t>.  Double click to access the properties</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Specify the formats for each file as shown below.  Select </a:t>
            </a:r>
            <a:r>
              <a:rPr lang="en-US" altLang="en-US" sz="1600" b="1" dirty="0" err="1">
                <a:solidFill>
                  <a:srgbClr val="000099"/>
                </a:solidFill>
                <a:latin typeface="Arial" panose="020B0604020202020204" pitchFamily="34" charset="0"/>
              </a:rPr>
              <a:t>Sample.k</a:t>
            </a:r>
            <a:r>
              <a:rPr lang="en-US" altLang="en-US" sz="1600" b="1" dirty="0">
                <a:solidFill>
                  <a:srgbClr val="000099"/>
                </a:solidFill>
                <a:latin typeface="Arial" panose="020B0604020202020204" pitchFamily="34" charset="0"/>
              </a:rPr>
              <a:t> for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Hot_b00.out for </a:t>
            </a:r>
            <a:r>
              <a:rPr lang="en-US" altLang="en-US" sz="1600" b="1" i="1" dirty="0">
                <a:solidFill>
                  <a:srgbClr val="000099"/>
                </a:solidFill>
                <a:latin typeface="Arial" panose="020B0604020202020204" pitchFamily="34" charset="0"/>
              </a:rPr>
              <a:t>Temperature</a:t>
            </a:r>
            <a:r>
              <a:rPr lang="en-US" altLang="en-US" sz="1600" b="1" dirty="0">
                <a:solidFill>
                  <a:srgbClr val="000099"/>
                </a:solidFill>
                <a:latin typeface="Arial" panose="020B0604020202020204" pitchFamily="34" charset="0"/>
              </a:rPr>
              <a:t>, and Sample_Hot_b00.hra for </a:t>
            </a:r>
            <a:r>
              <a:rPr lang="en-US" altLang="en-US" sz="1600" b="1" i="1" dirty="0">
                <a:solidFill>
                  <a:srgbClr val="000099"/>
                </a:solidFill>
                <a:latin typeface="Arial" panose="020B0604020202020204" pitchFamily="34" charset="0"/>
              </a:rPr>
              <a:t>Heat File 1</a:t>
            </a:r>
            <a:r>
              <a:rPr lang="en-US" altLang="en-US" sz="1600" b="1" dirty="0">
                <a:solidFill>
                  <a:srgbClr val="000099"/>
                </a:solidFill>
                <a:latin typeface="Arial" panose="020B0604020202020204" pitchFamily="34" charset="0"/>
              </a:rPr>
              <a:t>.  Specify  “</a:t>
            </a:r>
            <a:r>
              <a:rPr lang="en-US" altLang="en-US" sz="1600" b="1" dirty="0" err="1">
                <a:solidFill>
                  <a:srgbClr val="000099"/>
                </a:solidFill>
                <a:latin typeface="Arial" panose="020B0604020202020204" pitchFamily="34" charset="0"/>
              </a:rPr>
              <a:t>AVIONICS_DECK.bl</a:t>
            </a:r>
            <a:r>
              <a:rPr lang="en-US" altLang="en-US" sz="1600" b="1" dirty="0">
                <a:solidFill>
                  <a:srgbClr val="000099"/>
                </a:solidFill>
                <a:latin typeface="Arial" panose="020B0604020202020204" pitchFamily="34" charset="0"/>
              </a:rPr>
              <a:t>” for </a:t>
            </a:r>
            <a:r>
              <a:rPr lang="en-US" altLang="en-US" sz="1600" b="1" i="1" dirty="0">
                <a:solidFill>
                  <a:srgbClr val="000099"/>
                </a:solidFill>
                <a:latin typeface="Arial" panose="020B0604020202020204" pitchFamily="34" charset="0"/>
              </a:rPr>
              <a:t>Output</a:t>
            </a:r>
            <a:r>
              <a:rPr lang="en-US" altLang="en-US" sz="1600" b="1" dirty="0">
                <a:solidFill>
                  <a:srgbClr val="000099"/>
                </a:solidFill>
                <a:latin typeface="Arial" panose="020B0604020202020204" pitchFamily="34" charset="0"/>
              </a:rPr>
              <a:t> and “AVIONICS_DECK_Validation.csv” for </a:t>
            </a:r>
            <a:r>
              <a:rPr lang="en-US" altLang="en-US" sz="1600" b="1" i="1" dirty="0">
                <a:solidFill>
                  <a:srgbClr val="000099"/>
                </a:solidFill>
                <a:latin typeface="Arial" panose="020B0604020202020204" pitchFamily="34" charset="0"/>
              </a:rPr>
              <a:t>Validation</a:t>
            </a:r>
            <a:r>
              <a:rPr lang="en-US" altLang="en-US" sz="1600" b="1" dirty="0">
                <a:solidFill>
                  <a:srgbClr val="000099"/>
                </a:solidFill>
                <a:latin typeface="Arial" panose="020B0604020202020204" pitchFamily="34" charset="0"/>
              </a:rPr>
              <a:t>.  Also specify Sigma as 3.66E-11 (W/in</a:t>
            </a:r>
            <a:r>
              <a:rPr lang="en-US" altLang="en-US" sz="1600" b="1" baseline="30000" dirty="0">
                <a:solidFill>
                  <a:srgbClr val="000099"/>
                </a:solidFill>
                <a:latin typeface="Arial" panose="020B0604020202020204" pitchFamily="34" charset="0"/>
              </a:rPr>
              <a:t>2</a:t>
            </a:r>
            <a:r>
              <a:rPr lang="en-US" altLang="en-US" sz="1600" b="1" dirty="0">
                <a:solidFill>
                  <a:srgbClr val="000099"/>
                </a:solidFill>
                <a:latin typeface="Arial" panose="020B0604020202020204" pitchFamily="34" charset="0"/>
              </a:rPr>
              <a:t>K</a:t>
            </a:r>
            <a:r>
              <a:rPr lang="en-US" altLang="en-US" sz="1600" b="1" baseline="30000" dirty="0">
                <a:solidFill>
                  <a:srgbClr val="000099"/>
                </a:solidFill>
                <a:latin typeface="Arial" panose="020B0604020202020204" pitchFamily="34" charset="0"/>
              </a:rPr>
              <a:t>4</a:t>
            </a:r>
            <a:r>
              <a:rPr lang="en-US" altLang="en-US" sz="1600" b="1" dirty="0">
                <a:solidFill>
                  <a:srgbClr val="000099"/>
                </a:solidFill>
                <a:latin typeface="Arial" panose="020B0604020202020204" pitchFamily="34" charset="0"/>
              </a:rPr>
              <a:t>).</a:t>
            </a: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1981200" y="0"/>
            <a:ext cx="67381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RadkManipulations</a:t>
            </a:r>
            <a:r>
              <a:rPr lang="en-US" altLang="en-US" sz="1600" kern="0" dirty="0"/>
              <a:t>, </a:t>
            </a:r>
            <a:r>
              <a:rPr lang="en-US" altLang="en-US" sz="1600" kern="0" dirty="0" err="1"/>
              <a:t>RadkCompares</a:t>
            </a:r>
            <a:r>
              <a:rPr lang="en-US" altLang="en-US" sz="1600" kern="0" dirty="0"/>
              <a:t>, </a:t>
            </a:r>
          </a:p>
          <a:p>
            <a:pPr eaLnBrk="1" hangingPunct="1"/>
            <a:r>
              <a:rPr lang="en-US" altLang="en-US" sz="1600" b="1" u="sng" kern="0" dirty="0"/>
              <a:t>Backloads and Equivalent Sinks </a:t>
            </a:r>
          </a:p>
        </p:txBody>
      </p:sp>
      <p:sp>
        <p:nvSpPr>
          <p:cNvPr id="7" name="Rectangle 4">
            <a:extLst>
              <a:ext uri="{FF2B5EF4-FFF2-40B4-BE49-F238E27FC236}">
                <a16:creationId xmlns:a16="http://schemas.microsoft.com/office/drawing/2014/main" id="{B9B3FD2F-439F-CD2A-B069-AACE9770EC32}"/>
              </a:ext>
            </a:extLst>
          </p:cNvPr>
          <p:cNvSpPr>
            <a:spLocks noChangeArrowheads="1"/>
          </p:cNvSpPr>
          <p:nvPr/>
        </p:nvSpPr>
        <p:spPr bwMode="auto">
          <a:xfrm>
            <a:off x="152400" y="2209800"/>
            <a:ext cx="441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0"/>
            </a:pPr>
            <a:r>
              <a:rPr lang="en-US" altLang="en-US" sz="1600" b="1" dirty="0">
                <a:solidFill>
                  <a:srgbClr val="000099"/>
                </a:solidFill>
                <a:latin typeface="Arial" panose="020B0604020202020204" pitchFamily="34" charset="0"/>
              </a:rPr>
              <a:t>Check the boxes for </a:t>
            </a:r>
            <a:r>
              <a:rPr lang="en-US" altLang="en-US" sz="1600" b="1" i="1" dirty="0">
                <a:solidFill>
                  <a:srgbClr val="000099"/>
                </a:solidFill>
                <a:latin typeface="Arial" panose="020B0604020202020204" pitchFamily="34" charset="0"/>
              </a:rPr>
              <a:t>Output Backloads/ Equivalent Sinks to Excel Sheet.</a:t>
            </a:r>
            <a:r>
              <a:rPr lang="en-US" altLang="en-US" sz="1600" b="1" dirty="0">
                <a:solidFill>
                  <a:srgbClr val="000099"/>
                </a:solidFill>
                <a:latin typeface="Arial" panose="020B0604020202020204" pitchFamily="34" charset="0"/>
              </a:rPr>
              <a:t> This will further process the output .bl and .</a:t>
            </a:r>
            <a:r>
              <a:rPr lang="en-US" altLang="en-US" sz="1600" b="1" dirty="0" err="1">
                <a:solidFill>
                  <a:srgbClr val="000099"/>
                </a:solidFill>
                <a:latin typeface="Arial" panose="020B0604020202020204" pitchFamily="34" charset="0"/>
              </a:rPr>
              <a:t>snk</a:t>
            </a:r>
            <a:r>
              <a:rPr lang="en-US" altLang="en-US" sz="1600" b="1" dirty="0">
                <a:solidFill>
                  <a:srgbClr val="000099"/>
                </a:solidFill>
                <a:latin typeface="Arial" panose="020B0604020202020204" pitchFamily="34" charset="0"/>
              </a:rPr>
              <a:t> files to import the data into the Excel workbook.</a:t>
            </a:r>
          </a:p>
          <a:p>
            <a:pPr algn="just">
              <a:spcBef>
                <a:spcPct val="10000"/>
              </a:spcBef>
              <a:spcAft>
                <a:spcPct val="10000"/>
              </a:spcAft>
              <a:buFont typeface="+mj-lt"/>
              <a:buAutoNum type="arabicPeriod" startAt="10"/>
            </a:pPr>
            <a:r>
              <a:rPr lang="en-US" altLang="en-US" sz="1600" b="1" dirty="0">
                <a:solidFill>
                  <a:srgbClr val="000099"/>
                </a:solidFill>
                <a:latin typeface="Arial" panose="020B0604020202020204" pitchFamily="34" charset="0"/>
              </a:rPr>
              <a:t>Close the properties form and select Backload1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Select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group from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and drag it to Backload1.  Ensure it shows up in the Nodes In Current Object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Unlike </a:t>
            </a:r>
            <a:r>
              <a:rPr lang="en-US" altLang="en-US" sz="1600" b="1" dirty="0" err="1">
                <a:solidFill>
                  <a:srgbClr val="000099"/>
                </a:solidFill>
                <a:latin typeface="Arial" panose="020B0604020202020204" pitchFamily="34" charset="0"/>
              </a:rPr>
              <a:t>RadkManipulations</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RadkCompares</a:t>
            </a:r>
            <a:r>
              <a:rPr lang="en-US" altLang="en-US" sz="1600" b="1" dirty="0">
                <a:solidFill>
                  <a:srgbClr val="000099"/>
                </a:solidFill>
                <a:latin typeface="Arial" panose="020B0604020202020204" pitchFamily="34" charset="0"/>
              </a:rPr>
              <a:t>, Backloads do require nodes or groups on which to operate…</a:t>
            </a:r>
          </a:p>
          <a:p>
            <a:pPr algn="just">
              <a:spcBef>
                <a:spcPct val="10000"/>
              </a:spcBef>
              <a:spcAft>
                <a:spcPct val="10000"/>
              </a:spcAft>
              <a:buFont typeface="+mj-lt"/>
              <a:buAutoNum type="arabicPeriod" startAt="10"/>
            </a:pPr>
            <a:r>
              <a:rPr lang="en-US" altLang="en-US" sz="1600" b="1" dirty="0">
                <a:solidFill>
                  <a:srgbClr val="000099"/>
                </a:solidFill>
                <a:latin typeface="Arial" panose="020B0604020202020204" pitchFamily="34" charset="0"/>
              </a:rPr>
              <a:t>Save the session and click </a:t>
            </a:r>
            <a:r>
              <a:rPr lang="en-US" altLang="en-US" sz="1600" b="1" i="1" dirty="0" err="1">
                <a:solidFill>
                  <a:srgbClr val="000099"/>
                </a:solidFill>
                <a:latin typeface="Arial" panose="020B0604020202020204" pitchFamily="34" charset="0"/>
              </a:rPr>
              <a:t>MakeXL</a:t>
            </a:r>
            <a:r>
              <a:rPr lang="en-US" altLang="en-US" sz="1600" b="1" i="1" dirty="0">
                <a:solidFill>
                  <a:srgbClr val="000099"/>
                </a:solidFill>
                <a:latin typeface="Arial" panose="020B0604020202020204" pitchFamily="34" charset="0"/>
              </a:rPr>
              <a:t>.</a:t>
            </a:r>
          </a:p>
        </p:txBody>
      </p:sp>
      <p:pic>
        <p:nvPicPr>
          <p:cNvPr id="3" name="Picture 2">
            <a:extLst>
              <a:ext uri="{FF2B5EF4-FFF2-40B4-BE49-F238E27FC236}">
                <a16:creationId xmlns:a16="http://schemas.microsoft.com/office/drawing/2014/main" id="{28F68099-1B70-2604-B655-56AEDF4A831E}"/>
              </a:ext>
            </a:extLst>
          </p:cNvPr>
          <p:cNvPicPr>
            <a:picLocks noChangeAspect="1"/>
          </p:cNvPicPr>
          <p:nvPr/>
        </p:nvPicPr>
        <p:blipFill>
          <a:blip r:embed="rId7"/>
          <a:stretch>
            <a:fillRect/>
          </a:stretch>
        </p:blipFill>
        <p:spPr>
          <a:xfrm>
            <a:off x="4572001" y="2284269"/>
            <a:ext cx="4419600" cy="4268932"/>
          </a:xfrm>
          <a:prstGeom prst="rect">
            <a:avLst/>
          </a:prstGeom>
        </p:spPr>
      </p:pic>
      <p:pic>
        <p:nvPicPr>
          <p:cNvPr id="10" name="Picture 9">
            <a:extLst>
              <a:ext uri="{FF2B5EF4-FFF2-40B4-BE49-F238E27FC236}">
                <a16:creationId xmlns:a16="http://schemas.microsoft.com/office/drawing/2014/main" id="{BAA5D43F-9F1F-8AC6-9BD0-644891731F5B}"/>
              </a:ext>
            </a:extLst>
          </p:cNvPr>
          <p:cNvPicPr>
            <a:picLocks noChangeAspect="1"/>
          </p:cNvPicPr>
          <p:nvPr/>
        </p:nvPicPr>
        <p:blipFill rotWithShape="1">
          <a:blip r:embed="rId8"/>
          <a:srcRect l="66842" t="24194" r="527" b="66774"/>
          <a:stretch/>
        </p:blipFill>
        <p:spPr>
          <a:xfrm>
            <a:off x="685800" y="6134100"/>
            <a:ext cx="3037114" cy="685800"/>
          </a:xfrm>
          <a:prstGeom prst="rect">
            <a:avLst/>
          </a:prstGeom>
        </p:spPr>
      </p:pic>
    </p:spTree>
    <p:extLst>
      <p:ext uri="{BB962C8B-B14F-4D97-AF65-F5344CB8AC3E}">
        <p14:creationId xmlns:p14="http://schemas.microsoft.com/office/powerpoint/2010/main" val="393674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1"/>
            <a:ext cx="8686800" cy="83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RadkManipulation</a:t>
            </a:r>
            <a:r>
              <a:rPr lang="en-US" altLang="en-US" sz="1600" b="1" dirty="0">
                <a:solidFill>
                  <a:srgbClr val="000099"/>
                </a:solidFill>
                <a:latin typeface="Arial" panose="020B0604020202020204" pitchFamily="34" charset="0"/>
              </a:rPr>
              <a:t> output can be found in the </a:t>
            </a:r>
            <a:r>
              <a:rPr lang="en-US" altLang="en-US" sz="1600" b="1" dirty="0" err="1">
                <a:solidFill>
                  <a:srgbClr val="000099"/>
                </a:solidFill>
                <a:latin typeface="Arial" panose="020B0604020202020204" pitchFamily="34" charset="0"/>
              </a:rPr>
              <a:t>Sample_Adj.k</a:t>
            </a:r>
            <a:endParaRPr lang="en-US" altLang="en-US" sz="1600" b="1" dirty="0">
              <a:solidFill>
                <a:srgbClr val="000099"/>
              </a:solidFill>
              <a:latin typeface="Arial" panose="020B0604020202020204" pitchFamily="34" charset="0"/>
            </a:endParaRP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file for Sum action, in the Radks_From_Avionics_Deck.txt file for the List to File actions, and on the </a:t>
            </a:r>
            <a:r>
              <a:rPr lang="en-US" altLang="en-US" sz="1600" b="1" dirty="0" err="1">
                <a:solidFill>
                  <a:srgbClr val="000099"/>
                </a:solidFill>
                <a:latin typeface="Arial" panose="020B0604020202020204" pitchFamily="34" charset="0"/>
              </a:rPr>
              <a:t>Av_Deck_Radks</a:t>
            </a:r>
            <a:r>
              <a:rPr lang="en-US" altLang="en-US" sz="1600" b="1" dirty="0">
                <a:solidFill>
                  <a:srgbClr val="000099"/>
                </a:solidFill>
                <a:latin typeface="Arial" panose="020B0604020202020204" pitchFamily="34" charset="0"/>
              </a:rPr>
              <a:t> worksheet for the List to Excel action</a:t>
            </a: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1981200" y="0"/>
            <a:ext cx="67381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RadkManipulations</a:t>
            </a:r>
            <a:r>
              <a:rPr lang="en-US" altLang="en-US" sz="1600" kern="0" dirty="0"/>
              <a:t>, </a:t>
            </a:r>
            <a:r>
              <a:rPr lang="en-US" altLang="en-US" sz="1600" kern="0" dirty="0" err="1"/>
              <a:t>RadkCompares</a:t>
            </a:r>
            <a:r>
              <a:rPr lang="en-US" altLang="en-US" sz="1600" kern="0" dirty="0"/>
              <a:t>, </a:t>
            </a:r>
          </a:p>
          <a:p>
            <a:pPr eaLnBrk="1" hangingPunct="1"/>
            <a:r>
              <a:rPr lang="en-US" altLang="en-US" sz="1600" kern="0" dirty="0"/>
              <a:t>Backloads and Equivalent Sinks </a:t>
            </a:r>
          </a:p>
        </p:txBody>
      </p:sp>
      <p:pic>
        <p:nvPicPr>
          <p:cNvPr id="4" name="Picture 3">
            <a:extLst>
              <a:ext uri="{FF2B5EF4-FFF2-40B4-BE49-F238E27FC236}">
                <a16:creationId xmlns:a16="http://schemas.microsoft.com/office/drawing/2014/main" id="{9077ACF8-51D3-E274-995A-D2F37F5EEB7D}"/>
              </a:ext>
            </a:extLst>
          </p:cNvPr>
          <p:cNvPicPr>
            <a:picLocks noChangeAspect="1"/>
          </p:cNvPicPr>
          <p:nvPr/>
        </p:nvPicPr>
        <p:blipFill rotWithShape="1">
          <a:blip r:embed="rId7"/>
          <a:srcRect t="22361" r="69167" b="2399"/>
          <a:stretch/>
        </p:blipFill>
        <p:spPr>
          <a:xfrm>
            <a:off x="5486400" y="1446934"/>
            <a:ext cx="3505200" cy="4642022"/>
          </a:xfrm>
          <a:prstGeom prst="rect">
            <a:avLst/>
          </a:prstGeom>
        </p:spPr>
      </p:pic>
      <p:pic>
        <p:nvPicPr>
          <p:cNvPr id="13" name="Picture 12">
            <a:extLst>
              <a:ext uri="{FF2B5EF4-FFF2-40B4-BE49-F238E27FC236}">
                <a16:creationId xmlns:a16="http://schemas.microsoft.com/office/drawing/2014/main" id="{E3B79619-C390-807E-20D0-5C57C9FB4F24}"/>
              </a:ext>
            </a:extLst>
          </p:cNvPr>
          <p:cNvPicPr>
            <a:picLocks noChangeAspect="1"/>
          </p:cNvPicPr>
          <p:nvPr/>
        </p:nvPicPr>
        <p:blipFill rotWithShape="1">
          <a:blip r:embed="rId8"/>
          <a:srcRect l="5833" t="9751" r="6666" b="71663"/>
          <a:stretch/>
        </p:blipFill>
        <p:spPr>
          <a:xfrm>
            <a:off x="0" y="5820699"/>
            <a:ext cx="9067800" cy="1037301"/>
          </a:xfrm>
          <a:prstGeom prst="rect">
            <a:avLst/>
          </a:prstGeom>
        </p:spPr>
      </p:pic>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46</a:t>
            </a:fld>
            <a:endParaRPr lang="en-US" altLang="en-US" sz="1400">
              <a:solidFill>
                <a:srgbClr val="FF0000"/>
              </a:solidFill>
              <a:latin typeface="Arial" panose="020B0604020202020204" pitchFamily="34" charset="0"/>
            </a:endParaRPr>
          </a:p>
        </p:txBody>
      </p:sp>
      <p:pic>
        <p:nvPicPr>
          <p:cNvPr id="15" name="Picture 14">
            <a:extLst>
              <a:ext uri="{FF2B5EF4-FFF2-40B4-BE49-F238E27FC236}">
                <a16:creationId xmlns:a16="http://schemas.microsoft.com/office/drawing/2014/main" id="{777A93D9-26A4-98D1-A467-994BE06FFBDE}"/>
              </a:ext>
            </a:extLst>
          </p:cNvPr>
          <p:cNvPicPr>
            <a:picLocks noChangeAspect="1"/>
          </p:cNvPicPr>
          <p:nvPr/>
        </p:nvPicPr>
        <p:blipFill rotWithShape="1">
          <a:blip r:embed="rId9"/>
          <a:srcRect l="13333" t="9750" r="43333" b="48470"/>
          <a:stretch/>
        </p:blipFill>
        <p:spPr>
          <a:xfrm>
            <a:off x="76200" y="2971800"/>
            <a:ext cx="5283200" cy="2743200"/>
          </a:xfrm>
          <a:prstGeom prst="rect">
            <a:avLst/>
          </a:prstGeom>
        </p:spPr>
      </p:pic>
      <p:sp>
        <p:nvSpPr>
          <p:cNvPr id="16" name="Rectangle 4">
            <a:extLst>
              <a:ext uri="{FF2B5EF4-FFF2-40B4-BE49-F238E27FC236}">
                <a16:creationId xmlns:a16="http://schemas.microsoft.com/office/drawing/2014/main" id="{DC3DC8DB-F185-8E9A-022F-F92D242E88E3}"/>
              </a:ext>
            </a:extLst>
          </p:cNvPr>
          <p:cNvSpPr>
            <a:spLocks noChangeArrowheads="1"/>
          </p:cNvSpPr>
          <p:nvPr/>
        </p:nvSpPr>
        <p:spPr bwMode="auto">
          <a:xfrm>
            <a:off x="152400" y="1446933"/>
            <a:ext cx="5283200" cy="83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Note that regardless of whether a node range or a group was specified, the output is the same</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If the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are summed in Excel, the value should be the 4676.545 shown at the end of the </a:t>
            </a:r>
            <a:r>
              <a:rPr lang="en-US" altLang="en-US" sz="1600" b="1" dirty="0" err="1">
                <a:solidFill>
                  <a:srgbClr val="000099"/>
                </a:solidFill>
                <a:latin typeface="Arial" panose="020B0604020202020204" pitchFamily="34" charset="0"/>
              </a:rPr>
              <a:t>Sample_Adj.k</a:t>
            </a:r>
            <a:r>
              <a:rPr lang="en-US" altLang="en-US" sz="1600" b="1" dirty="0">
                <a:solidFill>
                  <a:srgbClr val="000099"/>
                </a:solidFill>
                <a:latin typeface="Arial" panose="020B0604020202020204" pitchFamily="34" charset="0"/>
              </a:rPr>
              <a:t> file</a:t>
            </a:r>
          </a:p>
        </p:txBody>
      </p:sp>
    </p:spTree>
    <p:extLst>
      <p:ext uri="{BB962C8B-B14F-4D97-AF65-F5344CB8AC3E}">
        <p14:creationId xmlns:p14="http://schemas.microsoft.com/office/powerpoint/2010/main" val="1852536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1981200" y="0"/>
            <a:ext cx="67381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RadkManipulations</a:t>
            </a:r>
            <a:r>
              <a:rPr lang="en-US" altLang="en-US" sz="1600" kern="0" dirty="0"/>
              <a:t>, </a:t>
            </a:r>
            <a:r>
              <a:rPr lang="en-US" altLang="en-US" sz="1600" b="1" u="sng" kern="0" dirty="0" err="1"/>
              <a:t>RadkCompares</a:t>
            </a:r>
            <a:r>
              <a:rPr lang="en-US" altLang="en-US" sz="1600" kern="0" dirty="0"/>
              <a:t>, </a:t>
            </a:r>
          </a:p>
          <a:p>
            <a:pPr eaLnBrk="1" hangingPunct="1"/>
            <a:r>
              <a:rPr lang="en-US" altLang="en-US" sz="1600" kern="0" dirty="0"/>
              <a:t>Backloads and Equivalent Sinks </a:t>
            </a:r>
          </a:p>
        </p:txBody>
      </p:sp>
      <p:sp>
        <p:nvSpPr>
          <p:cNvPr id="2" name="Rectangle 4">
            <a:extLst>
              <a:ext uri="{FF2B5EF4-FFF2-40B4-BE49-F238E27FC236}">
                <a16:creationId xmlns:a16="http://schemas.microsoft.com/office/drawing/2014/main" id="{B42B8EEA-EA81-29DA-DA2A-8B241D84FE0D}"/>
              </a:ext>
            </a:extLst>
          </p:cNvPr>
          <p:cNvSpPr>
            <a:spLocks noChangeArrowheads="1"/>
          </p:cNvSpPr>
          <p:nvPr/>
        </p:nvSpPr>
        <p:spPr bwMode="auto">
          <a:xfrm>
            <a:off x="152400" y="609601"/>
            <a:ext cx="8686800" cy="83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RadkCompare</a:t>
            </a:r>
            <a:r>
              <a:rPr lang="en-US" altLang="en-US" sz="1600" b="1" dirty="0">
                <a:solidFill>
                  <a:srgbClr val="000099"/>
                </a:solidFill>
                <a:latin typeface="Arial" panose="020B0604020202020204" pitchFamily="34" charset="0"/>
              </a:rPr>
              <a:t> output is on the RadkComp1 worksheet.</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two files being compared are listed at the top.</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 output is shown in three blocks: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found only in File A,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found only in File B, and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found in both that differ by more than the allowable threshold</a:t>
            </a:r>
          </a:p>
          <a:p>
            <a:pPr algn="just">
              <a:spcBef>
                <a:spcPct val="10000"/>
              </a:spcBef>
              <a:spcAft>
                <a:spcPct val="10000"/>
              </a:spcAft>
              <a:buFont typeface="+mj-lt"/>
              <a:buAutoNum type="arabicPeriod"/>
            </a:pPr>
            <a:r>
              <a:rPr lang="en-US" altLang="en-US" sz="1600" b="1" dirty="0">
                <a:solidFill>
                  <a:srgbClr val="000099"/>
                </a:solidFill>
                <a:latin typeface="Arial" panose="020B0604020202020204" pitchFamily="34" charset="0"/>
              </a:rPr>
              <a:t>These are sorted according to the preference specified by the user.  In general, Delta * %Delta is preferred to identify larger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with larger % differences.  That said, Delta, %Delta, and Delta * %Delta are all shown so the user may resort in Excel</a:t>
            </a:r>
          </a:p>
        </p:txBody>
      </p:sp>
      <p:pic>
        <p:nvPicPr>
          <p:cNvPr id="4" name="Picture 3">
            <a:extLst>
              <a:ext uri="{FF2B5EF4-FFF2-40B4-BE49-F238E27FC236}">
                <a16:creationId xmlns:a16="http://schemas.microsoft.com/office/drawing/2014/main" id="{BD8E225E-DBB4-E993-2E41-D76BBA56D36F}"/>
              </a:ext>
            </a:extLst>
          </p:cNvPr>
          <p:cNvPicPr>
            <a:picLocks noChangeAspect="1"/>
          </p:cNvPicPr>
          <p:nvPr/>
        </p:nvPicPr>
        <p:blipFill rotWithShape="1">
          <a:blip r:embed="rId7"/>
          <a:srcRect t="22361" r="5833" b="2399"/>
          <a:stretch/>
        </p:blipFill>
        <p:spPr>
          <a:xfrm>
            <a:off x="0" y="2743200"/>
            <a:ext cx="9137780" cy="3962400"/>
          </a:xfrm>
          <a:prstGeom prst="rect">
            <a:avLst/>
          </a:prstGeom>
        </p:spPr>
      </p:pic>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47</a:t>
            </a:fld>
            <a:endParaRPr lang="en-US" altLang="en-US" sz="1400">
              <a:solidFill>
                <a:srgbClr val="FF0000"/>
              </a:solidFill>
              <a:latin typeface="Arial" panose="020B0604020202020204" pitchFamily="34" charset="0"/>
            </a:endParaRPr>
          </a:p>
        </p:txBody>
      </p:sp>
    </p:spTree>
    <p:extLst>
      <p:ext uri="{BB962C8B-B14F-4D97-AF65-F5344CB8AC3E}">
        <p14:creationId xmlns:p14="http://schemas.microsoft.com/office/powerpoint/2010/main" val="3412876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48</a:t>
            </a:fld>
            <a:endParaRPr lang="en-US" altLang="en-US" sz="1400">
              <a:solidFill>
                <a:srgbClr val="FF0000"/>
              </a:solidFill>
              <a:latin typeface="Arial" panose="020B0604020202020204" pitchFamily="34" charset="0"/>
            </a:endParaRPr>
          </a:p>
        </p:txBody>
      </p:sp>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0"/>
            <a:ext cx="8686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Backload and Sink output can be found in the file specified by the</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User, with Backloads in the .bl file and Sinks in the .</a:t>
            </a:r>
            <a:r>
              <a:rPr lang="en-US" altLang="en-US" sz="1600" b="1" dirty="0" err="1">
                <a:solidFill>
                  <a:srgbClr val="000099"/>
                </a:solidFill>
                <a:latin typeface="Arial" panose="020B0604020202020204" pitchFamily="34" charset="0"/>
              </a:rPr>
              <a:t>snk</a:t>
            </a:r>
            <a:r>
              <a:rPr lang="en-US" altLang="en-US" sz="1600" b="1" dirty="0">
                <a:solidFill>
                  <a:srgbClr val="000099"/>
                </a:solidFill>
                <a:latin typeface="Arial" panose="020B0604020202020204" pitchFamily="34" charset="0"/>
              </a:rPr>
              <a:t> file.  </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The output text files are in a format that could be utilized directly with models after placing the generated code in the correct HEADER.  For backloads, this includes the ARRAY DATA with Environment and Backload arrays for each node as well as the          </a:t>
            </a:r>
          </a:p>
          <a:p>
            <a:pPr algn="just">
              <a:spcBef>
                <a:spcPct val="10000"/>
              </a:spcBef>
              <a:spcAft>
                <a:spcPct val="10000"/>
              </a:spcAft>
              <a:buFont typeface="+mj-lt"/>
              <a:buAutoNum type="arabicPeriod" startAt="2"/>
            </a:pPr>
            <a:endParaRPr lang="en-US" altLang="en-US" sz="1600" b="1" dirty="0">
              <a:solidFill>
                <a:srgbClr val="000099"/>
              </a:solidFill>
              <a:latin typeface="Arial" panose="020B0604020202020204" pitchFamily="34" charset="0"/>
            </a:endParaRP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2057400" y="0"/>
            <a:ext cx="66619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RadkManipulations</a:t>
            </a:r>
            <a:r>
              <a:rPr lang="en-US" altLang="en-US" sz="1600" kern="0" dirty="0"/>
              <a:t>, </a:t>
            </a:r>
            <a:r>
              <a:rPr lang="en-US" altLang="en-US" sz="1600" kern="0" dirty="0" err="1"/>
              <a:t>RadkCompares</a:t>
            </a:r>
            <a:r>
              <a:rPr lang="en-US" altLang="en-US" sz="1600" kern="0" dirty="0"/>
              <a:t>, </a:t>
            </a:r>
          </a:p>
          <a:p>
            <a:pPr eaLnBrk="1" hangingPunct="1"/>
            <a:r>
              <a:rPr lang="en-US" altLang="en-US" sz="1600" b="1" u="sng" kern="0" dirty="0"/>
              <a:t>Backloads and Equivalent Sinks </a:t>
            </a:r>
          </a:p>
        </p:txBody>
      </p:sp>
      <p:pic>
        <p:nvPicPr>
          <p:cNvPr id="6" name="Picture 5">
            <a:extLst>
              <a:ext uri="{FF2B5EF4-FFF2-40B4-BE49-F238E27FC236}">
                <a16:creationId xmlns:a16="http://schemas.microsoft.com/office/drawing/2014/main" id="{C22DC303-1D42-452A-2169-396113F96FEC}"/>
              </a:ext>
            </a:extLst>
          </p:cNvPr>
          <p:cNvPicPr>
            <a:picLocks noChangeAspect="1"/>
          </p:cNvPicPr>
          <p:nvPr/>
        </p:nvPicPr>
        <p:blipFill rotWithShape="1">
          <a:blip r:embed="rId7">
            <a:clrChange>
              <a:clrFrom>
                <a:srgbClr val="FFFFFF"/>
              </a:clrFrom>
              <a:clrTo>
                <a:srgbClr val="FFFFFF">
                  <a:alpha val="0"/>
                </a:srgbClr>
              </a:clrTo>
            </a:clrChange>
          </a:blip>
          <a:srcRect l="14130" t="9768" r="32501" b="22147"/>
          <a:stretch/>
        </p:blipFill>
        <p:spPr>
          <a:xfrm>
            <a:off x="3200400" y="2200586"/>
            <a:ext cx="5926498" cy="4071763"/>
          </a:xfrm>
          <a:prstGeom prst="rect">
            <a:avLst/>
          </a:prstGeom>
        </p:spPr>
      </p:pic>
      <p:sp>
        <p:nvSpPr>
          <p:cNvPr id="7" name="Rectangle 4">
            <a:extLst>
              <a:ext uri="{FF2B5EF4-FFF2-40B4-BE49-F238E27FC236}">
                <a16:creationId xmlns:a16="http://schemas.microsoft.com/office/drawing/2014/main" id="{1845C691-AF31-8F83-B4ED-BD0A0823D0FB}"/>
              </a:ext>
            </a:extLst>
          </p:cNvPr>
          <p:cNvSpPr>
            <a:spLocks noChangeArrowheads="1"/>
          </p:cNvSpPr>
          <p:nvPr/>
        </p:nvSpPr>
        <p:spPr bwMode="auto">
          <a:xfrm>
            <a:off x="152401" y="1981200"/>
            <a:ext cx="304799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VARIABLES1 logic to assign the backloads and environments to the nodes.  Sink files include further NODE DATA with the sink node definitions, CONDUCTOR DATA with the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to the sink node, ARRAY DATA and VARIABLES1 logic to assign the temperature to the sink nodes</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If output to Excel was requested, then this data can be found on a sheet named after the backload object with a _BL suffice for Backloads and a _</a:t>
            </a:r>
            <a:r>
              <a:rPr lang="en-US" altLang="en-US" sz="1600" b="1" dirty="0" err="1">
                <a:solidFill>
                  <a:srgbClr val="000099"/>
                </a:solidFill>
                <a:latin typeface="Arial" panose="020B0604020202020204" pitchFamily="34" charset="0"/>
              </a:rPr>
              <a:t>Snk</a:t>
            </a:r>
            <a:r>
              <a:rPr lang="en-US" altLang="en-US" sz="1600" b="1" dirty="0">
                <a:solidFill>
                  <a:srgbClr val="000099"/>
                </a:solidFill>
                <a:latin typeface="Arial" panose="020B0604020202020204" pitchFamily="34" charset="0"/>
              </a:rPr>
              <a:t> suffix for Eq. Sinks</a:t>
            </a:r>
          </a:p>
        </p:txBody>
      </p:sp>
    </p:spTree>
    <p:extLst>
      <p:ext uri="{BB962C8B-B14F-4D97-AF65-F5344CB8AC3E}">
        <p14:creationId xmlns:p14="http://schemas.microsoft.com/office/powerpoint/2010/main" val="2023725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95B4C0D0-4911-B49F-625C-E11B100AE793}"/>
              </a:ext>
            </a:extLst>
          </p:cNvPr>
          <p:cNvSpPr>
            <a:spLocks noGrp="1" noChangeArrowheads="1"/>
          </p:cNvSpPr>
          <p:nvPr>
            <p:ph type="title"/>
          </p:nvPr>
        </p:nvSpPr>
        <p:spPr>
          <a:xfrm>
            <a:off x="0" y="0"/>
            <a:ext cx="5943600" cy="457200"/>
          </a:xfrm>
        </p:spPr>
        <p:txBody>
          <a:bodyPr/>
          <a:lstStyle/>
          <a:p>
            <a:pPr eaLnBrk="1" hangingPunct="1"/>
            <a:r>
              <a:rPr lang="en-US" altLang="en-US" dirty="0"/>
              <a:t>TARP</a:t>
            </a:r>
            <a:r>
              <a:rPr lang="en-US" altLang="en-US" baseline="30000" dirty="0"/>
              <a:t>®</a:t>
            </a:r>
            <a:r>
              <a:rPr lang="en-US" altLang="en-US" dirty="0"/>
              <a:t> </a:t>
            </a:r>
            <a:r>
              <a:rPr lang="en-US" altLang="en-US" sz="2000" dirty="0"/>
              <a:t>– Ex. 3:</a:t>
            </a:r>
          </a:p>
        </p:txBody>
      </p:sp>
      <p:sp>
        <p:nvSpPr>
          <p:cNvPr id="112644" name="Rectangle 4">
            <a:extLst>
              <a:ext uri="{FF2B5EF4-FFF2-40B4-BE49-F238E27FC236}">
                <a16:creationId xmlns:a16="http://schemas.microsoft.com/office/drawing/2014/main" id="{E070D0F6-AA8C-E810-219A-54718BE0D354}"/>
              </a:ext>
            </a:extLst>
          </p:cNvPr>
          <p:cNvSpPr>
            <a:spLocks noChangeArrowheads="1"/>
          </p:cNvSpPr>
          <p:nvPr/>
        </p:nvSpPr>
        <p:spPr bwMode="auto">
          <a:xfrm>
            <a:off x="152400" y="609600"/>
            <a:ext cx="8686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Backload and Sink data output to Excel can also take advantage</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of TARP’s group calculations for further represent the data in a manner other than at a nodal level.  Backloads for a group are simply the sum of off the nodal constituent values.  However, Equivalent Sinks for a group are more complex.  </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In this case, the weighting factor is used, which is based on the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Sum found in the CONDUCTOR DATA block.  Therefore, larger area/higher emissivity nodes are given a higher preference over smaller are/low emissivity nodes.  Furthermore, since sinks are inherently radiative, a T</a:t>
            </a:r>
            <a:r>
              <a:rPr lang="en-US" altLang="en-US" sz="1600" b="1" baseline="30000" dirty="0">
                <a:solidFill>
                  <a:srgbClr val="000099"/>
                </a:solidFill>
                <a:latin typeface="Arial" panose="020B0604020202020204" pitchFamily="34" charset="0"/>
              </a:rPr>
              <a:t>4</a:t>
            </a:r>
            <a:r>
              <a:rPr lang="en-US" altLang="en-US" sz="1600" b="1" dirty="0">
                <a:solidFill>
                  <a:srgbClr val="000099"/>
                </a:solidFill>
                <a:latin typeface="Arial" panose="020B0604020202020204" pitchFamily="34" charset="0"/>
              </a:rPr>
              <a:t> averaging is used instead of a pure T, although a user has the option in TARP to specify use of a straight average.</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Note, only Groups are computed for Backloads/Sinks (no Parameters, as these are judged to have relatively little usage…)</a:t>
            </a:r>
          </a:p>
          <a:p>
            <a:pPr marL="339725" indent="0" algn="just">
              <a:spcBef>
                <a:spcPct val="10000"/>
              </a:spcBef>
              <a:spcAft>
                <a:spcPct val="10000"/>
              </a:spcAft>
              <a:buNone/>
            </a:pPr>
            <a:endParaRPr lang="en-US" altLang="en-US" sz="1600" b="1" dirty="0">
              <a:solidFill>
                <a:srgbClr val="000099"/>
              </a:solidFill>
              <a:latin typeface="Arial" panose="020B0604020202020204" pitchFamily="34" charset="0"/>
            </a:endParaRPr>
          </a:p>
          <a:p>
            <a:pPr algn="just">
              <a:spcBef>
                <a:spcPct val="10000"/>
              </a:spcBef>
              <a:spcAft>
                <a:spcPct val="10000"/>
              </a:spcAft>
              <a:buFont typeface="+mj-lt"/>
              <a:buAutoNum type="arabicPeriod" startAt="2"/>
            </a:pPr>
            <a:endParaRPr lang="en-US" altLang="en-US" sz="1600" b="1" dirty="0">
              <a:solidFill>
                <a:srgbClr val="000099"/>
              </a:solidFill>
              <a:latin typeface="Arial" panose="020B0604020202020204" pitchFamily="34" charset="0"/>
            </a:endParaRPr>
          </a:p>
        </p:txBody>
      </p:sp>
      <p:pic>
        <p:nvPicPr>
          <p:cNvPr id="112645" name="Picture 14">
            <a:hlinkClick r:id="rId3" action="ppaction://hlinksldjump"/>
            <a:extLst>
              <a:ext uri="{FF2B5EF4-FFF2-40B4-BE49-F238E27FC236}">
                <a16:creationId xmlns:a16="http://schemas.microsoft.com/office/drawing/2014/main" id="{044C6333-082F-EB5F-51ED-09D96C94A2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46" name="Picture 4">
            <a:hlinkClick r:id="rId5" action="ppaction://hlinksldjump"/>
            <a:extLst>
              <a:ext uri="{FF2B5EF4-FFF2-40B4-BE49-F238E27FC236}">
                <a16:creationId xmlns:a16="http://schemas.microsoft.com/office/drawing/2014/main" id="{F25ECF09-FCE5-F7FA-048B-302BBF169B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D5172F-0570-A0C1-92E6-28058E284103}"/>
              </a:ext>
            </a:extLst>
          </p:cNvPr>
          <p:cNvSpPr txBox="1">
            <a:spLocks noChangeArrowheads="1"/>
          </p:cNvSpPr>
          <p:nvPr/>
        </p:nvSpPr>
        <p:spPr bwMode="auto">
          <a:xfrm>
            <a:off x="2057400" y="0"/>
            <a:ext cx="666192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RadkManipulations</a:t>
            </a:r>
            <a:r>
              <a:rPr lang="en-US" altLang="en-US" sz="1600" kern="0" dirty="0"/>
              <a:t>, </a:t>
            </a:r>
            <a:r>
              <a:rPr lang="en-US" altLang="en-US" sz="1600" kern="0" dirty="0" err="1"/>
              <a:t>RadkCompares</a:t>
            </a:r>
            <a:r>
              <a:rPr lang="en-US" altLang="en-US" sz="1600" kern="0" dirty="0"/>
              <a:t>, </a:t>
            </a:r>
          </a:p>
          <a:p>
            <a:pPr eaLnBrk="1" hangingPunct="1"/>
            <a:r>
              <a:rPr lang="en-US" altLang="en-US" sz="1600" b="1" u="sng" kern="0" dirty="0"/>
              <a:t>Backloads and Equivalent Sinks </a:t>
            </a:r>
          </a:p>
        </p:txBody>
      </p:sp>
      <p:pic>
        <p:nvPicPr>
          <p:cNvPr id="3" name="Picture 2">
            <a:extLst>
              <a:ext uri="{FF2B5EF4-FFF2-40B4-BE49-F238E27FC236}">
                <a16:creationId xmlns:a16="http://schemas.microsoft.com/office/drawing/2014/main" id="{109DC784-6BA3-58EE-B57D-C6ACE2A69F0D}"/>
              </a:ext>
            </a:extLst>
          </p:cNvPr>
          <p:cNvPicPr>
            <a:picLocks noChangeAspect="1"/>
          </p:cNvPicPr>
          <p:nvPr/>
        </p:nvPicPr>
        <p:blipFill rotWithShape="1">
          <a:blip r:embed="rId7"/>
          <a:srcRect t="44191"/>
          <a:stretch/>
        </p:blipFill>
        <p:spPr>
          <a:xfrm>
            <a:off x="0" y="5101073"/>
            <a:ext cx="9144000" cy="1443473"/>
          </a:xfrm>
          <a:prstGeom prst="rect">
            <a:avLst/>
          </a:prstGeom>
        </p:spPr>
      </p:pic>
      <p:pic>
        <p:nvPicPr>
          <p:cNvPr id="8" name="Picture 7">
            <a:extLst>
              <a:ext uri="{FF2B5EF4-FFF2-40B4-BE49-F238E27FC236}">
                <a16:creationId xmlns:a16="http://schemas.microsoft.com/office/drawing/2014/main" id="{8902135B-5C0E-5837-BE92-A041875F28D5}"/>
              </a:ext>
            </a:extLst>
          </p:cNvPr>
          <p:cNvPicPr>
            <a:picLocks noChangeAspect="1"/>
          </p:cNvPicPr>
          <p:nvPr/>
        </p:nvPicPr>
        <p:blipFill rotWithShape="1">
          <a:blip r:embed="rId8"/>
          <a:srcRect t="44191"/>
          <a:stretch/>
        </p:blipFill>
        <p:spPr>
          <a:xfrm>
            <a:off x="0" y="3581400"/>
            <a:ext cx="9144000" cy="1443473"/>
          </a:xfrm>
          <a:prstGeom prst="rect">
            <a:avLst/>
          </a:prstGeom>
        </p:spPr>
      </p:pic>
      <p:sp>
        <p:nvSpPr>
          <p:cNvPr id="112642" name="Slide Number Placeholder 2">
            <a:extLst>
              <a:ext uri="{FF2B5EF4-FFF2-40B4-BE49-F238E27FC236}">
                <a16:creationId xmlns:a16="http://schemas.microsoft.com/office/drawing/2014/main" id="{A1C41E1E-F66A-83B7-D0F2-F3103CFAD1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1B13B16-0BA3-410E-9860-EA1EB22A7145}" type="slidenum">
              <a:rPr lang="en-US" altLang="en-US" sz="1400">
                <a:solidFill>
                  <a:srgbClr val="FF0000"/>
                </a:solidFill>
                <a:latin typeface="Arial" panose="020B0604020202020204" pitchFamily="34" charset="0"/>
              </a:rPr>
              <a:pPr>
                <a:spcBef>
                  <a:spcPct val="0"/>
                </a:spcBef>
                <a:buFontTx/>
                <a:buNone/>
              </a:pPr>
              <a:t>49</a:t>
            </a:fld>
            <a:endParaRPr lang="en-US" altLang="en-US" sz="1400">
              <a:solidFill>
                <a:srgbClr val="FF0000"/>
              </a:solidFill>
              <a:latin typeface="Arial" panose="020B0604020202020204" pitchFamily="34" charset="0"/>
            </a:endParaRPr>
          </a:p>
        </p:txBody>
      </p:sp>
      <p:sp>
        <p:nvSpPr>
          <p:cNvPr id="9" name="TextBox 8">
            <a:extLst>
              <a:ext uri="{FF2B5EF4-FFF2-40B4-BE49-F238E27FC236}">
                <a16:creationId xmlns:a16="http://schemas.microsoft.com/office/drawing/2014/main" id="{F6A08574-E6AD-0C20-EAEF-379EE486E394}"/>
              </a:ext>
            </a:extLst>
          </p:cNvPr>
          <p:cNvSpPr txBox="1"/>
          <p:nvPr/>
        </p:nvSpPr>
        <p:spPr>
          <a:xfrm>
            <a:off x="228600" y="4303136"/>
            <a:ext cx="2971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342900" indent="-342900" algn="just">
              <a:spcBef>
                <a:spcPct val="10000"/>
              </a:spcBef>
              <a:spcAft>
                <a:spcPct val="10000"/>
              </a:spcAft>
              <a:buFontTx/>
              <a:buAutoNum type="arabicPeriod"/>
              <a:defRPr sz="1600" b="1">
                <a:solidFill>
                  <a:srgbClr val="000099"/>
                </a:solidFill>
                <a:latin typeface="Arial" panose="020B060402020202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indent="0">
              <a:buNone/>
            </a:pPr>
            <a:r>
              <a:rPr lang="en-US" sz="1800" dirty="0"/>
              <a:t>Equivalent Sinks</a:t>
            </a:r>
          </a:p>
        </p:txBody>
      </p:sp>
      <p:sp>
        <p:nvSpPr>
          <p:cNvPr id="10" name="TextBox 9">
            <a:extLst>
              <a:ext uri="{FF2B5EF4-FFF2-40B4-BE49-F238E27FC236}">
                <a16:creationId xmlns:a16="http://schemas.microsoft.com/office/drawing/2014/main" id="{689022FD-D44D-E9BA-A854-08B818AC02E2}"/>
              </a:ext>
            </a:extLst>
          </p:cNvPr>
          <p:cNvSpPr txBox="1"/>
          <p:nvPr/>
        </p:nvSpPr>
        <p:spPr>
          <a:xfrm>
            <a:off x="228600" y="5822809"/>
            <a:ext cx="2971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342900" indent="-342900" algn="just">
              <a:spcBef>
                <a:spcPct val="10000"/>
              </a:spcBef>
              <a:spcAft>
                <a:spcPct val="10000"/>
              </a:spcAft>
              <a:buFontTx/>
              <a:buAutoNum type="arabicPeriod"/>
              <a:defRPr sz="1600" b="1">
                <a:solidFill>
                  <a:srgbClr val="000099"/>
                </a:solidFill>
                <a:latin typeface="Arial" panose="020B060402020202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indent="0">
              <a:buNone/>
            </a:pPr>
            <a:r>
              <a:rPr lang="en-US" sz="1800" dirty="0"/>
              <a:t>Backloads</a:t>
            </a:r>
          </a:p>
        </p:txBody>
      </p:sp>
    </p:spTree>
    <p:extLst>
      <p:ext uri="{BB962C8B-B14F-4D97-AF65-F5344CB8AC3E}">
        <p14:creationId xmlns:p14="http://schemas.microsoft.com/office/powerpoint/2010/main" val="419007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a:extLst>
              <a:ext uri="{FF2B5EF4-FFF2-40B4-BE49-F238E27FC236}">
                <a16:creationId xmlns:a16="http://schemas.microsoft.com/office/drawing/2014/main" id="{793A8310-2D72-8BC0-381B-3E48269D352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3DEB35-5BB0-449E-861F-05C8F2051A26}" type="slidenum">
              <a:rPr lang="en-US" altLang="en-US" sz="1400">
                <a:solidFill>
                  <a:srgbClr val="FF0000"/>
                </a:solidFill>
                <a:latin typeface="Arial" panose="020B0604020202020204" pitchFamily="34" charset="0"/>
              </a:rPr>
              <a:pPr>
                <a:spcBef>
                  <a:spcPct val="0"/>
                </a:spcBef>
                <a:buFontTx/>
                <a:buNone/>
              </a:pPr>
              <a:t>5</a:t>
            </a:fld>
            <a:endParaRPr lang="en-US" altLang="en-US" sz="1400">
              <a:solidFill>
                <a:srgbClr val="FF0000"/>
              </a:solidFill>
              <a:latin typeface="Arial" panose="020B0604020202020204" pitchFamily="34" charset="0"/>
            </a:endParaRPr>
          </a:p>
        </p:txBody>
      </p:sp>
      <p:sp>
        <p:nvSpPr>
          <p:cNvPr id="12291" name="Rectangle 4">
            <a:extLst>
              <a:ext uri="{FF2B5EF4-FFF2-40B4-BE49-F238E27FC236}">
                <a16:creationId xmlns:a16="http://schemas.microsoft.com/office/drawing/2014/main" id="{1EF55812-46D3-4027-7DAC-87B45EC90619}"/>
              </a:ext>
            </a:extLst>
          </p:cNvPr>
          <p:cNvSpPr>
            <a:spLocks noGrp="1" noChangeArrowheads="1"/>
          </p:cNvSpPr>
          <p:nvPr>
            <p:ph type="title"/>
          </p:nvPr>
        </p:nvSpPr>
        <p:spPr>
          <a:xfrm>
            <a:off x="7143" y="0"/>
            <a:ext cx="7308057" cy="457200"/>
          </a:xfrm>
        </p:spPr>
        <p:txBody>
          <a:bodyPr/>
          <a:lstStyle/>
          <a:p>
            <a:pPr eaLnBrk="1" hangingPunct="1"/>
            <a:r>
              <a:rPr lang="en-US" altLang="en-US" dirty="0"/>
              <a:t>TARP</a:t>
            </a:r>
            <a:r>
              <a:rPr lang="en-US" altLang="en-US" baseline="30000" dirty="0"/>
              <a:t>® </a:t>
            </a:r>
            <a:r>
              <a:rPr lang="en-US" altLang="en-US" sz="2000" dirty="0"/>
              <a:t>– Main Interface</a:t>
            </a:r>
          </a:p>
        </p:txBody>
      </p:sp>
      <p:pic>
        <p:nvPicPr>
          <p:cNvPr id="12292" name="Picture 2">
            <a:hlinkClick r:id="rId3" action="ppaction://hlinksldjump"/>
            <a:extLst>
              <a:ext uri="{FF2B5EF4-FFF2-40B4-BE49-F238E27FC236}">
                <a16:creationId xmlns:a16="http://schemas.microsoft.com/office/drawing/2014/main" id="{8BFEDA0A-8AD4-35F4-4ED3-879AC24E39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943" y="434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a:hlinkClick r:id="rId5" action="ppaction://hlinksldjump"/>
            <a:extLst>
              <a:ext uri="{FF2B5EF4-FFF2-40B4-BE49-F238E27FC236}">
                <a16:creationId xmlns:a16="http://schemas.microsoft.com/office/drawing/2014/main" id="{9D7B5297-E236-2A9D-8029-3AB0A4394F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a:hlinkClick r:id="rId7" action="ppaction://hlinksldjump"/>
            <a:extLst>
              <a:ext uri="{FF2B5EF4-FFF2-40B4-BE49-F238E27FC236}">
                <a16:creationId xmlns:a16="http://schemas.microsoft.com/office/drawing/2014/main" id="{50F097B0-889F-31C6-B0A4-D8BB3DE587B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00740" y="59544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5">
            <a:hlinkClick r:id="rId9" action="ppaction://hlinksldjump"/>
            <a:extLst>
              <a:ext uri="{FF2B5EF4-FFF2-40B4-BE49-F238E27FC236}">
                <a16:creationId xmlns:a16="http://schemas.microsoft.com/office/drawing/2014/main" id="{63B3089D-9CDC-AC68-3C15-834977E131A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24454" y="638338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a:hlinkClick r:id="rId11" action="ppaction://hlinksldjump"/>
            <a:extLst>
              <a:ext uri="{FF2B5EF4-FFF2-40B4-BE49-F238E27FC236}">
                <a16:creationId xmlns:a16="http://schemas.microsoft.com/office/drawing/2014/main" id="{992020F4-8EFE-AADF-704D-2E47C42C65D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00740" y="3897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7">
            <a:hlinkClick r:id="rId13" action="ppaction://hlinksldjump"/>
            <a:extLst>
              <a:ext uri="{FF2B5EF4-FFF2-40B4-BE49-F238E27FC236}">
                <a16:creationId xmlns:a16="http://schemas.microsoft.com/office/drawing/2014/main" id="{6DEFCE1A-C60A-C6FB-A4BD-B22F4D64C6C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220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8">
            <a:hlinkClick r:id="rId15" action="ppaction://hlinksldjump"/>
            <a:extLst>
              <a:ext uri="{FF2B5EF4-FFF2-40B4-BE49-F238E27FC236}">
                <a16:creationId xmlns:a16="http://schemas.microsoft.com/office/drawing/2014/main" id="{C6809956-AF22-0A32-3177-B9E86CC3ED24}"/>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85800" y="1447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9">
            <a:hlinkClick r:id="rId17" action="ppaction://hlinksldjump"/>
            <a:extLst>
              <a:ext uri="{FF2B5EF4-FFF2-40B4-BE49-F238E27FC236}">
                <a16:creationId xmlns:a16="http://schemas.microsoft.com/office/drawing/2014/main" id="{16B62EE7-E586-7D65-7812-DE4147742F9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85800" y="3657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id="{49AF5665-8E3B-93E0-7C27-3366F2FA4DCA}"/>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85800" y="289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1">
            <a:hlinkClick r:id="rId20" action="ppaction://hlinksldjump"/>
            <a:extLst>
              <a:ext uri="{FF2B5EF4-FFF2-40B4-BE49-F238E27FC236}">
                <a16:creationId xmlns:a16="http://schemas.microsoft.com/office/drawing/2014/main" id="{88A9FF89-3809-C4AD-7A2D-F817E4D10A69}"/>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100740" y="5268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2">
            <a:hlinkClick r:id="rId22" action="ppaction://hlinksldjump"/>
            <a:extLst>
              <a:ext uri="{FF2B5EF4-FFF2-40B4-BE49-F238E27FC236}">
                <a16:creationId xmlns:a16="http://schemas.microsoft.com/office/drawing/2014/main" id="{70856AEF-25EA-B26D-490E-13EACEF72A42}"/>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8100740" y="45828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3">
            <a:hlinkClick r:id="rId24" action="ppaction://hlinksldjump"/>
            <a:extLst>
              <a:ext uri="{FF2B5EF4-FFF2-40B4-BE49-F238E27FC236}">
                <a16:creationId xmlns:a16="http://schemas.microsoft.com/office/drawing/2014/main" id="{0B5DA1CF-BC80-A97C-4DE2-CFC5CB2BE6E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8101149" y="315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4">
            <a:extLst>
              <a:ext uri="{FF2B5EF4-FFF2-40B4-BE49-F238E27FC236}">
                <a16:creationId xmlns:a16="http://schemas.microsoft.com/office/drawing/2014/main" id="{A8209164-E9C7-572C-DF82-8EA0C59E0F2D}"/>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191000" y="8048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5">
            <a:hlinkClick r:id="rId27" action="ppaction://hlinksldjump"/>
            <a:extLst>
              <a:ext uri="{FF2B5EF4-FFF2-40B4-BE49-F238E27FC236}">
                <a16:creationId xmlns:a16="http://schemas.microsoft.com/office/drawing/2014/main" id="{FE10AB24-FC7B-657B-6C17-11310C4B4CEE}"/>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110414" y="239449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6">
            <a:hlinkClick r:id="rId29" action="ppaction://hlinksldjump"/>
            <a:extLst>
              <a:ext uri="{FF2B5EF4-FFF2-40B4-BE49-F238E27FC236}">
                <a16:creationId xmlns:a16="http://schemas.microsoft.com/office/drawing/2014/main" id="{60A69F56-D261-34D6-72D0-20992AB837CD}"/>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8110414" y="1708694"/>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7" name="TextBox 17">
            <a:extLst>
              <a:ext uri="{FF2B5EF4-FFF2-40B4-BE49-F238E27FC236}">
                <a16:creationId xmlns:a16="http://schemas.microsoft.com/office/drawing/2014/main" id="{4C67C848-98A7-1FBA-A79D-650D8152D31B}"/>
              </a:ext>
            </a:extLst>
          </p:cNvPr>
          <p:cNvSpPr txBox="1">
            <a:spLocks noChangeArrowheads="1"/>
          </p:cNvSpPr>
          <p:nvPr/>
        </p:nvSpPr>
        <p:spPr bwMode="auto">
          <a:xfrm>
            <a:off x="0" y="11430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t>DataSet</a:t>
            </a:r>
            <a:endParaRPr lang="en-US" altLang="en-US" sz="1600" dirty="0"/>
          </a:p>
        </p:txBody>
      </p:sp>
      <p:pic>
        <p:nvPicPr>
          <p:cNvPr id="12308" name="Picture 18">
            <a:hlinkClick r:id="rId31" action="ppaction://hlinksldjump"/>
            <a:extLst>
              <a:ext uri="{FF2B5EF4-FFF2-40B4-BE49-F238E27FC236}">
                <a16:creationId xmlns:a16="http://schemas.microsoft.com/office/drawing/2014/main" id="{DF98B08F-0312-BD96-15E5-232A5D82DE77}"/>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343400" y="63674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TextBox 29">
            <a:extLst>
              <a:ext uri="{FF2B5EF4-FFF2-40B4-BE49-F238E27FC236}">
                <a16:creationId xmlns:a16="http://schemas.microsoft.com/office/drawing/2014/main" id="{0D60CC52-D1FF-5B84-AAE4-8EB7A7546171}"/>
              </a:ext>
            </a:extLst>
          </p:cNvPr>
          <p:cNvSpPr txBox="1">
            <a:spLocks noChangeArrowheads="1"/>
          </p:cNvSpPr>
          <p:nvPr/>
        </p:nvSpPr>
        <p:spPr bwMode="auto">
          <a:xfrm>
            <a:off x="7143" y="4038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000099"/>
                </a:solidFill>
              </a:rPr>
              <a:t>MinMaxDataSet</a:t>
            </a:r>
            <a:endParaRPr lang="en-US" altLang="en-US" sz="1600" dirty="0">
              <a:solidFill>
                <a:srgbClr val="000099"/>
              </a:solidFill>
            </a:endParaRPr>
          </a:p>
        </p:txBody>
      </p:sp>
      <p:sp>
        <p:nvSpPr>
          <p:cNvPr id="12310" name="TextBox 30">
            <a:extLst>
              <a:ext uri="{FF2B5EF4-FFF2-40B4-BE49-F238E27FC236}">
                <a16:creationId xmlns:a16="http://schemas.microsoft.com/office/drawing/2014/main" id="{73B48E87-54F6-D07E-4F33-2C4D2EA45792}"/>
              </a:ext>
            </a:extLst>
          </p:cNvPr>
          <p:cNvSpPr txBox="1">
            <a:spLocks noChangeArrowheads="1"/>
          </p:cNvSpPr>
          <p:nvPr/>
        </p:nvSpPr>
        <p:spPr bwMode="auto">
          <a:xfrm>
            <a:off x="37975" y="19050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a:t>Group</a:t>
            </a:r>
          </a:p>
        </p:txBody>
      </p:sp>
      <p:sp>
        <p:nvSpPr>
          <p:cNvPr id="12311" name="TextBox 31">
            <a:extLst>
              <a:ext uri="{FF2B5EF4-FFF2-40B4-BE49-F238E27FC236}">
                <a16:creationId xmlns:a16="http://schemas.microsoft.com/office/drawing/2014/main" id="{B907055A-4AB3-218C-F108-DE5DCA868B82}"/>
              </a:ext>
            </a:extLst>
          </p:cNvPr>
          <p:cNvSpPr txBox="1">
            <a:spLocks noChangeArrowheads="1"/>
          </p:cNvSpPr>
          <p:nvPr/>
        </p:nvSpPr>
        <p:spPr bwMode="auto">
          <a:xfrm>
            <a:off x="37975" y="2612231"/>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t>Parameter</a:t>
            </a:r>
          </a:p>
        </p:txBody>
      </p:sp>
      <p:sp>
        <p:nvSpPr>
          <p:cNvPr id="12312" name="TextBox 33">
            <a:extLst>
              <a:ext uri="{FF2B5EF4-FFF2-40B4-BE49-F238E27FC236}">
                <a16:creationId xmlns:a16="http://schemas.microsoft.com/office/drawing/2014/main" id="{48615668-E776-FD74-1674-AC3499565BF6}"/>
              </a:ext>
            </a:extLst>
          </p:cNvPr>
          <p:cNvSpPr txBox="1">
            <a:spLocks noChangeArrowheads="1"/>
          </p:cNvSpPr>
          <p:nvPr/>
        </p:nvSpPr>
        <p:spPr bwMode="auto">
          <a:xfrm>
            <a:off x="7402389" y="1403894"/>
            <a:ext cx="169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a:solidFill>
                  <a:srgbClr val="FF0000"/>
                </a:solidFill>
              </a:rPr>
              <a:t>Plot</a:t>
            </a:r>
          </a:p>
        </p:txBody>
      </p:sp>
      <p:sp>
        <p:nvSpPr>
          <p:cNvPr id="12313" name="TextBox 34">
            <a:extLst>
              <a:ext uri="{FF2B5EF4-FFF2-40B4-BE49-F238E27FC236}">
                <a16:creationId xmlns:a16="http://schemas.microsoft.com/office/drawing/2014/main" id="{3C0669A8-558A-95EF-085E-D4884016D5E7}"/>
              </a:ext>
            </a:extLst>
          </p:cNvPr>
          <p:cNvSpPr txBox="1">
            <a:spLocks noChangeArrowheads="1"/>
          </p:cNvSpPr>
          <p:nvPr/>
        </p:nvSpPr>
        <p:spPr bwMode="auto">
          <a:xfrm>
            <a:off x="7424614" y="2089694"/>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FF0000"/>
                </a:solidFill>
              </a:rPr>
              <a:t>StripChart</a:t>
            </a:r>
            <a:endParaRPr lang="en-US" altLang="en-US" sz="1600" dirty="0">
              <a:solidFill>
                <a:srgbClr val="FF0000"/>
              </a:solidFill>
            </a:endParaRPr>
          </a:p>
        </p:txBody>
      </p:sp>
      <p:sp>
        <p:nvSpPr>
          <p:cNvPr id="12314" name="TextBox 35">
            <a:extLst>
              <a:ext uri="{FF2B5EF4-FFF2-40B4-BE49-F238E27FC236}">
                <a16:creationId xmlns:a16="http://schemas.microsoft.com/office/drawing/2014/main" id="{324A8925-DF53-1792-4E1D-118A39FE80F2}"/>
              </a:ext>
            </a:extLst>
          </p:cNvPr>
          <p:cNvSpPr txBox="1">
            <a:spLocks noChangeArrowheads="1"/>
          </p:cNvSpPr>
          <p:nvPr/>
        </p:nvSpPr>
        <p:spPr bwMode="auto">
          <a:xfrm>
            <a:off x="7410586" y="2895600"/>
            <a:ext cx="1681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a:solidFill>
                  <a:srgbClr val="FF0000"/>
                </a:solidFill>
              </a:rPr>
              <a:t>Table</a:t>
            </a:r>
          </a:p>
        </p:txBody>
      </p:sp>
      <p:sp>
        <p:nvSpPr>
          <p:cNvPr id="12315" name="TextBox 36">
            <a:extLst>
              <a:ext uri="{FF2B5EF4-FFF2-40B4-BE49-F238E27FC236}">
                <a16:creationId xmlns:a16="http://schemas.microsoft.com/office/drawing/2014/main" id="{5D440A1C-94AE-A19D-0190-71EB11CABFD1}"/>
              </a:ext>
            </a:extLst>
          </p:cNvPr>
          <p:cNvSpPr txBox="1">
            <a:spLocks noChangeArrowheads="1"/>
          </p:cNvSpPr>
          <p:nvPr/>
        </p:nvSpPr>
        <p:spPr bwMode="auto">
          <a:xfrm>
            <a:off x="3657600" y="6062663"/>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FF33CC"/>
                </a:solidFill>
              </a:rPr>
              <a:t>StaticHeatMap</a:t>
            </a:r>
            <a:endParaRPr lang="en-US" altLang="en-US" sz="1600" dirty="0">
              <a:solidFill>
                <a:srgbClr val="FF33CC"/>
              </a:solidFill>
            </a:endParaRPr>
          </a:p>
        </p:txBody>
      </p:sp>
      <p:sp>
        <p:nvSpPr>
          <p:cNvPr id="12316" name="TextBox 45">
            <a:extLst>
              <a:ext uri="{FF2B5EF4-FFF2-40B4-BE49-F238E27FC236}">
                <a16:creationId xmlns:a16="http://schemas.microsoft.com/office/drawing/2014/main" id="{1C242D51-D010-07DF-79F2-29CA405F7D92}"/>
              </a:ext>
            </a:extLst>
          </p:cNvPr>
          <p:cNvSpPr txBox="1">
            <a:spLocks noChangeArrowheads="1"/>
          </p:cNvSpPr>
          <p:nvPr/>
        </p:nvSpPr>
        <p:spPr bwMode="auto">
          <a:xfrm>
            <a:off x="0" y="33528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000099"/>
                </a:solidFill>
              </a:rPr>
              <a:t>DerivedDataSet</a:t>
            </a:r>
            <a:endParaRPr lang="en-US" altLang="en-US" sz="1600" dirty="0">
              <a:solidFill>
                <a:srgbClr val="000099"/>
              </a:solidFill>
            </a:endParaRPr>
          </a:p>
        </p:txBody>
      </p:sp>
      <p:sp>
        <p:nvSpPr>
          <p:cNvPr id="12317" name="TextBox 46">
            <a:extLst>
              <a:ext uri="{FF2B5EF4-FFF2-40B4-BE49-F238E27FC236}">
                <a16:creationId xmlns:a16="http://schemas.microsoft.com/office/drawing/2014/main" id="{691B32DD-3515-4A9F-6A5E-921C14092CC1}"/>
              </a:ext>
            </a:extLst>
          </p:cNvPr>
          <p:cNvSpPr txBox="1">
            <a:spLocks noChangeArrowheads="1"/>
          </p:cNvSpPr>
          <p:nvPr/>
        </p:nvSpPr>
        <p:spPr bwMode="auto">
          <a:xfrm>
            <a:off x="0" y="47244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000099"/>
                </a:solidFill>
              </a:rPr>
              <a:t>UserDataSet</a:t>
            </a:r>
            <a:endParaRPr lang="en-US" altLang="en-US" sz="1600" dirty="0">
              <a:solidFill>
                <a:srgbClr val="000099"/>
              </a:solidFill>
            </a:endParaRPr>
          </a:p>
        </p:txBody>
      </p:sp>
      <p:sp>
        <p:nvSpPr>
          <p:cNvPr id="12318" name="TextBox 47">
            <a:extLst>
              <a:ext uri="{FF2B5EF4-FFF2-40B4-BE49-F238E27FC236}">
                <a16:creationId xmlns:a16="http://schemas.microsoft.com/office/drawing/2014/main" id="{CAC522C5-DB82-C672-13D5-E9433EF479D2}"/>
              </a:ext>
            </a:extLst>
          </p:cNvPr>
          <p:cNvSpPr txBox="1">
            <a:spLocks noChangeArrowheads="1"/>
          </p:cNvSpPr>
          <p:nvPr/>
        </p:nvSpPr>
        <p:spPr bwMode="auto">
          <a:xfrm>
            <a:off x="7414940" y="3592263"/>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FF0000"/>
                </a:solidFill>
              </a:rPr>
              <a:t>GraphicalTable</a:t>
            </a:r>
          </a:p>
        </p:txBody>
      </p:sp>
      <p:sp>
        <p:nvSpPr>
          <p:cNvPr id="12319" name="TextBox 48">
            <a:extLst>
              <a:ext uri="{FF2B5EF4-FFF2-40B4-BE49-F238E27FC236}">
                <a16:creationId xmlns:a16="http://schemas.microsoft.com/office/drawing/2014/main" id="{0C9F76D8-72DD-B6BA-4EE5-A45E050799EE}"/>
              </a:ext>
            </a:extLst>
          </p:cNvPr>
          <p:cNvSpPr txBox="1">
            <a:spLocks noChangeArrowheads="1"/>
          </p:cNvSpPr>
          <p:nvPr/>
        </p:nvSpPr>
        <p:spPr bwMode="auto">
          <a:xfrm>
            <a:off x="7414940" y="4278063"/>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008000"/>
                </a:solidFill>
              </a:rPr>
              <a:t>RadkManipulation</a:t>
            </a:r>
            <a:endParaRPr lang="en-US" altLang="en-US" sz="1600" dirty="0">
              <a:solidFill>
                <a:srgbClr val="008000"/>
              </a:solidFill>
            </a:endParaRPr>
          </a:p>
        </p:txBody>
      </p:sp>
      <p:sp>
        <p:nvSpPr>
          <p:cNvPr id="12320" name="TextBox 49">
            <a:extLst>
              <a:ext uri="{FF2B5EF4-FFF2-40B4-BE49-F238E27FC236}">
                <a16:creationId xmlns:a16="http://schemas.microsoft.com/office/drawing/2014/main" id="{401E81C4-E06E-27C6-787C-B35BF9C15340}"/>
              </a:ext>
            </a:extLst>
          </p:cNvPr>
          <p:cNvSpPr txBox="1">
            <a:spLocks noChangeArrowheads="1"/>
          </p:cNvSpPr>
          <p:nvPr/>
        </p:nvSpPr>
        <p:spPr bwMode="auto">
          <a:xfrm>
            <a:off x="7414940" y="4963863"/>
            <a:ext cx="1730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008000"/>
                </a:solidFill>
              </a:rPr>
              <a:t>RadkCompare</a:t>
            </a:r>
            <a:endParaRPr lang="en-US" altLang="en-US" sz="1600" dirty="0">
              <a:solidFill>
                <a:srgbClr val="008000"/>
              </a:solidFill>
            </a:endParaRPr>
          </a:p>
        </p:txBody>
      </p:sp>
      <p:sp>
        <p:nvSpPr>
          <p:cNvPr id="12321" name="TextBox 50">
            <a:extLst>
              <a:ext uri="{FF2B5EF4-FFF2-40B4-BE49-F238E27FC236}">
                <a16:creationId xmlns:a16="http://schemas.microsoft.com/office/drawing/2014/main" id="{74A74380-516C-3251-E72C-D8960FB36212}"/>
              </a:ext>
            </a:extLst>
          </p:cNvPr>
          <p:cNvSpPr txBox="1">
            <a:spLocks noChangeArrowheads="1"/>
          </p:cNvSpPr>
          <p:nvPr/>
        </p:nvSpPr>
        <p:spPr bwMode="auto">
          <a:xfrm>
            <a:off x="7414940" y="5649663"/>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a:solidFill>
                  <a:srgbClr val="008000"/>
                </a:solidFill>
              </a:rPr>
              <a:t>Backload/Sink</a:t>
            </a:r>
          </a:p>
        </p:txBody>
      </p:sp>
      <p:sp>
        <p:nvSpPr>
          <p:cNvPr id="12322" name="TextBox 51">
            <a:extLst>
              <a:ext uri="{FF2B5EF4-FFF2-40B4-BE49-F238E27FC236}">
                <a16:creationId xmlns:a16="http://schemas.microsoft.com/office/drawing/2014/main" id="{603B4C8D-CB72-205B-3492-C077FE09B3A7}"/>
              </a:ext>
            </a:extLst>
          </p:cNvPr>
          <p:cNvSpPr txBox="1">
            <a:spLocks noChangeArrowheads="1"/>
          </p:cNvSpPr>
          <p:nvPr/>
        </p:nvSpPr>
        <p:spPr bwMode="auto">
          <a:xfrm>
            <a:off x="5538654" y="6078582"/>
            <a:ext cx="1747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FF33CC"/>
                </a:solidFill>
              </a:rPr>
              <a:t>BinaryHeatMap</a:t>
            </a:r>
          </a:p>
        </p:txBody>
      </p:sp>
      <p:sp>
        <p:nvSpPr>
          <p:cNvPr id="12323" name="TextBox 53">
            <a:extLst>
              <a:ext uri="{FF2B5EF4-FFF2-40B4-BE49-F238E27FC236}">
                <a16:creationId xmlns:a16="http://schemas.microsoft.com/office/drawing/2014/main" id="{AB0C5F7C-E2BF-E6EC-D936-F9A2C2327D97}"/>
              </a:ext>
            </a:extLst>
          </p:cNvPr>
          <p:cNvSpPr txBox="1">
            <a:spLocks noChangeArrowheads="1"/>
          </p:cNvSpPr>
          <p:nvPr/>
        </p:nvSpPr>
        <p:spPr bwMode="auto">
          <a:xfrm>
            <a:off x="3429000" y="500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t>Interface</a:t>
            </a:r>
          </a:p>
        </p:txBody>
      </p:sp>
      <p:sp>
        <p:nvSpPr>
          <p:cNvPr id="12324" name="TextBox 54">
            <a:extLst>
              <a:ext uri="{FF2B5EF4-FFF2-40B4-BE49-F238E27FC236}">
                <a16:creationId xmlns:a16="http://schemas.microsoft.com/office/drawing/2014/main" id="{906CBC0B-0B77-87C3-EDE0-EB18752A4AC3}"/>
              </a:ext>
            </a:extLst>
          </p:cNvPr>
          <p:cNvSpPr txBox="1">
            <a:spLocks noChangeArrowheads="1"/>
          </p:cNvSpPr>
          <p:nvPr/>
        </p:nvSpPr>
        <p:spPr bwMode="auto">
          <a:xfrm>
            <a:off x="1676400" y="60626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err="1">
                <a:solidFill>
                  <a:srgbClr val="FF33CC"/>
                </a:solidFill>
              </a:rPr>
              <a:t>HeatMaps</a:t>
            </a:r>
            <a:endParaRPr lang="en-US" altLang="en-US" sz="1600" dirty="0">
              <a:solidFill>
                <a:srgbClr val="FF33CC"/>
              </a:solidFill>
            </a:endParaRPr>
          </a:p>
        </p:txBody>
      </p:sp>
      <p:pic>
        <p:nvPicPr>
          <p:cNvPr id="12325" name="Picture 19">
            <a:hlinkClick r:id="rId33" action="ppaction://hlinksldjump"/>
            <a:extLst>
              <a:ext uri="{FF2B5EF4-FFF2-40B4-BE49-F238E27FC236}">
                <a16:creationId xmlns:a16="http://schemas.microsoft.com/office/drawing/2014/main" id="{741DDB90-5D81-F17B-0A35-ECD1CA2A4FAB}"/>
              </a:ext>
            </a:extLst>
          </p:cNvPr>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438400" y="6400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8" name="Picture 14">
            <a:hlinkClick r:id="rId35" action="ppaction://hlinksldjump"/>
            <a:extLst>
              <a:ext uri="{FF2B5EF4-FFF2-40B4-BE49-F238E27FC236}">
                <a16:creationId xmlns:a16="http://schemas.microsoft.com/office/drawing/2014/main" id="{BD3E3316-1685-DE5F-D6E4-83067A5CDD55}"/>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329" name="TextBox 1">
            <a:extLst>
              <a:ext uri="{FF2B5EF4-FFF2-40B4-BE49-F238E27FC236}">
                <a16:creationId xmlns:a16="http://schemas.microsoft.com/office/drawing/2014/main" id="{EDDA3339-0D5F-86BA-50E1-078343B4D0FD}"/>
              </a:ext>
            </a:extLst>
          </p:cNvPr>
          <p:cNvSpPr txBox="1">
            <a:spLocks noChangeArrowheads="1"/>
          </p:cNvSpPr>
          <p:nvPr/>
        </p:nvSpPr>
        <p:spPr bwMode="auto">
          <a:xfrm>
            <a:off x="2743200" y="3124200"/>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6600"/>
              <a:t>Replace</a:t>
            </a:r>
          </a:p>
        </p:txBody>
      </p:sp>
      <p:pic>
        <p:nvPicPr>
          <p:cNvPr id="12330" name="Picture 1">
            <a:extLst>
              <a:ext uri="{FF2B5EF4-FFF2-40B4-BE49-F238E27FC236}">
                <a16:creationId xmlns:a16="http://schemas.microsoft.com/office/drawing/2014/main" id="{2A77FB90-9A07-F49B-4172-C8B422BFD901}"/>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600200" y="1184275"/>
            <a:ext cx="578643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2">
            <a:extLst>
              <a:ext uri="{FF2B5EF4-FFF2-40B4-BE49-F238E27FC236}">
                <a16:creationId xmlns:a16="http://schemas.microsoft.com/office/drawing/2014/main" id="{48D4FC31-D382-1170-4661-B3F41DCF743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217E1E0-5549-4B6B-89C3-D7B826605908}" type="slidenum">
              <a:rPr lang="en-US" altLang="en-US" sz="1400">
                <a:solidFill>
                  <a:srgbClr val="FF0000"/>
                </a:solidFill>
                <a:latin typeface="Arial" panose="020B0604020202020204" pitchFamily="34" charset="0"/>
              </a:rPr>
              <a:pPr>
                <a:spcBef>
                  <a:spcPct val="0"/>
                </a:spcBef>
                <a:buFontTx/>
                <a:buNone/>
              </a:pPr>
              <a:t>50</a:t>
            </a:fld>
            <a:endParaRPr lang="en-US" altLang="en-US" sz="1400">
              <a:solidFill>
                <a:srgbClr val="FF0000"/>
              </a:solidFill>
              <a:latin typeface="Arial" panose="020B0604020202020204" pitchFamily="34" charset="0"/>
            </a:endParaRPr>
          </a:p>
        </p:txBody>
      </p:sp>
      <p:sp>
        <p:nvSpPr>
          <p:cNvPr id="67587" name="Rectangle 2">
            <a:extLst>
              <a:ext uri="{FF2B5EF4-FFF2-40B4-BE49-F238E27FC236}">
                <a16:creationId xmlns:a16="http://schemas.microsoft.com/office/drawing/2014/main" id="{9EAF2F10-801E-47CF-68E1-C018F7764F4E}"/>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7588" name="Rectangle 3">
            <a:extLst>
              <a:ext uri="{FF2B5EF4-FFF2-40B4-BE49-F238E27FC236}">
                <a16:creationId xmlns:a16="http://schemas.microsoft.com/office/drawing/2014/main" id="{E6513C67-154E-EC7F-86CD-9451CDC36C7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a:t>
            </a:r>
            <a:r>
              <a:rPr lang="en-US" altLang="en-US" sz="2000" dirty="0" err="1"/>
              <a:t>HeatMaps</a:t>
            </a:r>
            <a:endParaRPr lang="en-US" altLang="en-US" sz="2000" dirty="0"/>
          </a:p>
        </p:txBody>
      </p:sp>
      <p:sp>
        <p:nvSpPr>
          <p:cNvPr id="67589" name="Rectangle 4">
            <a:extLst>
              <a:ext uri="{FF2B5EF4-FFF2-40B4-BE49-F238E27FC236}">
                <a16:creationId xmlns:a16="http://schemas.microsoft.com/office/drawing/2014/main" id="{28FC8526-F156-BF38-26D0-4B1BB6E172E1}"/>
              </a:ext>
            </a:extLst>
          </p:cNvPr>
          <p:cNvSpPr>
            <a:spLocks noChangeArrowheads="1"/>
          </p:cNvSpPr>
          <p:nvPr/>
        </p:nvSpPr>
        <p:spPr bwMode="auto">
          <a:xfrm>
            <a:off x="152400" y="533400"/>
            <a:ext cx="883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000" b="1" dirty="0" err="1">
                <a:latin typeface="Arial" panose="020B0604020202020204" pitchFamily="34" charset="0"/>
              </a:rPr>
              <a:t>HeatMaps</a:t>
            </a:r>
            <a:r>
              <a:rPr lang="en-US" altLang="en-US" sz="2000" b="1" dirty="0">
                <a:latin typeface="Arial" panose="020B0604020202020204" pitchFamily="34" charset="0"/>
              </a:rPr>
              <a:t> are one of the most powerful features                                              of TARP, allowing a user to investigate heat flows between nodes and/or Groups. The user has up to 5 levels of grouping available (Major, Minor, Sub, Sub2, and Sub3).</a:t>
            </a:r>
          </a:p>
          <a:p>
            <a:pPr eaLnBrk="1" hangingPunct="1"/>
            <a:r>
              <a:rPr lang="en-US" altLang="en-US" sz="2000" b="1" dirty="0">
                <a:latin typeface="Arial" panose="020B0604020202020204" pitchFamily="34" charset="0"/>
              </a:rPr>
              <a:t>The user must output all Temperature, Conductor, and Heat data to use the </a:t>
            </a:r>
            <a:r>
              <a:rPr lang="en-US" altLang="en-US" sz="2000" b="1" dirty="0" err="1">
                <a:latin typeface="Arial" panose="020B0604020202020204" pitchFamily="34" charset="0"/>
              </a:rPr>
              <a:t>HeatMap</a:t>
            </a:r>
            <a:r>
              <a:rPr lang="en-US" altLang="en-US" sz="2000" b="1" dirty="0">
                <a:latin typeface="Arial" panose="020B0604020202020204" pitchFamily="34" charset="0"/>
              </a:rPr>
              <a:t> options.  This data (along with the node pairings for a conductor) are read into a specialized workbook containing macros to calculate the </a:t>
            </a:r>
            <a:r>
              <a:rPr lang="en-US" altLang="en-US" sz="2000" b="1" dirty="0" err="1">
                <a:latin typeface="Arial" panose="020B0604020202020204" pitchFamily="34" charset="0"/>
              </a:rPr>
              <a:t>heatflow</a:t>
            </a:r>
            <a:r>
              <a:rPr lang="en-US" altLang="en-US" sz="2000" b="1" dirty="0">
                <a:latin typeface="Arial" panose="020B0604020202020204" pitchFamily="34" charset="0"/>
              </a:rPr>
              <a:t> for any timesteps specified in the output workbook.  </a:t>
            </a:r>
            <a:r>
              <a:rPr lang="en-US" altLang="en-US" sz="2000" b="1" dirty="0" err="1">
                <a:latin typeface="Arial" panose="020B0604020202020204" pitchFamily="34" charset="0"/>
              </a:rPr>
              <a:t>Heatflows</a:t>
            </a:r>
            <a:r>
              <a:rPr lang="en-US" altLang="en-US" sz="2000" b="1" dirty="0">
                <a:latin typeface="Arial" panose="020B0604020202020204" pitchFamily="34" charset="0"/>
              </a:rPr>
              <a:t> may be shown between nodes, groups, or between nodes and groups.  </a:t>
            </a:r>
          </a:p>
          <a:p>
            <a:pPr eaLnBrk="1" hangingPunct="1"/>
            <a:r>
              <a:rPr lang="en-US" altLang="en-US" sz="2000" b="1" dirty="0">
                <a:latin typeface="Arial" panose="020B0604020202020204" pitchFamily="34" charset="0"/>
              </a:rPr>
              <a:t>Clicking the Heatmap or Compare </a:t>
            </a:r>
            <a:r>
              <a:rPr lang="en-US" altLang="en-US" sz="2000" b="1" dirty="0" err="1">
                <a:latin typeface="Arial" panose="020B0604020202020204" pitchFamily="34" charset="0"/>
              </a:rPr>
              <a:t>HeatMap</a:t>
            </a:r>
            <a:r>
              <a:rPr lang="en-US" altLang="en-US" sz="2000" b="1" dirty="0">
                <a:latin typeface="Arial" panose="020B0604020202020204" pitchFamily="34" charset="0"/>
              </a:rPr>
              <a:t> options under the Workbook Properties branch of the TARP Objects tree will create Binary </a:t>
            </a:r>
            <a:r>
              <a:rPr lang="en-US" altLang="en-US" sz="2000" b="1" dirty="0" err="1">
                <a:latin typeface="Arial" panose="020B0604020202020204" pitchFamily="34" charset="0"/>
              </a:rPr>
              <a:t>HeatMap</a:t>
            </a:r>
            <a:r>
              <a:rPr lang="en-US" altLang="en-US" sz="2000" b="1" dirty="0">
                <a:latin typeface="Arial" panose="020B0604020202020204" pitchFamily="34" charset="0"/>
              </a:rPr>
              <a:t> File objects.  These should then be populated with the required file names for </a:t>
            </a:r>
            <a:r>
              <a:rPr lang="en-US" altLang="en-US" sz="2000" b="1" dirty="0" err="1">
                <a:latin typeface="Arial" panose="020B0604020202020204" pitchFamily="34" charset="0"/>
              </a:rPr>
              <a:t>HeatMap</a:t>
            </a:r>
            <a:r>
              <a:rPr lang="en-US" altLang="en-US" sz="2000" b="1" dirty="0">
                <a:latin typeface="Arial" panose="020B0604020202020204" pitchFamily="34" charset="0"/>
              </a:rPr>
              <a:t> generation</a:t>
            </a:r>
          </a:p>
          <a:p>
            <a:pPr eaLnBrk="1" hangingPunct="1"/>
            <a:r>
              <a:rPr lang="en-US" altLang="en-US" sz="2000" b="1" dirty="0">
                <a:latin typeface="Arial" panose="020B0604020202020204" pitchFamily="34" charset="0"/>
              </a:rPr>
              <a:t>NOTE: Older versions of TARP allowed for                                                        </a:t>
            </a:r>
            <a:r>
              <a:rPr lang="en-US" altLang="en-US" sz="2000" b="1" dirty="0" err="1">
                <a:latin typeface="Arial" panose="020B0604020202020204" pitchFamily="34" charset="0"/>
              </a:rPr>
              <a:t>DataSets</a:t>
            </a:r>
            <a:r>
              <a:rPr lang="en-US" altLang="en-US" sz="2000" b="1" dirty="0">
                <a:latin typeface="Arial" panose="020B0604020202020204" pitchFamily="34" charset="0"/>
              </a:rPr>
              <a:t> to be created for the storage of                                                          </a:t>
            </a:r>
            <a:r>
              <a:rPr lang="en-US" altLang="en-US" sz="2000" b="1" dirty="0" err="1">
                <a:latin typeface="Arial" panose="020B0604020202020204" pitchFamily="34" charset="0"/>
              </a:rPr>
              <a:t>HeatMap</a:t>
            </a:r>
            <a:r>
              <a:rPr lang="en-US" altLang="en-US" sz="2000" b="1" dirty="0">
                <a:latin typeface="Arial" panose="020B0604020202020204" pitchFamily="34" charset="0"/>
              </a:rPr>
              <a:t> data, but is now discontinued in                                                             newer versions of TARP due to much                                                               better performance with the BHF formats.</a:t>
            </a:r>
          </a:p>
          <a:p>
            <a:pPr eaLnBrk="1" hangingPunct="1"/>
            <a:endParaRPr lang="en-US" altLang="en-US" sz="2000" b="1" dirty="0">
              <a:latin typeface="Arial" panose="020B0604020202020204" pitchFamily="34" charset="0"/>
            </a:endParaRPr>
          </a:p>
          <a:p>
            <a:pPr eaLnBrk="1" hangingPunct="1"/>
            <a:endParaRPr lang="en-US" altLang="en-US" sz="2000" b="1" dirty="0">
              <a:latin typeface="Arial" panose="020B0604020202020204" pitchFamily="34" charset="0"/>
            </a:endParaRPr>
          </a:p>
        </p:txBody>
      </p:sp>
      <p:pic>
        <p:nvPicPr>
          <p:cNvPr id="67592" name="Picture 14">
            <a:hlinkClick r:id="rId3" action="ppaction://hlinksldjump"/>
            <a:extLst>
              <a:ext uri="{FF2B5EF4-FFF2-40B4-BE49-F238E27FC236}">
                <a16:creationId xmlns:a16="http://schemas.microsoft.com/office/drawing/2014/main" id="{9C785BD0-4A8F-4EEF-4C26-B6FADEB500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7593" name="Picture 19">
            <a:hlinkClick r:id="rId5" action="ppaction://hlinksldjump"/>
            <a:extLst>
              <a:ext uri="{FF2B5EF4-FFF2-40B4-BE49-F238E27FC236}">
                <a16:creationId xmlns:a16="http://schemas.microsoft.com/office/drawing/2014/main" id="{D32B1F88-D58F-04A1-E221-4500C408BB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A352AB9-BF06-1B7B-3405-513689C2F12C}"/>
              </a:ext>
            </a:extLst>
          </p:cNvPr>
          <p:cNvPicPr>
            <a:picLocks noChangeAspect="1"/>
          </p:cNvPicPr>
          <p:nvPr/>
        </p:nvPicPr>
        <p:blipFill rotWithShape="1">
          <a:blip r:embed="rId7"/>
          <a:srcRect l="30000" t="24193" r="32681" b="56452"/>
          <a:stretch/>
        </p:blipFill>
        <p:spPr>
          <a:xfrm>
            <a:off x="5638799" y="5079361"/>
            <a:ext cx="3483429" cy="1473839"/>
          </a:xfrm>
          <a:prstGeom prst="rect">
            <a:avLst/>
          </a:prstGeom>
        </p:spPr>
      </p:pic>
    </p:spTree>
    <p:extLst>
      <p:ext uri="{BB962C8B-B14F-4D97-AF65-F5344CB8AC3E}">
        <p14:creationId xmlns:p14="http://schemas.microsoft.com/office/powerpoint/2010/main" val="3345713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9A0195A9-235B-5EE1-E557-02C208689E74}"/>
              </a:ext>
            </a:extLst>
          </p:cNvPr>
          <p:cNvSpPr>
            <a:spLocks noChangeArrowheads="1"/>
          </p:cNvSpPr>
          <p:nvPr/>
        </p:nvSpPr>
        <p:spPr bwMode="auto">
          <a:xfrm>
            <a:off x="152400" y="642937"/>
            <a:ext cx="8763000" cy="61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171450" indent="-169863">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dirty="0">
                <a:latin typeface="Arial" panose="020B0604020202020204" pitchFamily="34" charset="0"/>
              </a:rPr>
              <a:t>Binary </a:t>
            </a:r>
            <a:r>
              <a:rPr lang="en-US" altLang="en-US" sz="1800" b="1" dirty="0" err="1">
                <a:latin typeface="Arial" panose="020B0604020202020204" pitchFamily="34" charset="0"/>
              </a:rPr>
              <a:t>HeatMap</a:t>
            </a:r>
            <a:r>
              <a:rPr lang="en-US" altLang="en-US" sz="1800" b="1" dirty="0">
                <a:latin typeface="Arial" panose="020B0604020202020204" pitchFamily="34" charset="0"/>
              </a:rPr>
              <a:t> Files (BHF) are an alternative to storing                                </a:t>
            </a:r>
            <a:r>
              <a:rPr lang="en-US" altLang="en-US" sz="1800" b="1" dirty="0" err="1">
                <a:latin typeface="Arial" panose="020B0604020202020204" pitchFamily="34" charset="0"/>
              </a:rPr>
              <a:t>HeatMap</a:t>
            </a:r>
            <a:r>
              <a:rPr lang="en-US" altLang="en-US" sz="1800" b="1" dirty="0">
                <a:latin typeface="Arial" panose="020B0604020202020204" pitchFamily="34" charset="0"/>
              </a:rPr>
              <a:t> data on Excel Worksheets, which was an option in older versions of TARP but is now considered obsolete</a:t>
            </a: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endParaRPr lang="en-US" altLang="en-US" sz="1800" b="1" dirty="0">
              <a:latin typeface="Arial" panose="020B0604020202020204" pitchFamily="34" charset="0"/>
            </a:endParaRPr>
          </a:p>
          <a:p>
            <a:pPr>
              <a:spcBef>
                <a:spcPct val="0"/>
              </a:spcBef>
            </a:pPr>
            <a:r>
              <a:rPr lang="en-US" altLang="en-US" sz="1800" b="1" dirty="0">
                <a:latin typeface="Arial" panose="020B0604020202020204" pitchFamily="34" charset="0"/>
              </a:rPr>
              <a:t>Data from the BHF is read into the </a:t>
            </a:r>
            <a:r>
              <a:rPr lang="en-US" altLang="en-US" sz="1800" b="1" dirty="0" err="1">
                <a:latin typeface="Arial" panose="020B0604020202020204" pitchFamily="34" charset="0"/>
              </a:rPr>
              <a:t>HeatMap</a:t>
            </a:r>
            <a:r>
              <a:rPr lang="en-US" altLang="en-US" sz="1800" b="1" dirty="0">
                <a:latin typeface="Arial" panose="020B0604020202020204" pitchFamily="34" charset="0"/>
              </a:rPr>
              <a:t> workbook resulting in much faster generation of </a:t>
            </a:r>
            <a:r>
              <a:rPr lang="en-US" altLang="en-US" sz="1800" b="1" dirty="0" err="1">
                <a:latin typeface="Arial" panose="020B0604020202020204" pitchFamily="34" charset="0"/>
              </a:rPr>
              <a:t>HeatMaps</a:t>
            </a:r>
            <a:r>
              <a:rPr lang="en-US" altLang="en-US" sz="1800" b="1" dirty="0">
                <a:latin typeface="Arial" panose="020B0604020202020204" pitchFamily="34" charset="0"/>
              </a:rPr>
              <a:t>, particularly for larger models</a:t>
            </a:r>
          </a:p>
          <a:p>
            <a:pPr lvl="1">
              <a:spcBef>
                <a:spcPct val="0"/>
              </a:spcBef>
              <a:buFontTx/>
              <a:buChar char="•"/>
            </a:pPr>
            <a:r>
              <a:rPr lang="en-US" altLang="en-US" sz="1800" b="1" dirty="0">
                <a:latin typeface="Arial" panose="020B0604020202020204" pitchFamily="34" charset="0"/>
              </a:rPr>
              <a:t>Link between Excel file and BHF is based on filename, so multiple BHF files may be used simply by changing the name of the Excel file</a:t>
            </a:r>
          </a:p>
        </p:txBody>
      </p:sp>
      <p:pic>
        <p:nvPicPr>
          <p:cNvPr id="114691" name="Picture 9">
            <a:extLst>
              <a:ext uri="{FF2B5EF4-FFF2-40B4-BE49-F238E27FC236}">
                <a16:creationId xmlns:a16="http://schemas.microsoft.com/office/drawing/2014/main" id="{9B97EC8F-0384-45BD-6959-845B95AB9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Slide Number Placeholder 2">
            <a:extLst>
              <a:ext uri="{FF2B5EF4-FFF2-40B4-BE49-F238E27FC236}">
                <a16:creationId xmlns:a16="http://schemas.microsoft.com/office/drawing/2014/main" id="{84837A04-9C4F-3E2E-E771-6AFC7637C8C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D654878-18F2-4B28-9955-090BD1D3EEF2}" type="slidenum">
              <a:rPr lang="en-US" altLang="en-US" sz="1400">
                <a:solidFill>
                  <a:srgbClr val="FF0000"/>
                </a:solidFill>
                <a:latin typeface="Arial" panose="020B0604020202020204" pitchFamily="34" charset="0"/>
              </a:rPr>
              <a:pPr>
                <a:spcBef>
                  <a:spcPct val="0"/>
                </a:spcBef>
                <a:buFontTx/>
                <a:buNone/>
              </a:pPr>
              <a:t>51</a:t>
            </a:fld>
            <a:endParaRPr lang="en-US" altLang="en-US" sz="1400">
              <a:solidFill>
                <a:srgbClr val="FF0000"/>
              </a:solidFill>
              <a:latin typeface="Arial" panose="020B0604020202020204" pitchFamily="34" charset="0"/>
            </a:endParaRPr>
          </a:p>
        </p:txBody>
      </p:sp>
      <p:sp>
        <p:nvSpPr>
          <p:cNvPr id="114693" name="Rectangle 2">
            <a:extLst>
              <a:ext uri="{FF2B5EF4-FFF2-40B4-BE49-F238E27FC236}">
                <a16:creationId xmlns:a16="http://schemas.microsoft.com/office/drawing/2014/main" id="{DF1A9858-F0C2-7B80-6C0C-E9FCB5984C6B}"/>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Binary </a:t>
            </a:r>
            <a:r>
              <a:rPr lang="en-US" altLang="en-US" sz="2000" dirty="0" err="1"/>
              <a:t>HeatMap</a:t>
            </a:r>
            <a:r>
              <a:rPr lang="en-US" altLang="en-US" sz="2000" dirty="0"/>
              <a:t> Files</a:t>
            </a:r>
          </a:p>
        </p:txBody>
      </p:sp>
      <p:sp>
        <p:nvSpPr>
          <p:cNvPr id="114694" name="Rectangle 8">
            <a:extLst>
              <a:ext uri="{FF2B5EF4-FFF2-40B4-BE49-F238E27FC236}">
                <a16:creationId xmlns:a16="http://schemas.microsoft.com/office/drawing/2014/main" id="{193779AC-F8DA-8444-9AFE-2BCD98DBF447}"/>
              </a:ext>
            </a:extLst>
          </p:cNvPr>
          <p:cNvSpPr>
            <a:spLocks noChangeArrowheads="1"/>
          </p:cNvSpPr>
          <p:nvPr/>
        </p:nvSpPr>
        <p:spPr bwMode="auto">
          <a:xfrm>
            <a:off x="261938" y="1981200"/>
            <a:ext cx="6248400" cy="762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4695" name="Rectangle 9">
            <a:extLst>
              <a:ext uri="{FF2B5EF4-FFF2-40B4-BE49-F238E27FC236}">
                <a16:creationId xmlns:a16="http://schemas.microsoft.com/office/drawing/2014/main" id="{8E90D05B-5DD5-8A5C-49EE-5D72571D8D40}"/>
              </a:ext>
            </a:extLst>
          </p:cNvPr>
          <p:cNvSpPr>
            <a:spLocks noChangeArrowheads="1"/>
          </p:cNvSpPr>
          <p:nvPr/>
        </p:nvSpPr>
        <p:spPr bwMode="auto">
          <a:xfrm>
            <a:off x="381000" y="3027363"/>
            <a:ext cx="1143000" cy="2230437"/>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4696" name="Rectangle 10">
            <a:extLst>
              <a:ext uri="{FF2B5EF4-FFF2-40B4-BE49-F238E27FC236}">
                <a16:creationId xmlns:a16="http://schemas.microsoft.com/office/drawing/2014/main" id="{75050D87-F82D-B23C-ED67-2E3872D954AB}"/>
              </a:ext>
            </a:extLst>
          </p:cNvPr>
          <p:cNvSpPr>
            <a:spLocks noChangeArrowheads="1"/>
          </p:cNvSpPr>
          <p:nvPr/>
        </p:nvSpPr>
        <p:spPr bwMode="auto">
          <a:xfrm>
            <a:off x="1557338" y="3025775"/>
            <a:ext cx="2709862" cy="2232025"/>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4697" name="Rectangle 10">
            <a:extLst>
              <a:ext uri="{FF2B5EF4-FFF2-40B4-BE49-F238E27FC236}">
                <a16:creationId xmlns:a16="http://schemas.microsoft.com/office/drawing/2014/main" id="{C4A7757C-6D19-E04E-EEAB-BD866F1413B5}"/>
              </a:ext>
            </a:extLst>
          </p:cNvPr>
          <p:cNvSpPr>
            <a:spLocks noChangeArrowheads="1"/>
          </p:cNvSpPr>
          <p:nvPr/>
        </p:nvSpPr>
        <p:spPr bwMode="auto">
          <a:xfrm>
            <a:off x="4292600" y="3025775"/>
            <a:ext cx="2108200" cy="22320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14698" name="Rectangle 5">
            <a:extLst>
              <a:ext uri="{FF2B5EF4-FFF2-40B4-BE49-F238E27FC236}">
                <a16:creationId xmlns:a16="http://schemas.microsoft.com/office/drawing/2014/main" id="{5927B9A7-69E6-B3C5-38DF-88FE5A970BA1}"/>
              </a:ext>
            </a:extLst>
          </p:cNvPr>
          <p:cNvSpPr>
            <a:spLocks noChangeArrowheads="1"/>
          </p:cNvSpPr>
          <p:nvPr/>
        </p:nvSpPr>
        <p:spPr bwMode="auto">
          <a:xfrm>
            <a:off x="6553200" y="1524000"/>
            <a:ext cx="256857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347663" indent="-168275">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solidFill>
                  <a:srgbClr val="FF0000"/>
                </a:solidFill>
                <a:latin typeface="Arial" panose="020B0604020202020204" pitchFamily="34" charset="0"/>
              </a:rPr>
              <a:t>Files/Formats</a:t>
            </a:r>
          </a:p>
          <a:p>
            <a:pPr>
              <a:spcBef>
                <a:spcPct val="0"/>
              </a:spcBef>
            </a:pPr>
            <a:r>
              <a:rPr lang="en-US" altLang="en-US" sz="1800" b="1">
                <a:solidFill>
                  <a:schemeClr val="accent2"/>
                </a:solidFill>
                <a:latin typeface="Arial" panose="020B0604020202020204" pitchFamily="34" charset="0"/>
              </a:rPr>
              <a:t>Filter by Timesteps</a:t>
            </a:r>
          </a:p>
          <a:p>
            <a:pPr>
              <a:spcBef>
                <a:spcPct val="0"/>
              </a:spcBef>
            </a:pPr>
            <a:r>
              <a:rPr lang="en-US" altLang="en-US" sz="1800" b="1">
                <a:solidFill>
                  <a:srgbClr val="008000"/>
                </a:solidFill>
                <a:latin typeface="Arial" panose="020B0604020202020204" pitchFamily="34" charset="0"/>
              </a:rPr>
              <a:t>Filter by Connections</a:t>
            </a:r>
          </a:p>
          <a:p>
            <a:pPr lvl="1">
              <a:spcBef>
                <a:spcPct val="0"/>
              </a:spcBef>
              <a:buFontTx/>
              <a:buChar char="•"/>
            </a:pPr>
            <a:r>
              <a:rPr lang="en-US" altLang="en-US" sz="1600" b="1">
                <a:solidFill>
                  <a:srgbClr val="008000"/>
                </a:solidFill>
                <a:latin typeface="Arial" panose="020B0604020202020204" pitchFamily="34" charset="0"/>
              </a:rPr>
              <a:t>Only outputs conductors connected to specified Node/Group</a:t>
            </a:r>
          </a:p>
          <a:p>
            <a:pPr lvl="1">
              <a:spcBef>
                <a:spcPct val="0"/>
              </a:spcBef>
              <a:buFontTx/>
              <a:buChar char="•"/>
            </a:pPr>
            <a:r>
              <a:rPr lang="en-US" altLang="en-US" sz="1600" b="1">
                <a:solidFill>
                  <a:srgbClr val="008000"/>
                </a:solidFill>
                <a:latin typeface="Arial" panose="020B0604020202020204" pitchFamily="34" charset="0"/>
              </a:rPr>
              <a:t>Trace connections out, up to 5 levels, but terminating at specified boundaries</a:t>
            </a:r>
            <a:endParaRPr lang="en-US" altLang="en-US" sz="1800" b="1">
              <a:solidFill>
                <a:srgbClr val="008000"/>
              </a:solidFill>
              <a:latin typeface="Arial" panose="020B0604020202020204" pitchFamily="34" charset="0"/>
            </a:endParaRPr>
          </a:p>
          <a:p>
            <a:pPr>
              <a:spcBef>
                <a:spcPct val="0"/>
              </a:spcBef>
            </a:pPr>
            <a:r>
              <a:rPr lang="en-US" altLang="en-US" sz="1800" b="1">
                <a:solidFill>
                  <a:srgbClr val="FF33CC"/>
                </a:solidFill>
                <a:latin typeface="Arial" panose="020B0604020202020204" pitchFamily="34" charset="0"/>
              </a:rPr>
              <a:t>Filter by Value</a:t>
            </a:r>
          </a:p>
          <a:p>
            <a:pPr lvl="1">
              <a:spcBef>
                <a:spcPct val="0"/>
              </a:spcBef>
              <a:buFontTx/>
              <a:buChar char="•"/>
            </a:pPr>
            <a:r>
              <a:rPr lang="en-US" altLang="en-US" sz="1600" b="1">
                <a:solidFill>
                  <a:srgbClr val="FF33CC"/>
                </a:solidFill>
                <a:latin typeface="Arial" panose="020B0604020202020204" pitchFamily="34" charset="0"/>
              </a:rPr>
              <a:t>Reserved for future</a:t>
            </a:r>
          </a:p>
        </p:txBody>
      </p:sp>
      <p:pic>
        <p:nvPicPr>
          <p:cNvPr id="114699" name="Picture 14">
            <a:hlinkClick r:id="rId4" action="ppaction://hlinksldjump"/>
            <a:extLst>
              <a:ext uri="{FF2B5EF4-FFF2-40B4-BE49-F238E27FC236}">
                <a16:creationId xmlns:a16="http://schemas.microsoft.com/office/drawing/2014/main" id="{761B9684-FEC3-F2C7-FF7C-AAC9BFC376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4700" name="Picture 5">
            <a:hlinkClick r:id="rId6" action="ppaction://hlinksldjump"/>
            <a:extLst>
              <a:ext uri="{FF2B5EF4-FFF2-40B4-BE49-F238E27FC236}">
                <a16:creationId xmlns:a16="http://schemas.microsoft.com/office/drawing/2014/main" id="{FC2AA152-3C14-614D-7C5B-E7DB004576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1113"/>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2">
            <a:extLst>
              <a:ext uri="{FF2B5EF4-FFF2-40B4-BE49-F238E27FC236}">
                <a16:creationId xmlns:a16="http://schemas.microsoft.com/office/drawing/2014/main" id="{F0F8725F-DAFA-1629-A7A9-303F53B82D1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160E80-EC07-4BDD-9E20-ECAE7EB5B486}" type="slidenum">
              <a:rPr lang="en-US" altLang="en-US" sz="1400">
                <a:solidFill>
                  <a:srgbClr val="FF0000"/>
                </a:solidFill>
                <a:latin typeface="Arial" panose="020B0604020202020204" pitchFamily="34" charset="0"/>
              </a:rPr>
              <a:pPr>
                <a:spcBef>
                  <a:spcPct val="0"/>
                </a:spcBef>
                <a:buFontTx/>
                <a:buNone/>
              </a:pPr>
              <a:t>52</a:t>
            </a:fld>
            <a:endParaRPr lang="en-US" altLang="en-US" sz="1400">
              <a:solidFill>
                <a:srgbClr val="FF0000"/>
              </a:solidFill>
              <a:latin typeface="Arial" panose="020B0604020202020204" pitchFamily="34" charset="0"/>
            </a:endParaRPr>
          </a:p>
        </p:txBody>
      </p:sp>
      <p:sp>
        <p:nvSpPr>
          <p:cNvPr id="65539" name="Rectangle 2">
            <a:extLst>
              <a:ext uri="{FF2B5EF4-FFF2-40B4-BE49-F238E27FC236}">
                <a16:creationId xmlns:a16="http://schemas.microsoft.com/office/drawing/2014/main" id="{3F722C02-8A94-0591-14E4-E41E9A63552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5540" name="Rectangle 3">
            <a:extLst>
              <a:ext uri="{FF2B5EF4-FFF2-40B4-BE49-F238E27FC236}">
                <a16:creationId xmlns:a16="http://schemas.microsoft.com/office/drawing/2014/main" id="{4CF2FE09-2E3D-1315-698B-B01019E2C4C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a:t>
            </a:r>
            <a:r>
              <a:rPr lang="en-US" altLang="en-US" sz="2000" dirty="0" err="1"/>
              <a:t>HeatMaps</a:t>
            </a:r>
            <a:endParaRPr lang="en-US" altLang="en-US" sz="2000" dirty="0"/>
          </a:p>
        </p:txBody>
      </p:sp>
      <p:sp>
        <p:nvSpPr>
          <p:cNvPr id="65541" name="Rectangle 4">
            <a:extLst>
              <a:ext uri="{FF2B5EF4-FFF2-40B4-BE49-F238E27FC236}">
                <a16:creationId xmlns:a16="http://schemas.microsoft.com/office/drawing/2014/main" id="{CEBEB02B-8FBB-3A64-03D1-DC7D29BCCB98}"/>
              </a:ext>
            </a:extLst>
          </p:cNvPr>
          <p:cNvSpPr>
            <a:spLocks noChangeArrowheads="1"/>
          </p:cNvSpPr>
          <p:nvPr/>
        </p:nvSpPr>
        <p:spPr bwMode="auto">
          <a:xfrm>
            <a:off x="304800" y="5334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n-US" sz="2200" b="1" dirty="0">
                <a:latin typeface="Arial" panose="020B0604020202020204" pitchFamily="34" charset="0"/>
              </a:rPr>
              <a:t>Once the workbook is generated, the Stefan-                       </a:t>
            </a:r>
            <a:r>
              <a:rPr lang="en-US" altLang="en-US" sz="2200" b="1" dirty="0" err="1">
                <a:latin typeface="Arial" panose="020B0604020202020204" pitchFamily="34" charset="0"/>
              </a:rPr>
              <a:t>Boltzman</a:t>
            </a:r>
            <a:r>
              <a:rPr lang="en-US" altLang="en-US" sz="2200" b="1" dirty="0">
                <a:latin typeface="Arial" panose="020B0604020202020204" pitchFamily="34" charset="0"/>
              </a:rPr>
              <a:t> constant, the offset to absolute temperature, and the time step of interest are specified.  At this point, the heat flow through all conductors is calculated and stored internally</a:t>
            </a:r>
          </a:p>
          <a:p>
            <a:pPr eaLnBrk="1" hangingPunct="1"/>
            <a:r>
              <a:rPr lang="en-US" altLang="en-US" sz="2200" b="1" dirty="0">
                <a:latin typeface="Arial" panose="020B0604020202020204" pitchFamily="34" charset="0"/>
              </a:rPr>
              <a:t>Once a node or Group is specified, all connected nodes/ groups are output to the Map1 worksheet.  The “Min Heat” may be specified to only output relevant heat flows.</a:t>
            </a:r>
          </a:p>
          <a:p>
            <a:pPr eaLnBrk="1" hangingPunct="1"/>
            <a:r>
              <a:rPr lang="en-US" altLang="en-US" sz="2200" b="1" dirty="0">
                <a:latin typeface="Arial" panose="020B0604020202020204" pitchFamily="34" charset="0"/>
              </a:rPr>
              <a:t>A summary of the node/group is also provided showing the amount of heat transferred by mode and applied.</a:t>
            </a:r>
          </a:p>
          <a:p>
            <a:pPr eaLnBrk="1" hangingPunct="1"/>
            <a:r>
              <a:rPr lang="en-US" altLang="en-US" sz="2200" b="1" dirty="0">
                <a:latin typeface="Arial" panose="020B0604020202020204" pitchFamily="34" charset="0"/>
              </a:rPr>
              <a:t>The format may be changed to display more digits</a:t>
            </a:r>
          </a:p>
        </p:txBody>
      </p:sp>
      <p:sp>
        <p:nvSpPr>
          <p:cNvPr id="65542" name="Text Box 10">
            <a:extLst>
              <a:ext uri="{FF2B5EF4-FFF2-40B4-BE49-F238E27FC236}">
                <a16:creationId xmlns:a16="http://schemas.microsoft.com/office/drawing/2014/main" id="{0AD4155E-9AB8-0AB0-158F-6722CC205F1F}"/>
              </a:ext>
            </a:extLst>
          </p:cNvPr>
          <p:cNvSpPr txBox="1">
            <a:spLocks noChangeArrowheads="1"/>
          </p:cNvSpPr>
          <p:nvPr/>
        </p:nvSpPr>
        <p:spPr bwMode="auto">
          <a:xfrm rot="10800000">
            <a:off x="457200" y="4267200"/>
            <a:ext cx="3651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pic>
        <p:nvPicPr>
          <p:cNvPr id="65543" name="Picture 14">
            <a:hlinkClick r:id="rId3" action="ppaction://hlinksldjump"/>
            <a:extLst>
              <a:ext uri="{FF2B5EF4-FFF2-40B4-BE49-F238E27FC236}">
                <a16:creationId xmlns:a16="http://schemas.microsoft.com/office/drawing/2014/main" id="{0D83EB28-80DB-E712-1805-2797ED3FD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9">
            <a:hlinkClick r:id="rId5" action="ppaction://hlinksldjump"/>
            <a:extLst>
              <a:ext uri="{FF2B5EF4-FFF2-40B4-BE49-F238E27FC236}">
                <a16:creationId xmlns:a16="http://schemas.microsoft.com/office/drawing/2014/main" id="{D10DFF74-642A-56C9-F0D6-1441AA0CAA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5545" name="Rectangle 9">
            <a:extLst>
              <a:ext uri="{FF2B5EF4-FFF2-40B4-BE49-F238E27FC236}">
                <a16:creationId xmlns:a16="http://schemas.microsoft.com/office/drawing/2014/main" id="{CE41C03C-5C09-AED0-D1A0-9F8D18C0A941}"/>
              </a:ext>
            </a:extLst>
          </p:cNvPr>
          <p:cNvSpPr>
            <a:spLocks noChangeArrowheads="1"/>
          </p:cNvSpPr>
          <p:nvPr/>
        </p:nvSpPr>
        <p:spPr bwMode="auto">
          <a:xfrm>
            <a:off x="2895600" y="5181600"/>
            <a:ext cx="2660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6000"/>
              <a:t>Replace</a:t>
            </a:r>
          </a:p>
        </p:txBody>
      </p:sp>
      <p:pic>
        <p:nvPicPr>
          <p:cNvPr id="65546" name="Picture 1">
            <a:extLst>
              <a:ext uri="{FF2B5EF4-FFF2-40B4-BE49-F238E27FC236}">
                <a16:creationId xmlns:a16="http://schemas.microsoft.com/office/drawing/2014/main" id="{54766068-C6E4-FCC7-F9D6-82329E51928C}"/>
              </a:ext>
            </a:extLst>
          </p:cNvPr>
          <p:cNvPicPr>
            <a:picLocks noChangeAspect="1"/>
          </p:cNvPicPr>
          <p:nvPr/>
        </p:nvPicPr>
        <p:blipFill>
          <a:blip r:embed="rId7">
            <a:extLst>
              <a:ext uri="{28A0092B-C50C-407E-A947-70E740481C1C}">
                <a14:useLocalDpi xmlns:a14="http://schemas.microsoft.com/office/drawing/2010/main" val="0"/>
              </a:ext>
            </a:extLst>
          </a:blip>
          <a:srcRect t="19821" r="37196" b="40129"/>
          <a:stretch>
            <a:fillRect/>
          </a:stretch>
        </p:blipFill>
        <p:spPr bwMode="auto">
          <a:xfrm>
            <a:off x="838200" y="4191000"/>
            <a:ext cx="7315200"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263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2">
            <a:extLst>
              <a:ext uri="{FF2B5EF4-FFF2-40B4-BE49-F238E27FC236}">
                <a16:creationId xmlns:a16="http://schemas.microsoft.com/office/drawing/2014/main" id="{A4870AFC-5063-E443-57FA-2C0EEE3F0F2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49545A3-F660-462D-962C-4CE9B971F6AC}" type="slidenum">
              <a:rPr lang="en-US" altLang="en-US" sz="1400">
                <a:solidFill>
                  <a:srgbClr val="FF0000"/>
                </a:solidFill>
                <a:latin typeface="Arial" panose="020B0604020202020204" pitchFamily="34" charset="0"/>
              </a:rPr>
              <a:pPr>
                <a:spcBef>
                  <a:spcPct val="0"/>
                </a:spcBef>
                <a:buFontTx/>
                <a:buNone/>
              </a:pPr>
              <a:t>53</a:t>
            </a:fld>
            <a:endParaRPr lang="en-US" altLang="en-US" sz="1400">
              <a:solidFill>
                <a:srgbClr val="FF0000"/>
              </a:solidFill>
              <a:latin typeface="Arial" panose="020B0604020202020204" pitchFamily="34" charset="0"/>
            </a:endParaRPr>
          </a:p>
        </p:txBody>
      </p:sp>
      <p:sp>
        <p:nvSpPr>
          <p:cNvPr id="75779" name="Rectangle 2">
            <a:extLst>
              <a:ext uri="{FF2B5EF4-FFF2-40B4-BE49-F238E27FC236}">
                <a16:creationId xmlns:a16="http://schemas.microsoft.com/office/drawing/2014/main" id="{3DC302AA-A72F-8271-D9AB-3E387499490C}"/>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75780" name="Rectangle 3">
            <a:extLst>
              <a:ext uri="{FF2B5EF4-FFF2-40B4-BE49-F238E27FC236}">
                <a16:creationId xmlns:a16="http://schemas.microsoft.com/office/drawing/2014/main" id="{F8A779A6-DEF2-70EF-EEE4-0F6376274B82}"/>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Output </a:t>
            </a:r>
            <a:r>
              <a:rPr lang="en-US" altLang="en-US" sz="2000" dirty="0" err="1"/>
              <a:t>HeatMap</a:t>
            </a:r>
            <a:r>
              <a:rPr lang="en-US" altLang="en-US" sz="2000" dirty="0"/>
              <a:t> Workbook</a:t>
            </a:r>
          </a:p>
        </p:txBody>
      </p:sp>
      <p:sp>
        <p:nvSpPr>
          <p:cNvPr id="75781" name="Rectangle 4">
            <a:extLst>
              <a:ext uri="{FF2B5EF4-FFF2-40B4-BE49-F238E27FC236}">
                <a16:creationId xmlns:a16="http://schemas.microsoft.com/office/drawing/2014/main" id="{3C878962-CCDB-382D-B561-E12BBCDF7DDD}"/>
              </a:ext>
            </a:extLst>
          </p:cNvPr>
          <p:cNvSpPr>
            <a:spLocks noChangeArrowheads="1"/>
          </p:cNvSpPr>
          <p:nvPr/>
        </p:nvSpPr>
        <p:spPr bwMode="auto">
          <a:xfrm>
            <a:off x="76200" y="533400"/>
            <a:ext cx="69342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indent="-169863">
              <a:spcBef>
                <a:spcPct val="20000"/>
              </a:spcBef>
              <a:buChar char="–"/>
              <a:defRPr sz="2800">
                <a:solidFill>
                  <a:schemeClr val="tx1"/>
                </a:solidFill>
                <a:latin typeface="Times New Roman" panose="02020603050405020304" pitchFamily="18" charset="0"/>
              </a:defRPr>
            </a:lvl2pPr>
            <a:lvl3pPr marL="744538" indent="-169863">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ct val="50000"/>
              </a:spcAft>
            </a:pPr>
            <a:r>
              <a:rPr lang="en-US" altLang="en-US" sz="1600" b="1">
                <a:latin typeface="Arial" panose="020B0604020202020204" pitchFamily="34" charset="0"/>
              </a:rPr>
              <a:t>TARP menu items are included in appropriate workbooks to:</a:t>
            </a:r>
          </a:p>
          <a:p>
            <a:pPr lvl="1">
              <a:spcBef>
                <a:spcPct val="0"/>
              </a:spcBef>
              <a:spcAft>
                <a:spcPct val="25000"/>
              </a:spcAft>
              <a:buFontTx/>
              <a:buChar char="•"/>
            </a:pPr>
            <a:r>
              <a:rPr lang="en-US" altLang="en-US" sz="1600" b="1">
                <a:solidFill>
                  <a:srgbClr val="000099"/>
                </a:solidFill>
                <a:latin typeface="Arial" panose="020B0604020202020204" pitchFamily="34" charset="0"/>
              </a:rPr>
              <a:t>Create a Matrix of Group to Group HeatFlows</a:t>
            </a:r>
          </a:p>
          <a:p>
            <a:pPr lvl="2">
              <a:spcBef>
                <a:spcPct val="0"/>
              </a:spcBef>
              <a:spcAft>
                <a:spcPct val="25000"/>
              </a:spcAft>
            </a:pPr>
            <a:r>
              <a:rPr lang="en-US" altLang="en-US" sz="1600" b="1">
                <a:latin typeface="Arial" panose="020B0604020202020204" pitchFamily="34" charset="0"/>
              </a:rPr>
              <a:t>Data is output at current timesteps from Map1 sheet</a:t>
            </a:r>
          </a:p>
          <a:p>
            <a:pPr lvl="2">
              <a:spcBef>
                <a:spcPct val="0"/>
              </a:spcBef>
              <a:spcAft>
                <a:spcPct val="25000"/>
              </a:spcAft>
            </a:pPr>
            <a:r>
              <a:rPr lang="en-US" altLang="en-US" sz="1600" b="1">
                <a:latin typeface="Arial" panose="020B0604020202020204" pitchFamily="34" charset="0"/>
              </a:rPr>
              <a:t>Sheets are created for Major Groups, Minor Groups, SubGroups, and Dynamic Groups</a:t>
            </a:r>
          </a:p>
          <a:p>
            <a:pPr lvl="2">
              <a:spcBef>
                <a:spcPct val="0"/>
              </a:spcBef>
              <a:spcAft>
                <a:spcPct val="25000"/>
              </a:spcAft>
            </a:pPr>
            <a:r>
              <a:rPr lang="en-US" altLang="en-US" sz="1600" b="1">
                <a:latin typeface="Arial" panose="020B0604020202020204" pitchFamily="34" charset="0"/>
              </a:rPr>
              <a:t>User may examine Total Heat, Linear Heat, Radiative Heat, Linear Conductance, or Radiative Conductance</a:t>
            </a:r>
          </a:p>
          <a:p>
            <a:pPr lvl="2">
              <a:spcBef>
                <a:spcPct val="0"/>
              </a:spcBef>
              <a:spcAft>
                <a:spcPct val="25000"/>
              </a:spcAft>
            </a:pPr>
            <a:endParaRPr lang="en-US" altLang="en-US" sz="1600" b="1">
              <a:latin typeface="Arial" panose="020B0604020202020204" pitchFamily="34" charset="0"/>
            </a:endParaRPr>
          </a:p>
          <a:p>
            <a:pPr lvl="2">
              <a:spcBef>
                <a:spcPct val="0"/>
              </a:spcBef>
              <a:spcAft>
                <a:spcPct val="25000"/>
              </a:spcAft>
            </a:pPr>
            <a:endParaRPr lang="en-US" altLang="en-US" sz="1600" b="1">
              <a:latin typeface="Arial" panose="020B0604020202020204" pitchFamily="34" charset="0"/>
            </a:endParaRPr>
          </a:p>
          <a:p>
            <a:pPr lvl="2">
              <a:spcBef>
                <a:spcPct val="0"/>
              </a:spcBef>
              <a:spcAft>
                <a:spcPct val="25000"/>
              </a:spcAft>
            </a:pPr>
            <a:endParaRPr lang="en-US" altLang="en-US" sz="1600" b="1">
              <a:latin typeface="Arial" panose="020B0604020202020204" pitchFamily="34" charset="0"/>
            </a:endParaRPr>
          </a:p>
          <a:p>
            <a:pPr lvl="2">
              <a:spcBef>
                <a:spcPct val="0"/>
              </a:spcBef>
              <a:spcAft>
                <a:spcPct val="25000"/>
              </a:spcAft>
            </a:pPr>
            <a:endParaRPr lang="en-US" altLang="en-US" sz="1600" b="1">
              <a:latin typeface="Arial" panose="020B0604020202020204" pitchFamily="34" charset="0"/>
            </a:endParaRPr>
          </a:p>
          <a:p>
            <a:pPr lvl="1">
              <a:spcBef>
                <a:spcPct val="0"/>
              </a:spcBef>
              <a:spcAft>
                <a:spcPct val="25000"/>
              </a:spcAft>
              <a:buFontTx/>
              <a:buChar char="•"/>
            </a:pPr>
            <a:endParaRPr lang="en-US" altLang="en-US" sz="1600" b="1">
              <a:latin typeface="Arial" panose="020B0604020202020204" pitchFamily="34" charset="0"/>
            </a:endParaRPr>
          </a:p>
        </p:txBody>
      </p:sp>
      <p:pic>
        <p:nvPicPr>
          <p:cNvPr id="75782" name="Picture 8">
            <a:extLst>
              <a:ext uri="{FF2B5EF4-FFF2-40B4-BE49-F238E27FC236}">
                <a16:creationId xmlns:a16="http://schemas.microsoft.com/office/drawing/2014/main" id="{7A9E640A-56D4-ACB4-2B5F-1AE6D471E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667000"/>
            <a:ext cx="4572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9">
            <a:extLst>
              <a:ext uri="{FF2B5EF4-FFF2-40B4-BE49-F238E27FC236}">
                <a16:creationId xmlns:a16="http://schemas.microsoft.com/office/drawing/2014/main" id="{780D09C2-9807-90CF-9A3F-89D7DB4C8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3613"/>
            <a:ext cx="365760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0">
            <a:extLst>
              <a:ext uri="{FF2B5EF4-FFF2-40B4-BE49-F238E27FC236}">
                <a16:creationId xmlns:a16="http://schemas.microsoft.com/office/drawing/2014/main" id="{FBC11A28-179F-411A-1134-642660A8A7EF}"/>
              </a:ext>
            </a:extLst>
          </p:cNvPr>
          <p:cNvSpPr>
            <a:spLocks noChangeArrowheads="1"/>
          </p:cNvSpPr>
          <p:nvPr/>
        </p:nvSpPr>
        <p:spPr bwMode="auto">
          <a:xfrm>
            <a:off x="361950" y="2619375"/>
            <a:ext cx="3810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spcAft>
                <a:spcPct val="25000"/>
              </a:spcAft>
            </a:pPr>
            <a:r>
              <a:rPr lang="en-US" altLang="en-US" sz="1600" b="1">
                <a:solidFill>
                  <a:srgbClr val="000099"/>
                </a:solidFill>
                <a:latin typeface="Arial" panose="020B0604020202020204" pitchFamily="34" charset="0"/>
              </a:rPr>
              <a:t>Re-initialize workbook</a:t>
            </a:r>
          </a:p>
          <a:p>
            <a:pPr>
              <a:spcBef>
                <a:spcPct val="0"/>
              </a:spcBef>
              <a:spcAft>
                <a:spcPct val="25000"/>
              </a:spcAft>
            </a:pPr>
            <a:r>
              <a:rPr lang="en-US" altLang="en-US" sz="1600" b="1">
                <a:solidFill>
                  <a:srgbClr val="000099"/>
                </a:solidFill>
                <a:latin typeface="Arial" panose="020B0604020202020204" pitchFamily="34" charset="0"/>
              </a:rPr>
              <a:t>Output Transient HeatFlows for Specified Nodes/ Groups</a:t>
            </a:r>
          </a:p>
        </p:txBody>
      </p:sp>
      <p:pic>
        <p:nvPicPr>
          <p:cNvPr id="75785" name="Picture 11">
            <a:extLst>
              <a:ext uri="{FF2B5EF4-FFF2-40B4-BE49-F238E27FC236}">
                <a16:creationId xmlns:a16="http://schemas.microsoft.com/office/drawing/2014/main" id="{0833F28D-41FE-1869-0471-7E95D1694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714"/>
          <a:stretch>
            <a:fillRect/>
          </a:stretch>
        </p:blipFill>
        <p:spPr bwMode="auto">
          <a:xfrm>
            <a:off x="4191000" y="4267200"/>
            <a:ext cx="48006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AutoShape 13">
            <a:extLst>
              <a:ext uri="{FF2B5EF4-FFF2-40B4-BE49-F238E27FC236}">
                <a16:creationId xmlns:a16="http://schemas.microsoft.com/office/drawing/2014/main" id="{A32619B0-B95A-4822-9206-4C497F70BD91}"/>
              </a:ext>
            </a:extLst>
          </p:cNvPr>
          <p:cNvSpPr>
            <a:spLocks noChangeArrowheads="1"/>
          </p:cNvSpPr>
          <p:nvPr/>
        </p:nvSpPr>
        <p:spPr bwMode="auto">
          <a:xfrm rot="10800000">
            <a:off x="6477000" y="1295400"/>
            <a:ext cx="457200" cy="13716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9290 h 21600"/>
              <a:gd name="T20" fmla="*/ 163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3925"/>
                </a:lnTo>
                <a:lnTo>
                  <a:pt x="14557" y="3925"/>
                </a:lnTo>
                <a:lnTo>
                  <a:pt x="14557" y="19290"/>
                </a:lnTo>
                <a:lnTo>
                  <a:pt x="0" y="19290"/>
                </a:lnTo>
                <a:lnTo>
                  <a:pt x="0" y="21600"/>
                </a:lnTo>
                <a:lnTo>
                  <a:pt x="16300" y="21600"/>
                </a:lnTo>
                <a:lnTo>
                  <a:pt x="16300" y="3925"/>
                </a:lnTo>
                <a:lnTo>
                  <a:pt x="21600" y="3925"/>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5787" name="AutoShape 14">
            <a:extLst>
              <a:ext uri="{FF2B5EF4-FFF2-40B4-BE49-F238E27FC236}">
                <a16:creationId xmlns:a16="http://schemas.microsoft.com/office/drawing/2014/main" id="{50143EBC-B1C8-91D3-ADDA-8BC671212B5F}"/>
              </a:ext>
            </a:extLst>
          </p:cNvPr>
          <p:cNvSpPr>
            <a:spLocks noChangeArrowheads="1"/>
          </p:cNvSpPr>
          <p:nvPr/>
        </p:nvSpPr>
        <p:spPr bwMode="auto">
          <a:xfrm>
            <a:off x="3810000" y="4800600"/>
            <a:ext cx="381000" cy="533400"/>
          </a:xfrm>
          <a:prstGeom prst="rightArrow">
            <a:avLst>
              <a:gd name="adj1" fmla="val 42861"/>
              <a:gd name="adj2" fmla="val 39167"/>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75788" name="Picture 14">
            <a:hlinkClick r:id="rId6" action="ppaction://hlinksldjump"/>
            <a:extLst>
              <a:ext uri="{FF2B5EF4-FFF2-40B4-BE49-F238E27FC236}">
                <a16:creationId xmlns:a16="http://schemas.microsoft.com/office/drawing/2014/main" id="{371BF05D-78A7-B108-EB10-28A9CC3A36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5789" name="Picture 19">
            <a:hlinkClick r:id="rId8" action="ppaction://hlinksldjump"/>
            <a:extLst>
              <a:ext uri="{FF2B5EF4-FFF2-40B4-BE49-F238E27FC236}">
                <a16:creationId xmlns:a16="http://schemas.microsoft.com/office/drawing/2014/main" id="{2EDEB760-7897-5F29-15E9-8D21D8D0495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5790" name="Picture 1">
            <a:extLst>
              <a:ext uri="{FF2B5EF4-FFF2-40B4-BE49-F238E27FC236}">
                <a16:creationId xmlns:a16="http://schemas.microsoft.com/office/drawing/2014/main" id="{E9B9DA65-6A76-C252-C8BE-581456D3D9C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1663" y="990600"/>
            <a:ext cx="21717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110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57B63FB5-E1CC-D8A6-033C-FAAAFB9DC0DE}"/>
              </a:ext>
            </a:extLst>
          </p:cNvPr>
          <p:cNvSpPr>
            <a:spLocks noChangeArrowheads="1"/>
          </p:cNvSpPr>
          <p:nvPr/>
        </p:nvSpPr>
        <p:spPr bwMode="auto">
          <a:xfrm>
            <a:off x="152400" y="685800"/>
            <a:ext cx="87630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Static HeatMaps display heat flow information for the </a:t>
            </a:r>
          </a:p>
          <a:p>
            <a:pPr>
              <a:spcBef>
                <a:spcPct val="0"/>
              </a:spcBef>
              <a:buFontTx/>
              <a:buNone/>
            </a:pPr>
            <a:r>
              <a:rPr lang="en-US" altLang="en-US" sz="1800" b="1">
                <a:latin typeface="Arial" panose="020B0604020202020204" pitchFamily="34" charset="0"/>
              </a:rPr>
              <a:t>	requested node or groups on static worksheets (i.e. constant data)</a:t>
            </a: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endParaRPr lang="en-US" altLang="en-US" sz="1800" b="1">
              <a:latin typeface="Arial" panose="020B0604020202020204" pitchFamily="34" charset="0"/>
            </a:endParaRPr>
          </a:p>
          <a:p>
            <a:pPr>
              <a:spcBef>
                <a:spcPct val="0"/>
              </a:spcBef>
            </a:pPr>
            <a:r>
              <a:rPr lang="en-US" altLang="en-US" sz="1800" b="1">
                <a:latin typeface="Arial" panose="020B0604020202020204" pitchFamily="34" charset="0"/>
              </a:rPr>
              <a:t>Worksheets are created for each Node or Group selected and displays the Heatflow to connected nodes/groups, the conductance, and the , g the name of the Excel file</a:t>
            </a:r>
          </a:p>
        </p:txBody>
      </p:sp>
      <p:pic>
        <p:nvPicPr>
          <p:cNvPr id="77827" name="Picture 2">
            <a:extLst>
              <a:ext uri="{FF2B5EF4-FFF2-40B4-BE49-F238E27FC236}">
                <a16:creationId xmlns:a16="http://schemas.microsoft.com/office/drawing/2014/main" id="{CB92FE5B-D777-98D2-E698-BF4391A5A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Slide Number Placeholder 2">
            <a:extLst>
              <a:ext uri="{FF2B5EF4-FFF2-40B4-BE49-F238E27FC236}">
                <a16:creationId xmlns:a16="http://schemas.microsoft.com/office/drawing/2014/main" id="{20CCA6E5-A84D-FA5A-44DB-9812D6B0698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F71AB14-83DE-416F-8EBB-5CE7DA09B905}" type="slidenum">
              <a:rPr lang="en-US" altLang="en-US" sz="1400">
                <a:solidFill>
                  <a:srgbClr val="FF0000"/>
                </a:solidFill>
                <a:latin typeface="Arial" panose="020B0604020202020204" pitchFamily="34" charset="0"/>
              </a:rPr>
              <a:pPr>
                <a:spcBef>
                  <a:spcPct val="0"/>
                </a:spcBef>
                <a:buFontTx/>
                <a:buNone/>
              </a:pPr>
              <a:t>54</a:t>
            </a:fld>
            <a:endParaRPr lang="en-US" altLang="en-US" sz="1400">
              <a:solidFill>
                <a:srgbClr val="FF0000"/>
              </a:solidFill>
              <a:latin typeface="Arial" panose="020B0604020202020204" pitchFamily="34" charset="0"/>
            </a:endParaRPr>
          </a:p>
        </p:txBody>
      </p:sp>
      <p:sp>
        <p:nvSpPr>
          <p:cNvPr id="77829" name="Rectangle 2">
            <a:extLst>
              <a:ext uri="{FF2B5EF4-FFF2-40B4-BE49-F238E27FC236}">
                <a16:creationId xmlns:a16="http://schemas.microsoft.com/office/drawing/2014/main" id="{A93CB3B3-DD38-79F0-9F34-35A6AD8296C8}"/>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Static </a:t>
            </a:r>
            <a:r>
              <a:rPr lang="en-US" altLang="en-US" sz="2000" dirty="0" err="1"/>
              <a:t>HeatMaps</a:t>
            </a:r>
            <a:endParaRPr lang="en-US" altLang="en-US" sz="2000" dirty="0"/>
          </a:p>
        </p:txBody>
      </p:sp>
      <p:sp>
        <p:nvSpPr>
          <p:cNvPr id="77830" name="Rectangle 8">
            <a:extLst>
              <a:ext uri="{FF2B5EF4-FFF2-40B4-BE49-F238E27FC236}">
                <a16:creationId xmlns:a16="http://schemas.microsoft.com/office/drawing/2014/main" id="{81344C6D-0D18-633B-8A71-62294EBD121B}"/>
              </a:ext>
            </a:extLst>
          </p:cNvPr>
          <p:cNvSpPr>
            <a:spLocks noChangeArrowheads="1"/>
          </p:cNvSpPr>
          <p:nvPr/>
        </p:nvSpPr>
        <p:spPr bwMode="auto">
          <a:xfrm>
            <a:off x="261938" y="1676400"/>
            <a:ext cx="6248400" cy="762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7831" name="Rectangle 9">
            <a:extLst>
              <a:ext uri="{FF2B5EF4-FFF2-40B4-BE49-F238E27FC236}">
                <a16:creationId xmlns:a16="http://schemas.microsoft.com/office/drawing/2014/main" id="{57770FE4-8C84-2AC6-0537-23C9192DD58B}"/>
              </a:ext>
            </a:extLst>
          </p:cNvPr>
          <p:cNvSpPr>
            <a:spLocks noChangeArrowheads="1"/>
          </p:cNvSpPr>
          <p:nvPr/>
        </p:nvSpPr>
        <p:spPr bwMode="auto">
          <a:xfrm>
            <a:off x="381000" y="2722563"/>
            <a:ext cx="1143000" cy="2230437"/>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7832" name="Rectangle 10">
            <a:extLst>
              <a:ext uri="{FF2B5EF4-FFF2-40B4-BE49-F238E27FC236}">
                <a16:creationId xmlns:a16="http://schemas.microsoft.com/office/drawing/2014/main" id="{720BDF72-A1A6-B375-35AD-8BC15D092EF6}"/>
              </a:ext>
            </a:extLst>
          </p:cNvPr>
          <p:cNvSpPr>
            <a:spLocks noChangeArrowheads="1"/>
          </p:cNvSpPr>
          <p:nvPr/>
        </p:nvSpPr>
        <p:spPr bwMode="auto">
          <a:xfrm>
            <a:off x="1557338" y="2720975"/>
            <a:ext cx="2709862" cy="2232025"/>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7833" name="Rectangle 10">
            <a:extLst>
              <a:ext uri="{FF2B5EF4-FFF2-40B4-BE49-F238E27FC236}">
                <a16:creationId xmlns:a16="http://schemas.microsoft.com/office/drawing/2014/main" id="{2A2DBE02-29FB-7931-D64C-D5944C26F51F}"/>
              </a:ext>
            </a:extLst>
          </p:cNvPr>
          <p:cNvSpPr>
            <a:spLocks noChangeArrowheads="1"/>
          </p:cNvSpPr>
          <p:nvPr/>
        </p:nvSpPr>
        <p:spPr bwMode="auto">
          <a:xfrm>
            <a:off x="4292600" y="2720975"/>
            <a:ext cx="2108200" cy="22320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7834" name="Rectangle 5">
            <a:extLst>
              <a:ext uri="{FF2B5EF4-FFF2-40B4-BE49-F238E27FC236}">
                <a16:creationId xmlns:a16="http://schemas.microsoft.com/office/drawing/2014/main" id="{880DB7C1-8E18-FC40-E230-119CCE7A4663}"/>
              </a:ext>
            </a:extLst>
          </p:cNvPr>
          <p:cNvSpPr>
            <a:spLocks noChangeArrowheads="1"/>
          </p:cNvSpPr>
          <p:nvPr/>
        </p:nvSpPr>
        <p:spPr bwMode="auto">
          <a:xfrm>
            <a:off x="6553200" y="1295400"/>
            <a:ext cx="25685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347663" indent="-168275">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solidFill>
                  <a:srgbClr val="FF0000"/>
                </a:solidFill>
                <a:latin typeface="Arial" panose="020B0604020202020204" pitchFamily="34" charset="0"/>
              </a:rPr>
              <a:t>Files/Formats</a:t>
            </a:r>
          </a:p>
          <a:p>
            <a:pPr>
              <a:spcBef>
                <a:spcPct val="0"/>
              </a:spcBef>
            </a:pPr>
            <a:r>
              <a:rPr lang="en-US" altLang="en-US" sz="1800" b="1">
                <a:solidFill>
                  <a:schemeClr val="accent2"/>
                </a:solidFill>
                <a:latin typeface="Arial" panose="020B0604020202020204" pitchFamily="34" charset="0"/>
              </a:rPr>
              <a:t>Timesteps to Output</a:t>
            </a:r>
          </a:p>
          <a:p>
            <a:pPr>
              <a:spcBef>
                <a:spcPct val="0"/>
              </a:spcBef>
            </a:pPr>
            <a:r>
              <a:rPr lang="en-US" altLang="en-US" sz="1800" b="1">
                <a:solidFill>
                  <a:srgbClr val="008000"/>
                </a:solidFill>
                <a:latin typeface="Arial" panose="020B0604020202020204" pitchFamily="34" charset="0"/>
              </a:rPr>
              <a:t>Nodes/Groups to output</a:t>
            </a:r>
          </a:p>
          <a:p>
            <a:pPr lvl="1">
              <a:spcBef>
                <a:spcPct val="0"/>
              </a:spcBef>
              <a:buFontTx/>
              <a:buChar char="•"/>
            </a:pPr>
            <a:r>
              <a:rPr lang="en-US" altLang="en-US" sz="1600" b="1">
                <a:solidFill>
                  <a:srgbClr val="008000"/>
                </a:solidFill>
                <a:latin typeface="Arial" panose="020B0604020202020204" pitchFamily="34" charset="0"/>
              </a:rPr>
              <a:t>One worksheet created for each selected node/group</a:t>
            </a:r>
            <a:endParaRPr lang="en-US" altLang="en-US" sz="1800" b="1">
              <a:solidFill>
                <a:srgbClr val="008000"/>
              </a:solidFill>
              <a:latin typeface="Arial" panose="020B0604020202020204" pitchFamily="34" charset="0"/>
            </a:endParaRPr>
          </a:p>
          <a:p>
            <a:pPr>
              <a:spcBef>
                <a:spcPct val="0"/>
              </a:spcBef>
            </a:pPr>
            <a:r>
              <a:rPr lang="en-US" altLang="en-US" sz="1800" b="1">
                <a:solidFill>
                  <a:srgbClr val="FF33CC"/>
                </a:solidFill>
                <a:latin typeface="Arial" panose="020B0604020202020204" pitchFamily="34" charset="0"/>
              </a:rPr>
              <a:t>Filter by Value</a:t>
            </a:r>
          </a:p>
          <a:p>
            <a:pPr lvl="1">
              <a:spcBef>
                <a:spcPct val="0"/>
              </a:spcBef>
              <a:buFontTx/>
              <a:buChar char="•"/>
            </a:pPr>
            <a:r>
              <a:rPr lang="en-US" altLang="en-US" sz="1600" b="1">
                <a:solidFill>
                  <a:srgbClr val="FF33CC"/>
                </a:solidFill>
                <a:latin typeface="Arial" panose="020B0604020202020204" pitchFamily="34" charset="0"/>
              </a:rPr>
              <a:t>Specify Sigma and Toffset for Calculations</a:t>
            </a:r>
          </a:p>
          <a:p>
            <a:pPr lvl="1">
              <a:spcBef>
                <a:spcPct val="0"/>
              </a:spcBef>
              <a:buFontTx/>
              <a:buChar char="•"/>
            </a:pPr>
            <a:r>
              <a:rPr lang="en-US" altLang="en-US" sz="1600" b="1">
                <a:solidFill>
                  <a:srgbClr val="FF33CC"/>
                </a:solidFill>
                <a:latin typeface="Arial" panose="020B0604020202020204" pitchFamily="34" charset="0"/>
              </a:rPr>
              <a:t>Filtering reserved for future</a:t>
            </a:r>
          </a:p>
        </p:txBody>
      </p:sp>
      <p:pic>
        <p:nvPicPr>
          <p:cNvPr id="77835" name="Picture 14">
            <a:hlinkClick r:id="rId4" action="ppaction://hlinksldjump"/>
            <a:extLst>
              <a:ext uri="{FF2B5EF4-FFF2-40B4-BE49-F238E27FC236}">
                <a16:creationId xmlns:a16="http://schemas.microsoft.com/office/drawing/2014/main" id="{E34B0915-8755-DE37-74D5-371451BE514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7836" name="Picture 18">
            <a:hlinkClick r:id="rId6" action="ppaction://hlinksldjump"/>
            <a:extLst>
              <a:ext uri="{FF2B5EF4-FFF2-40B4-BE49-F238E27FC236}">
                <a16:creationId xmlns:a16="http://schemas.microsoft.com/office/drawing/2014/main" id="{6BF7C69E-B8F8-99A5-39BF-6CB29A25C46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738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CD5A1B41-4279-5B5B-571D-657A5F617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4297"/>
          <a:stretch>
            <a:fillRect/>
          </a:stretch>
        </p:blipFill>
        <p:spPr bwMode="auto">
          <a:xfrm>
            <a:off x="152400" y="1101725"/>
            <a:ext cx="63246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Slide Number Placeholder 2">
            <a:extLst>
              <a:ext uri="{FF2B5EF4-FFF2-40B4-BE49-F238E27FC236}">
                <a16:creationId xmlns:a16="http://schemas.microsoft.com/office/drawing/2014/main" id="{61E72690-9985-DF30-641D-2BCEA58709F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3888582-E702-4CB3-B6D4-305FE32B8BAA}" type="slidenum">
              <a:rPr lang="en-US" altLang="en-US" sz="1400">
                <a:solidFill>
                  <a:srgbClr val="FF0000"/>
                </a:solidFill>
                <a:latin typeface="Arial" panose="020B0604020202020204" pitchFamily="34" charset="0"/>
              </a:rPr>
              <a:pPr>
                <a:spcBef>
                  <a:spcPct val="0"/>
                </a:spcBef>
                <a:buFontTx/>
                <a:buNone/>
              </a:pPr>
              <a:t>55</a:t>
            </a:fld>
            <a:endParaRPr lang="en-US" altLang="en-US" sz="1400">
              <a:solidFill>
                <a:srgbClr val="FF0000"/>
              </a:solidFill>
              <a:latin typeface="Arial" panose="020B0604020202020204" pitchFamily="34" charset="0"/>
            </a:endParaRPr>
          </a:p>
        </p:txBody>
      </p:sp>
      <p:sp>
        <p:nvSpPr>
          <p:cNvPr id="79876" name="Rectangle 2">
            <a:extLst>
              <a:ext uri="{FF2B5EF4-FFF2-40B4-BE49-F238E27FC236}">
                <a16:creationId xmlns:a16="http://schemas.microsoft.com/office/drawing/2014/main" id="{B3618007-12C9-309B-CBC4-DFEC61300FC7}"/>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Static </a:t>
            </a:r>
            <a:r>
              <a:rPr lang="en-US" altLang="en-US" sz="2000" dirty="0" err="1"/>
              <a:t>HeatMaps</a:t>
            </a:r>
            <a:endParaRPr lang="en-US" altLang="en-US" sz="2000" dirty="0"/>
          </a:p>
        </p:txBody>
      </p:sp>
      <p:sp>
        <p:nvSpPr>
          <p:cNvPr id="79877" name="Rectangle 8">
            <a:extLst>
              <a:ext uri="{FF2B5EF4-FFF2-40B4-BE49-F238E27FC236}">
                <a16:creationId xmlns:a16="http://schemas.microsoft.com/office/drawing/2014/main" id="{A379EF6C-AEF0-2FBE-47FF-EF0366FD14B9}"/>
              </a:ext>
            </a:extLst>
          </p:cNvPr>
          <p:cNvSpPr>
            <a:spLocks noChangeArrowheads="1"/>
          </p:cNvSpPr>
          <p:nvPr/>
        </p:nvSpPr>
        <p:spPr bwMode="auto">
          <a:xfrm>
            <a:off x="1136650" y="1090613"/>
            <a:ext cx="5345113" cy="990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9878" name="Rectangle 9">
            <a:extLst>
              <a:ext uri="{FF2B5EF4-FFF2-40B4-BE49-F238E27FC236}">
                <a16:creationId xmlns:a16="http://schemas.microsoft.com/office/drawing/2014/main" id="{7D0E9014-770F-5554-2D6E-6A3DFAE58D69}"/>
              </a:ext>
            </a:extLst>
          </p:cNvPr>
          <p:cNvSpPr>
            <a:spLocks noChangeArrowheads="1"/>
          </p:cNvSpPr>
          <p:nvPr/>
        </p:nvSpPr>
        <p:spPr bwMode="auto">
          <a:xfrm>
            <a:off x="1143000" y="2209800"/>
            <a:ext cx="5334000" cy="949325"/>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9879" name="Rectangle 10">
            <a:extLst>
              <a:ext uri="{FF2B5EF4-FFF2-40B4-BE49-F238E27FC236}">
                <a16:creationId xmlns:a16="http://schemas.microsoft.com/office/drawing/2014/main" id="{35DD8647-2634-0324-C856-97E62B61234D}"/>
              </a:ext>
            </a:extLst>
          </p:cNvPr>
          <p:cNvSpPr>
            <a:spLocks noChangeArrowheads="1"/>
          </p:cNvSpPr>
          <p:nvPr/>
        </p:nvSpPr>
        <p:spPr bwMode="auto">
          <a:xfrm>
            <a:off x="1143000" y="3463925"/>
            <a:ext cx="5334000" cy="12954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9880" name="Rectangle 10">
            <a:extLst>
              <a:ext uri="{FF2B5EF4-FFF2-40B4-BE49-F238E27FC236}">
                <a16:creationId xmlns:a16="http://schemas.microsoft.com/office/drawing/2014/main" id="{1F2C2E05-1026-4AC3-C1E2-60B914EECF5E}"/>
              </a:ext>
            </a:extLst>
          </p:cNvPr>
          <p:cNvSpPr>
            <a:spLocks noChangeArrowheads="1"/>
          </p:cNvSpPr>
          <p:nvPr/>
        </p:nvSpPr>
        <p:spPr bwMode="auto">
          <a:xfrm>
            <a:off x="1143000" y="5053013"/>
            <a:ext cx="5334000" cy="1119187"/>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79881" name="Rectangle 5">
            <a:extLst>
              <a:ext uri="{FF2B5EF4-FFF2-40B4-BE49-F238E27FC236}">
                <a16:creationId xmlns:a16="http://schemas.microsoft.com/office/drawing/2014/main" id="{C0AF840E-3914-B841-FF77-413262C85067}"/>
              </a:ext>
            </a:extLst>
          </p:cNvPr>
          <p:cNvSpPr>
            <a:spLocks noChangeArrowheads="1"/>
          </p:cNvSpPr>
          <p:nvPr/>
        </p:nvSpPr>
        <p:spPr bwMode="auto">
          <a:xfrm>
            <a:off x="6553200" y="1196975"/>
            <a:ext cx="256857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8275" indent="-1682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solidFill>
                  <a:srgbClr val="FF0000"/>
                </a:solidFill>
                <a:latin typeface="Arial" panose="020B0604020202020204" pitchFamily="34" charset="0"/>
              </a:rPr>
              <a:t>Heat Summary</a:t>
            </a:r>
          </a:p>
          <a:p>
            <a:pPr>
              <a:spcBef>
                <a:spcPct val="0"/>
              </a:spcBef>
            </a:pPr>
            <a:endParaRPr lang="en-US" altLang="en-US" sz="1800" b="1">
              <a:solidFill>
                <a:schemeClr val="accent2"/>
              </a:solidFill>
              <a:latin typeface="Arial" panose="020B0604020202020204" pitchFamily="34" charset="0"/>
            </a:endParaRPr>
          </a:p>
          <a:p>
            <a:pPr>
              <a:spcBef>
                <a:spcPct val="0"/>
              </a:spcBef>
            </a:pPr>
            <a:r>
              <a:rPr lang="en-US" altLang="en-US" sz="1800" b="1">
                <a:solidFill>
                  <a:schemeClr val="accent2"/>
                </a:solidFill>
                <a:latin typeface="Arial" panose="020B0604020202020204" pitchFamily="34" charset="0"/>
              </a:rPr>
              <a:t>Heat Flows to adjoining Node/Group grouped by Linear or Radiative</a:t>
            </a:r>
          </a:p>
          <a:p>
            <a:pPr>
              <a:spcBef>
                <a:spcPct val="0"/>
              </a:spcBef>
            </a:pPr>
            <a:endParaRPr lang="en-US" altLang="en-US" sz="1800" b="1">
              <a:solidFill>
                <a:srgbClr val="008000"/>
              </a:solidFill>
              <a:latin typeface="Arial" panose="020B0604020202020204" pitchFamily="34" charset="0"/>
            </a:endParaRPr>
          </a:p>
          <a:p>
            <a:pPr>
              <a:spcBef>
                <a:spcPct val="0"/>
              </a:spcBef>
            </a:pPr>
            <a:r>
              <a:rPr lang="en-US" altLang="en-US" sz="1800" b="1">
                <a:solidFill>
                  <a:srgbClr val="008000"/>
                </a:solidFill>
                <a:latin typeface="Arial" panose="020B0604020202020204" pitchFamily="34" charset="0"/>
              </a:rPr>
              <a:t>Temperatures of Adjoining Node/ Group</a:t>
            </a:r>
          </a:p>
          <a:p>
            <a:pPr>
              <a:spcBef>
                <a:spcPct val="0"/>
              </a:spcBef>
            </a:pPr>
            <a:endParaRPr lang="en-US" altLang="en-US" sz="1800" b="1">
              <a:solidFill>
                <a:srgbClr val="FF33CC"/>
              </a:solidFill>
              <a:latin typeface="Arial" panose="020B0604020202020204" pitchFamily="34" charset="0"/>
            </a:endParaRPr>
          </a:p>
          <a:p>
            <a:pPr>
              <a:spcBef>
                <a:spcPct val="0"/>
              </a:spcBef>
            </a:pPr>
            <a:r>
              <a:rPr lang="en-US" altLang="en-US" sz="1800" b="1">
                <a:solidFill>
                  <a:srgbClr val="FF33CC"/>
                </a:solidFill>
                <a:latin typeface="Arial" panose="020B0604020202020204" pitchFamily="34" charset="0"/>
              </a:rPr>
              <a:t>Conductances to Adjoining Node/ Group</a:t>
            </a:r>
          </a:p>
          <a:p>
            <a:pPr>
              <a:spcBef>
                <a:spcPct val="0"/>
              </a:spcBef>
            </a:pPr>
            <a:endParaRPr lang="en-US" altLang="en-US" sz="1800" b="1">
              <a:latin typeface="Arial" panose="020B0604020202020204" pitchFamily="34" charset="0"/>
            </a:endParaRPr>
          </a:p>
          <a:p>
            <a:pPr>
              <a:spcBef>
                <a:spcPct val="0"/>
              </a:spcBef>
            </a:pPr>
            <a:r>
              <a:rPr lang="en-US" altLang="en-US" sz="1800" b="1">
                <a:latin typeface="Arial" panose="020B0604020202020204" pitchFamily="34" charset="0"/>
              </a:rPr>
              <a:t>Each column represents data at indicated timestep</a:t>
            </a:r>
            <a:endParaRPr lang="en-US" altLang="en-US" sz="1600" b="1">
              <a:latin typeface="Arial" panose="020B0604020202020204" pitchFamily="34" charset="0"/>
            </a:endParaRPr>
          </a:p>
        </p:txBody>
      </p:sp>
      <p:pic>
        <p:nvPicPr>
          <p:cNvPr id="79882" name="Picture 14">
            <a:hlinkClick r:id="rId4" action="ppaction://hlinksldjump"/>
            <a:extLst>
              <a:ext uri="{FF2B5EF4-FFF2-40B4-BE49-F238E27FC236}">
                <a16:creationId xmlns:a16="http://schemas.microsoft.com/office/drawing/2014/main" id="{69DE0AF8-6B33-1C02-D1F3-E872A3338B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9883" name="Picture 18">
            <a:hlinkClick r:id="rId6" action="ppaction://hlinksldjump"/>
            <a:extLst>
              <a:ext uri="{FF2B5EF4-FFF2-40B4-BE49-F238E27FC236}">
                <a16:creationId xmlns:a16="http://schemas.microsoft.com/office/drawing/2014/main" id="{A9508077-E090-DB01-F573-98FD0079B77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525"/>
            <a:ext cx="433388"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751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56</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Examples</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2362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dirty="0">
                <a:latin typeface="Arial" panose="020B0604020202020204" pitchFamily="34" charset="0"/>
              </a:rPr>
              <a:t>Example 1: </a:t>
            </a:r>
            <a:r>
              <a:rPr lang="en-US" altLang="en-US" sz="2200" b="1" dirty="0" err="1">
                <a:latin typeface="Arial" panose="020B0604020202020204" pitchFamily="34" charset="0"/>
              </a:rPr>
              <a:t>DataSets</a:t>
            </a:r>
            <a:r>
              <a:rPr lang="en-US" altLang="en-US" sz="2200" b="1" dirty="0">
                <a:latin typeface="Arial" panose="020B0604020202020204" pitchFamily="34" charset="0"/>
              </a:rPr>
              <a:t>, Groups, Parameters, TD</a:t>
            </a:r>
          </a:p>
          <a:p>
            <a:pPr>
              <a:spcBef>
                <a:spcPct val="25000"/>
              </a:spcBef>
              <a:spcAft>
                <a:spcPct val="25000"/>
              </a:spcAft>
            </a:pPr>
            <a:r>
              <a:rPr lang="en-US" altLang="en-US" sz="2200" b="1" dirty="0">
                <a:solidFill>
                  <a:srgbClr val="FF0000"/>
                </a:solidFill>
                <a:latin typeface="Arial" panose="020B0604020202020204" pitchFamily="34" charset="0"/>
              </a:rPr>
              <a:t>Example 2: Table, Graphical Table, Plot, </a:t>
            </a:r>
            <a:r>
              <a:rPr lang="en-US" altLang="en-US" sz="2200" b="1" dirty="0" err="1">
                <a:solidFill>
                  <a:srgbClr val="FF0000"/>
                </a:solidFill>
                <a:latin typeface="Arial" panose="020B0604020202020204" pitchFamily="34" charset="0"/>
              </a:rPr>
              <a:t>StripChart</a:t>
            </a:r>
            <a:endParaRPr lang="en-US" altLang="en-US" sz="2200" b="1" dirty="0">
              <a:solidFill>
                <a:srgbClr val="FF0000"/>
              </a:solidFill>
              <a:latin typeface="Arial" panose="020B0604020202020204" pitchFamily="34" charset="0"/>
            </a:endParaRPr>
          </a:p>
          <a:p>
            <a:pPr>
              <a:spcBef>
                <a:spcPct val="25000"/>
              </a:spcBef>
              <a:spcAft>
                <a:spcPct val="25000"/>
              </a:spcAft>
            </a:pPr>
            <a:r>
              <a:rPr lang="en-US" altLang="en-US" sz="2200" b="1" dirty="0">
                <a:solidFill>
                  <a:srgbClr val="00B050"/>
                </a:solidFill>
                <a:latin typeface="Arial" panose="020B0604020202020204" pitchFamily="34" charset="0"/>
              </a:rPr>
              <a:t>Example 3: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Manipulation,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Compare, BL/Sinks</a:t>
            </a:r>
          </a:p>
          <a:p>
            <a:pPr>
              <a:spcBef>
                <a:spcPct val="25000"/>
              </a:spcBef>
              <a:spcAft>
                <a:spcPct val="25000"/>
              </a:spcAft>
            </a:pPr>
            <a:r>
              <a:rPr lang="en-US" altLang="en-US" sz="2200" b="1" u="sng" dirty="0">
                <a:solidFill>
                  <a:srgbClr val="0070C0"/>
                </a:solidFill>
                <a:latin typeface="Arial" panose="020B0604020202020204" pitchFamily="34" charset="0"/>
              </a:rPr>
              <a:t>Example 4: </a:t>
            </a:r>
            <a:r>
              <a:rPr lang="en-US" altLang="en-US" sz="2200" b="1" u="sng" dirty="0" err="1">
                <a:solidFill>
                  <a:srgbClr val="0070C0"/>
                </a:solidFill>
                <a:latin typeface="Arial" panose="020B0604020202020204" pitchFamily="34" charset="0"/>
              </a:rPr>
              <a:t>HeatMaps</a:t>
            </a:r>
            <a:endParaRPr lang="en-US" altLang="en-US" sz="2200" b="1" u="sng" dirty="0">
              <a:solidFill>
                <a:srgbClr val="0070C0"/>
              </a:solidFill>
              <a:latin typeface="Arial" panose="020B0604020202020204" pitchFamily="34" charset="0"/>
            </a:endParaRPr>
          </a:p>
          <a:p>
            <a:pPr>
              <a:spcBef>
                <a:spcPct val="25000"/>
              </a:spcBef>
              <a:spcAft>
                <a:spcPct val="25000"/>
              </a:spcAft>
            </a:pPr>
            <a:r>
              <a:rPr lang="en-US" altLang="en-US" sz="2200" b="1" dirty="0">
                <a:solidFill>
                  <a:srgbClr val="FF33CC"/>
                </a:solidFill>
                <a:latin typeface="Arial" panose="020B0604020202020204" pitchFamily="34" charset="0"/>
              </a:rPr>
              <a:t>Example 5: Advanced </a:t>
            </a:r>
            <a:r>
              <a:rPr lang="en-US" altLang="en-US" sz="2200" b="1" dirty="0" err="1">
                <a:solidFill>
                  <a:srgbClr val="FF33CC"/>
                </a:solidFill>
                <a:latin typeface="Arial" panose="020B0604020202020204" pitchFamily="34" charset="0"/>
              </a:rPr>
              <a:t>DataSets</a:t>
            </a:r>
            <a:endParaRPr lang="en-US" altLang="en-US" sz="2200" b="1" dirty="0">
              <a:solidFill>
                <a:srgbClr val="FF33CC"/>
              </a:solidFill>
              <a:latin typeface="Arial" panose="020B0604020202020204" pitchFamily="34" charset="0"/>
            </a:endParaRPr>
          </a:p>
        </p:txBody>
      </p:sp>
    </p:spTree>
    <p:extLst>
      <p:ext uri="{BB962C8B-B14F-4D97-AF65-F5344CB8AC3E}">
        <p14:creationId xmlns:p14="http://schemas.microsoft.com/office/powerpoint/2010/main" val="3719063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57</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991600" cy="265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Begin a new session.  Expand the </a:t>
            </a:r>
            <a:r>
              <a:rPr lang="en-US" altLang="en-US" sz="1600" b="1" i="1" dirty="0" err="1">
                <a:solidFill>
                  <a:srgbClr val="000099"/>
                </a:solidFill>
                <a:latin typeface="Arial" panose="020B0604020202020204" pitchFamily="34" charset="0"/>
              </a:rPr>
              <a:t>WorkBook</a:t>
            </a:r>
            <a:r>
              <a:rPr lang="en-US" altLang="en-US" sz="1600" b="1" i="1" dirty="0">
                <a:solidFill>
                  <a:srgbClr val="000099"/>
                </a:solidFill>
                <a:latin typeface="Arial" panose="020B0604020202020204" pitchFamily="34" charset="0"/>
              </a:rPr>
              <a:t> Properties</a:t>
            </a:r>
            <a:r>
              <a:rPr lang="en-US" altLang="en-US" sz="1600" b="1" dirty="0">
                <a:solidFill>
                  <a:srgbClr val="000099"/>
                </a:solidFill>
                <a:latin typeface="Arial" panose="020B0604020202020204" pitchFamily="34" charset="0"/>
              </a:rPr>
              <a:t> grouping                                     in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and select </a:t>
            </a:r>
            <a:r>
              <a:rPr lang="en-US" altLang="en-US" sz="1600" b="1" i="1" dirty="0" err="1">
                <a:solidFill>
                  <a:srgbClr val="000099"/>
                </a:solidFill>
                <a:latin typeface="Arial" panose="020B0604020202020204" pitchFamily="34" charset="0"/>
              </a:rPr>
              <a:t>HeatMap</a:t>
            </a:r>
            <a:r>
              <a:rPr lang="en-US" altLang="en-US" sz="1600" b="1" i="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Notice that the option is now indicated with an (x) to show that the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option is selected.  This tells TARP to use a specialized workbook containing the macros needed to compute </a:t>
            </a:r>
            <a:r>
              <a:rPr lang="en-US" altLang="en-US" sz="1600" b="1" dirty="0" err="1">
                <a:solidFill>
                  <a:srgbClr val="000099"/>
                </a:solidFill>
                <a:latin typeface="Arial" panose="020B0604020202020204" pitchFamily="34" charset="0"/>
              </a:rPr>
              <a:t>heatflow</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HeatMaps</a:t>
            </a:r>
            <a:r>
              <a:rPr lang="en-US" altLang="en-US" sz="1600" b="1" dirty="0">
                <a:solidFill>
                  <a:srgbClr val="000099"/>
                </a:solidFill>
                <a:latin typeface="Arial" panose="020B0604020202020204" pitchFamily="34" charset="0"/>
              </a:rPr>
              <a:t> also expect particular output which must include Temperatures, Heat Loads, and Conductors at each output interval.  It </a:t>
            </a:r>
            <a:r>
              <a:rPr lang="en-US" altLang="en-US" sz="1600" b="1" i="1" u="sng" dirty="0">
                <a:solidFill>
                  <a:srgbClr val="000099"/>
                </a:solidFill>
                <a:latin typeface="Arial" panose="020B0604020202020204" pitchFamily="34" charset="0"/>
              </a:rPr>
              <a:t>does not</a:t>
            </a:r>
            <a:r>
              <a:rPr lang="en-US" altLang="en-US" sz="1600" b="1" dirty="0">
                <a:solidFill>
                  <a:srgbClr val="000099"/>
                </a:solidFill>
                <a:latin typeface="Arial" panose="020B0604020202020204" pitchFamily="34" charset="0"/>
              </a:rPr>
              <a:t> need QMAP/QDUMP output.</a:t>
            </a:r>
          </a:p>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Select the Data1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specify the Filename as Hot_b00_HM.out.  Also, load groups from the Example 1 TARP session file</a:t>
            </a:r>
          </a:p>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Notice that </a:t>
            </a:r>
            <a:r>
              <a:rPr lang="en-US" altLang="en-US" sz="1600" b="1" dirty="0" err="1">
                <a:solidFill>
                  <a:srgbClr val="000099"/>
                </a:solidFill>
                <a:latin typeface="Arial" panose="020B0604020202020204" pitchFamily="34" charset="0"/>
              </a:rPr>
              <a:t>ModelA</a:t>
            </a:r>
            <a:r>
              <a:rPr lang="en-US" altLang="en-US" sz="1600" b="1" dirty="0">
                <a:solidFill>
                  <a:srgbClr val="000099"/>
                </a:solidFill>
                <a:latin typeface="Arial" panose="020B0604020202020204" pitchFamily="34" charset="0"/>
              </a:rPr>
              <a:t> has been created under the </a:t>
            </a:r>
            <a:r>
              <a:rPr lang="en-US" altLang="en-US" sz="1600" b="1" i="1" dirty="0" err="1">
                <a:solidFill>
                  <a:srgbClr val="000099"/>
                </a:solidFill>
                <a:latin typeface="Arial" panose="020B0604020202020204" pitchFamily="34" charset="0"/>
              </a:rPr>
              <a:t>BinaryHeatMaps</a:t>
            </a:r>
            <a:r>
              <a:rPr lang="en-US" altLang="en-US" sz="1600" b="1" dirty="0">
                <a:solidFill>
                  <a:srgbClr val="000099"/>
                </a:solidFill>
                <a:latin typeface="Arial" panose="020B0604020202020204" pitchFamily="34" charset="0"/>
              </a:rPr>
              <a:t> branch of the </a:t>
            </a:r>
            <a:r>
              <a:rPr lang="en-US" altLang="en-US" sz="1600" b="1" i="1" dirty="0">
                <a:solidFill>
                  <a:srgbClr val="000099"/>
                </a:solidFill>
                <a:latin typeface="Arial" panose="020B0604020202020204" pitchFamily="34" charset="0"/>
              </a:rPr>
              <a:t>TARP Objects </a:t>
            </a:r>
            <a:r>
              <a:rPr lang="en-US" altLang="en-US" sz="1600" b="1" dirty="0">
                <a:solidFill>
                  <a:srgbClr val="000099"/>
                </a:solidFill>
                <a:latin typeface="Arial" panose="020B0604020202020204" pitchFamily="34" charset="0"/>
              </a:rPr>
              <a:t>tree.  Double click this to access the properties and enter the </a:t>
            </a:r>
            <a:r>
              <a:rPr lang="en-US" altLang="en-US" sz="1600" b="1" dirty="0" err="1">
                <a:solidFill>
                  <a:srgbClr val="000099"/>
                </a:solidFill>
                <a:latin typeface="Arial" panose="020B0604020202020204" pitchFamily="34" charset="0"/>
              </a:rPr>
              <a:t>inp</a:t>
            </a:r>
            <a:r>
              <a:rPr lang="en-US" altLang="en-US" sz="1600" b="1" dirty="0">
                <a:solidFill>
                  <a:srgbClr val="000099"/>
                </a:solidFill>
                <a:latin typeface="Arial" panose="020B0604020202020204" pitchFamily="34" charset="0"/>
              </a:rPr>
              <a:t> and out files.</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HeatMaps</a:t>
            </a:r>
            <a:r>
              <a:rPr lang="en-US" altLang="en-US" sz="1600" b="1" u="sng" kern="0" dirty="0"/>
              <a:t>, Binary </a:t>
            </a:r>
            <a:r>
              <a:rPr lang="en-US" altLang="en-US" sz="1600" b="1" u="sng" kern="0" dirty="0" err="1"/>
              <a:t>HeatMap</a:t>
            </a:r>
            <a:r>
              <a:rPr lang="en-US" altLang="en-US" sz="1600" b="1" u="sng" kern="0" dirty="0"/>
              <a:t> Files</a:t>
            </a:r>
            <a:r>
              <a:rPr lang="en-US" altLang="en-US" sz="1600" kern="0" dirty="0"/>
              <a:t>,      Static Heatmaps</a:t>
            </a:r>
          </a:p>
        </p:txBody>
      </p:sp>
      <p:pic>
        <p:nvPicPr>
          <p:cNvPr id="4" name="Picture 3">
            <a:extLst>
              <a:ext uri="{FF2B5EF4-FFF2-40B4-BE49-F238E27FC236}">
                <a16:creationId xmlns:a16="http://schemas.microsoft.com/office/drawing/2014/main" id="{AC119C22-EA83-654C-AF04-27C4F02B991C}"/>
              </a:ext>
            </a:extLst>
          </p:cNvPr>
          <p:cNvPicPr>
            <a:picLocks noChangeAspect="1"/>
          </p:cNvPicPr>
          <p:nvPr/>
        </p:nvPicPr>
        <p:blipFill>
          <a:blip r:embed="rId7"/>
          <a:stretch>
            <a:fillRect/>
          </a:stretch>
        </p:blipFill>
        <p:spPr>
          <a:xfrm>
            <a:off x="3962400" y="3318277"/>
            <a:ext cx="5114290" cy="3088303"/>
          </a:xfrm>
          <a:prstGeom prst="rect">
            <a:avLst/>
          </a:prstGeom>
        </p:spPr>
      </p:pic>
      <p:sp>
        <p:nvSpPr>
          <p:cNvPr id="5" name="Rectangle 4">
            <a:extLst>
              <a:ext uri="{FF2B5EF4-FFF2-40B4-BE49-F238E27FC236}">
                <a16:creationId xmlns:a16="http://schemas.microsoft.com/office/drawing/2014/main" id="{EFDEC8CD-0224-630D-9A73-105E4AFCB086}"/>
              </a:ext>
            </a:extLst>
          </p:cNvPr>
          <p:cNvSpPr>
            <a:spLocks noChangeArrowheads="1"/>
          </p:cNvSpPr>
          <p:nvPr/>
        </p:nvSpPr>
        <p:spPr bwMode="auto">
          <a:xfrm>
            <a:off x="150222" y="3217818"/>
            <a:ext cx="3659777" cy="309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Options exist to allow the user to limit the timesteps to be processed as well as to only output a portion of the network.</a:t>
            </a:r>
          </a:p>
          <a:p>
            <a:pPr>
              <a:spcBef>
                <a:spcPct val="10000"/>
              </a:spcBef>
              <a:spcAft>
                <a:spcPct val="10000"/>
              </a:spcAft>
              <a:buFont typeface="+mj-lt"/>
              <a:buAutoNum type="arabicPeriod" startAt="4"/>
            </a:pPr>
            <a:r>
              <a:rPr lang="en-US" altLang="en-US" sz="1600" b="1" dirty="0">
                <a:solidFill>
                  <a:srgbClr val="000099"/>
                </a:solidFill>
                <a:latin typeface="Arial" panose="020B0604020202020204" pitchFamily="34" charset="0"/>
              </a:rPr>
              <a:t>The </a:t>
            </a:r>
            <a:r>
              <a:rPr lang="en-US" altLang="en-US" sz="1600" b="1" i="1" dirty="0">
                <a:solidFill>
                  <a:srgbClr val="000099"/>
                </a:solidFill>
                <a:latin typeface="Arial" panose="020B0604020202020204" pitchFamily="34" charset="0"/>
              </a:rPr>
              <a:t>Trace Levels</a:t>
            </a:r>
            <a:r>
              <a:rPr lang="en-US" altLang="en-US" sz="1600" b="1" dirty="0">
                <a:solidFill>
                  <a:srgbClr val="000099"/>
                </a:solidFill>
                <a:latin typeface="Arial" panose="020B0604020202020204" pitchFamily="34" charset="0"/>
              </a:rPr>
              <a:t> can be used to expand N levels out from the specified Group/Nodes for a Sub-Network.  </a:t>
            </a:r>
            <a:r>
              <a:rPr lang="en-US" altLang="en-US" sz="1600" b="1" i="1" dirty="0">
                <a:solidFill>
                  <a:srgbClr val="000099"/>
                </a:solidFill>
                <a:latin typeface="Arial" panose="020B0604020202020204" pitchFamily="34" charset="0"/>
              </a:rPr>
              <a:t>Termination Boundaries</a:t>
            </a:r>
            <a:r>
              <a:rPr lang="en-US" altLang="en-US" sz="1600" b="1" dirty="0">
                <a:solidFill>
                  <a:srgbClr val="000099"/>
                </a:solidFill>
                <a:latin typeface="Arial" panose="020B0604020202020204" pitchFamily="34" charset="0"/>
              </a:rPr>
              <a:t> are also suggested to prevent propagation back inwards from a boundary node, such as SPACE…</a:t>
            </a:r>
            <a:endParaRPr lang="en-US" altLang="en-US" sz="1600" b="1" i="1" dirty="0">
              <a:solidFill>
                <a:srgbClr val="000099"/>
              </a:solidFill>
              <a:latin typeface="Arial" panose="020B0604020202020204" pitchFamily="34" charset="0"/>
            </a:endParaRPr>
          </a:p>
        </p:txBody>
      </p:sp>
      <p:sp>
        <p:nvSpPr>
          <p:cNvPr id="6" name="Rectangle 5">
            <a:extLst>
              <a:ext uri="{FF2B5EF4-FFF2-40B4-BE49-F238E27FC236}">
                <a16:creationId xmlns:a16="http://schemas.microsoft.com/office/drawing/2014/main" id="{BE9F4C0D-3AD3-4500-743C-B782F224F634}"/>
              </a:ext>
            </a:extLst>
          </p:cNvPr>
          <p:cNvSpPr>
            <a:spLocks noChangeArrowheads="1"/>
          </p:cNvSpPr>
          <p:nvPr/>
        </p:nvSpPr>
        <p:spPr bwMode="auto">
          <a:xfrm>
            <a:off x="82911" y="6364915"/>
            <a:ext cx="8993779"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ct val="10000"/>
              </a:spcBef>
              <a:spcAft>
                <a:spcPct val="10000"/>
              </a:spcAft>
              <a:buNone/>
            </a:pPr>
            <a:r>
              <a:rPr lang="en-US" altLang="en-US" sz="1300" i="1" dirty="0">
                <a:solidFill>
                  <a:srgbClr val="000099"/>
                </a:solidFill>
                <a:latin typeface="Arial" panose="020B0604020202020204" pitchFamily="34" charset="0"/>
              </a:rPr>
              <a:t>NOTE: Use of a sub network may make back end processing faster, but does require extra processing up front and limits the usefulness to what was requested (e.g. it cannot show further </a:t>
            </a:r>
            <a:r>
              <a:rPr lang="en-US" altLang="en-US" sz="1300" i="1" dirty="0" err="1">
                <a:solidFill>
                  <a:srgbClr val="000099"/>
                </a:solidFill>
                <a:latin typeface="Arial" panose="020B0604020202020204" pitchFamily="34" charset="0"/>
              </a:rPr>
              <a:t>heatpaths</a:t>
            </a:r>
            <a:r>
              <a:rPr lang="en-US" altLang="en-US" sz="1300" i="1" dirty="0">
                <a:solidFill>
                  <a:srgbClr val="000099"/>
                </a:solidFill>
                <a:latin typeface="Arial" panose="020B0604020202020204" pitchFamily="34" charset="0"/>
              </a:rPr>
              <a:t> that were not output)</a:t>
            </a:r>
          </a:p>
        </p:txBody>
      </p:sp>
    </p:spTree>
    <p:extLst>
      <p:ext uri="{BB962C8B-B14F-4D97-AF65-F5344CB8AC3E}">
        <p14:creationId xmlns:p14="http://schemas.microsoft.com/office/powerpoint/2010/main" val="51844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58</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839200" cy="265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6"/>
            </a:pPr>
            <a:r>
              <a:rPr lang="en-US" altLang="en-US" sz="1600" b="1" dirty="0">
                <a:solidFill>
                  <a:srgbClr val="000099"/>
                </a:solidFill>
                <a:latin typeface="Arial" panose="020B0604020202020204" pitchFamily="34" charset="0"/>
              </a:rPr>
              <a:t>Add a </a:t>
            </a:r>
            <a:r>
              <a:rPr lang="en-US" altLang="en-US" sz="1600" b="1" dirty="0" err="1">
                <a:solidFill>
                  <a:srgbClr val="000099"/>
                </a:solidFill>
                <a:latin typeface="Arial" panose="020B0604020202020204" pitchFamily="34" charset="0"/>
              </a:rPr>
              <a:t>StaticHeatMap</a:t>
            </a:r>
            <a:r>
              <a:rPr lang="en-US" altLang="en-US" sz="1600" b="1" dirty="0">
                <a:solidFill>
                  <a:srgbClr val="000099"/>
                </a:solidFill>
                <a:latin typeface="Arial" panose="020B0604020202020204" pitchFamily="34" charset="0"/>
              </a:rPr>
              <a:t> by right clicking in the TARP Objects tree                                        and select New </a:t>
            </a:r>
            <a:r>
              <a:rPr lang="en-US" altLang="en-US" sz="1600" b="1" dirty="0" err="1">
                <a:solidFill>
                  <a:srgbClr val="000099"/>
                </a:solidFill>
                <a:latin typeface="Arial" panose="020B0604020202020204" pitchFamily="34" charset="0"/>
              </a:rPr>
              <a:t>StaticHeatMap</a:t>
            </a:r>
            <a:r>
              <a:rPr lang="en-US" altLang="en-US" sz="1600" b="1" dirty="0">
                <a:solidFill>
                  <a:srgbClr val="000099"/>
                </a:solidFill>
                <a:latin typeface="Arial" panose="020B0604020202020204" pitchFamily="34" charset="0"/>
              </a:rPr>
              <a:t>.  Rename is to HB00_HM.  Double click to access the properties.</a:t>
            </a:r>
          </a:p>
          <a:p>
            <a:pPr>
              <a:spcBef>
                <a:spcPct val="10000"/>
              </a:spcBef>
              <a:spcAft>
                <a:spcPct val="10000"/>
              </a:spcAft>
              <a:buFontTx/>
              <a:buAutoNum type="arabicPeriod" startAt="6"/>
            </a:pPr>
            <a:r>
              <a:rPr lang="en-US" altLang="en-US" sz="1600" b="1" dirty="0">
                <a:solidFill>
                  <a:srgbClr val="000099"/>
                </a:solidFill>
                <a:latin typeface="Arial" panose="020B0604020202020204" pitchFamily="34" charset="0"/>
              </a:rPr>
              <a:t>Select Hot_b00_HM.inp for </a:t>
            </a:r>
            <a:r>
              <a:rPr lang="en-US" altLang="en-US" sz="1600" b="1" i="1" dirty="0">
                <a:solidFill>
                  <a:srgbClr val="000099"/>
                </a:solidFill>
                <a:latin typeface="Arial" panose="020B0604020202020204" pitchFamily="34" charset="0"/>
              </a:rPr>
              <a:t>Input Filename </a:t>
            </a:r>
            <a:r>
              <a:rPr lang="en-US" altLang="en-US" sz="1600" b="1" dirty="0">
                <a:solidFill>
                  <a:srgbClr val="000099"/>
                </a:solidFill>
                <a:latin typeface="Arial" panose="020B0604020202020204" pitchFamily="34" charset="0"/>
              </a:rPr>
              <a:t>and Hot_b00_HM.out for </a:t>
            </a:r>
            <a:r>
              <a:rPr lang="en-US" altLang="en-US" sz="1600" b="1" i="1" dirty="0">
                <a:solidFill>
                  <a:srgbClr val="000099"/>
                </a:solidFill>
                <a:latin typeface="Arial" panose="020B0604020202020204" pitchFamily="34" charset="0"/>
              </a:rPr>
              <a:t>Output Filename.  </a:t>
            </a:r>
            <a:r>
              <a:rPr lang="en-US" altLang="en-US" sz="1600" b="1" dirty="0">
                <a:solidFill>
                  <a:srgbClr val="000099"/>
                </a:solidFill>
                <a:latin typeface="Arial" panose="020B0604020202020204" pitchFamily="34" charset="0"/>
              </a:rPr>
              <a:t>Also set the </a:t>
            </a:r>
            <a:r>
              <a:rPr lang="en-US" altLang="en-US" sz="1600" b="1" i="1" dirty="0">
                <a:solidFill>
                  <a:srgbClr val="000099"/>
                </a:solidFill>
                <a:latin typeface="Arial" panose="020B0604020202020204" pitchFamily="34" charset="0"/>
              </a:rPr>
              <a:t>Stefan </a:t>
            </a:r>
            <a:r>
              <a:rPr lang="en-US" altLang="en-US" sz="1600" b="1" i="1" dirty="0" err="1">
                <a:solidFill>
                  <a:srgbClr val="000099"/>
                </a:solidFill>
                <a:latin typeface="Arial" panose="020B0604020202020204" pitchFamily="34" charset="0"/>
              </a:rPr>
              <a:t>Boltzman</a:t>
            </a:r>
            <a:r>
              <a:rPr lang="en-US" altLang="en-US" sz="1600" b="1" i="1" dirty="0">
                <a:solidFill>
                  <a:srgbClr val="000099"/>
                </a:solidFill>
                <a:latin typeface="Arial" panose="020B0604020202020204" pitchFamily="34" charset="0"/>
              </a:rPr>
              <a:t> Constant</a:t>
            </a:r>
            <a:r>
              <a:rPr lang="en-US" altLang="en-US" sz="1600" b="1" dirty="0">
                <a:solidFill>
                  <a:srgbClr val="000099"/>
                </a:solidFill>
                <a:latin typeface="Arial" panose="020B0604020202020204" pitchFamily="34" charset="0"/>
              </a:rPr>
              <a:t> to 3.66E-11.  This is critical to do for Static Heatmaps since it is used in the calculations. It is also necessary to set the </a:t>
            </a:r>
            <a:r>
              <a:rPr lang="en-US" altLang="en-US" sz="1600" b="1" i="1" dirty="0">
                <a:solidFill>
                  <a:srgbClr val="000099"/>
                </a:solidFill>
                <a:latin typeface="Arial" panose="020B0604020202020204" pitchFamily="34" charset="0"/>
              </a:rPr>
              <a:t>Absolute Temp Offset</a:t>
            </a:r>
            <a:r>
              <a:rPr lang="en-US" altLang="en-US" sz="1600" b="1" dirty="0">
                <a:solidFill>
                  <a:srgbClr val="000099"/>
                </a:solidFill>
                <a:latin typeface="Arial" panose="020B0604020202020204" pitchFamily="34" charset="0"/>
              </a:rPr>
              <a:t>.  It is not critical to do this for Binary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files since it gets set in the output workbook. </a:t>
            </a:r>
          </a:p>
          <a:p>
            <a:pPr>
              <a:spcBef>
                <a:spcPct val="10000"/>
              </a:spcBef>
              <a:spcAft>
                <a:spcPct val="10000"/>
              </a:spcAft>
              <a:buFontTx/>
              <a:buAutoNum type="arabicPeriod" startAt="6"/>
            </a:pPr>
            <a:r>
              <a:rPr lang="en-US" altLang="en-US" sz="1600" b="1" dirty="0" err="1">
                <a:solidFill>
                  <a:srgbClr val="000099"/>
                </a:solidFill>
                <a:latin typeface="Arial" panose="020B0604020202020204" pitchFamily="34" charset="0"/>
              </a:rPr>
              <a:t>StaticHeatMaps</a:t>
            </a:r>
            <a:r>
              <a:rPr lang="en-US" altLang="en-US" sz="1600" b="1" dirty="0">
                <a:solidFill>
                  <a:srgbClr val="000099"/>
                </a:solidFill>
                <a:latin typeface="Arial" panose="020B0604020202020204" pitchFamily="34" charset="0"/>
              </a:rPr>
              <a:t> do require inputs for the </a:t>
            </a:r>
            <a:r>
              <a:rPr lang="en-US" altLang="en-US" sz="1600" b="1" i="1" dirty="0">
                <a:solidFill>
                  <a:srgbClr val="000099"/>
                </a:solidFill>
                <a:latin typeface="Arial" panose="020B0604020202020204" pitchFamily="34" charset="0"/>
              </a:rPr>
              <a:t>Nodes/Groups to Output.</a:t>
            </a:r>
            <a:r>
              <a:rPr lang="en-US" altLang="en-US" sz="1600" b="1" dirty="0">
                <a:solidFill>
                  <a:srgbClr val="000099"/>
                </a:solidFill>
                <a:latin typeface="Arial" panose="020B0604020202020204" pitchFamily="34" charset="0"/>
              </a:rPr>
              <a:t>  For each entry, a worksheet will be created with the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Adjoining Temps and </a:t>
            </a:r>
            <a:r>
              <a:rPr lang="en-US" altLang="en-US" sz="1600" b="1" dirty="0" err="1">
                <a:solidFill>
                  <a:srgbClr val="000099"/>
                </a:solidFill>
                <a:latin typeface="Arial" panose="020B0604020202020204" pitchFamily="34" charset="0"/>
              </a:rPr>
              <a:t>Conductances</a:t>
            </a:r>
            <a:r>
              <a:rPr lang="en-US" altLang="en-US" sz="1600" b="1" dirty="0">
                <a:solidFill>
                  <a:srgbClr val="000099"/>
                </a:solidFill>
                <a:latin typeface="Arial" panose="020B0604020202020204" pitchFamily="34" charset="0"/>
              </a:rPr>
              <a:t>.</a:t>
            </a:r>
            <a:endParaRPr lang="en-US" altLang="en-US" sz="1600" b="1" i="1" dirty="0">
              <a:solidFill>
                <a:srgbClr val="000099"/>
              </a:solidFill>
              <a:latin typeface="Arial" panose="020B0604020202020204" pitchFamily="34" charset="0"/>
            </a:endParaRP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HeatMaps</a:t>
            </a:r>
            <a:r>
              <a:rPr lang="en-US" altLang="en-US" sz="1600" kern="0" dirty="0"/>
              <a:t>, Binary </a:t>
            </a:r>
            <a:r>
              <a:rPr lang="en-US" altLang="en-US" sz="1600" kern="0" dirty="0" err="1"/>
              <a:t>HeatMap</a:t>
            </a:r>
            <a:r>
              <a:rPr lang="en-US" altLang="en-US" sz="1600" kern="0" dirty="0"/>
              <a:t> Files,      </a:t>
            </a:r>
            <a:r>
              <a:rPr lang="en-US" altLang="en-US" sz="1600" b="1" u="sng" kern="0" dirty="0"/>
              <a:t>Static Heatmaps</a:t>
            </a:r>
          </a:p>
        </p:txBody>
      </p:sp>
      <p:sp>
        <p:nvSpPr>
          <p:cNvPr id="5" name="Rectangle 4">
            <a:extLst>
              <a:ext uri="{FF2B5EF4-FFF2-40B4-BE49-F238E27FC236}">
                <a16:creationId xmlns:a16="http://schemas.microsoft.com/office/drawing/2014/main" id="{EFDEC8CD-0224-630D-9A73-105E4AFCB086}"/>
              </a:ext>
            </a:extLst>
          </p:cNvPr>
          <p:cNvSpPr>
            <a:spLocks noChangeArrowheads="1"/>
          </p:cNvSpPr>
          <p:nvPr/>
        </p:nvSpPr>
        <p:spPr bwMode="auto">
          <a:xfrm>
            <a:off x="509454" y="3217818"/>
            <a:ext cx="3352799"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ct val="10000"/>
              </a:spcBef>
              <a:spcAft>
                <a:spcPct val="10000"/>
              </a:spcAft>
              <a:buNone/>
            </a:pPr>
            <a:r>
              <a:rPr lang="en-US" altLang="en-US" sz="1600" b="1" dirty="0">
                <a:solidFill>
                  <a:srgbClr val="000099"/>
                </a:solidFill>
                <a:latin typeface="Arial" panose="020B0604020202020204" pitchFamily="34" charset="0"/>
              </a:rPr>
              <a:t>Add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to the right most list box by selecting it on the left and using the &gt; button to add</a:t>
            </a:r>
          </a:p>
        </p:txBody>
      </p:sp>
      <p:pic>
        <p:nvPicPr>
          <p:cNvPr id="7" name="Picture 6">
            <a:extLst>
              <a:ext uri="{FF2B5EF4-FFF2-40B4-BE49-F238E27FC236}">
                <a16:creationId xmlns:a16="http://schemas.microsoft.com/office/drawing/2014/main" id="{69830799-D370-BF26-CA1B-DE5956E7AB48}"/>
              </a:ext>
            </a:extLst>
          </p:cNvPr>
          <p:cNvPicPr>
            <a:picLocks noChangeAspect="1"/>
          </p:cNvPicPr>
          <p:nvPr/>
        </p:nvPicPr>
        <p:blipFill>
          <a:blip r:embed="rId7"/>
          <a:stretch>
            <a:fillRect/>
          </a:stretch>
        </p:blipFill>
        <p:spPr>
          <a:xfrm>
            <a:off x="3809999" y="3429000"/>
            <a:ext cx="5191125" cy="3134700"/>
          </a:xfrm>
          <a:prstGeom prst="rect">
            <a:avLst/>
          </a:prstGeom>
        </p:spPr>
      </p:pic>
    </p:spTree>
    <p:extLst>
      <p:ext uri="{BB962C8B-B14F-4D97-AF65-F5344CB8AC3E}">
        <p14:creationId xmlns:p14="http://schemas.microsoft.com/office/powerpoint/2010/main" val="1508481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59</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991600" cy="21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When Excel opens, it should default to the Map1 worksheet.  The                                           Sigma, </a:t>
            </a:r>
            <a:r>
              <a:rPr lang="en-US" altLang="en-US" sz="1600" b="1" dirty="0" err="1">
                <a:solidFill>
                  <a:srgbClr val="000099"/>
                </a:solidFill>
                <a:latin typeface="Arial" panose="020B0604020202020204" pitchFamily="34" charset="0"/>
              </a:rPr>
              <a:t>Toofset</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etc</a:t>
            </a:r>
            <a:r>
              <a:rPr lang="en-US" altLang="en-US" sz="1600" b="1" dirty="0">
                <a:solidFill>
                  <a:srgbClr val="000099"/>
                </a:solidFill>
                <a:latin typeface="Arial" panose="020B0604020202020204" pitchFamily="34" charset="0"/>
              </a:rPr>
              <a:t> are set to their default values.  Change </a:t>
            </a:r>
            <a:r>
              <a:rPr lang="en-US" altLang="en-US" sz="1600" b="1" i="1" dirty="0">
                <a:solidFill>
                  <a:srgbClr val="000099"/>
                </a:solidFill>
                <a:latin typeface="Arial" panose="020B0604020202020204" pitchFamily="34" charset="0"/>
              </a:rPr>
              <a:t>Sigma</a:t>
            </a:r>
            <a:r>
              <a:rPr lang="en-US" altLang="en-US" sz="1600" b="1" dirty="0">
                <a:solidFill>
                  <a:srgbClr val="000099"/>
                </a:solidFill>
                <a:latin typeface="Arial" panose="020B0604020202020204" pitchFamily="34" charset="0"/>
              </a:rPr>
              <a:t> to 3.66e-11, </a:t>
            </a:r>
            <a:r>
              <a:rPr lang="en-US" altLang="en-US" sz="1600" b="1" i="1" dirty="0">
                <a:solidFill>
                  <a:srgbClr val="000099"/>
                </a:solidFill>
                <a:latin typeface="Arial" panose="020B0604020202020204" pitchFamily="34" charset="0"/>
              </a:rPr>
              <a:t>Heat to</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to</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SubGroup</a:t>
            </a:r>
            <a:r>
              <a:rPr lang="en-US" altLang="en-US" sz="1600" b="1" dirty="0">
                <a:solidFill>
                  <a:srgbClr val="000099"/>
                </a:solidFill>
                <a:latin typeface="Arial" panose="020B0604020202020204" pitchFamily="34" charset="0"/>
              </a:rPr>
              <a:t>, and then select the (2) SS entry in Cell C3 for </a:t>
            </a:r>
            <a:r>
              <a:rPr lang="en-US" altLang="en-US" sz="1600" b="1" i="1" dirty="0">
                <a:solidFill>
                  <a:srgbClr val="000099"/>
                </a:solidFill>
                <a:latin typeface="Arial" panose="020B0604020202020204" pitchFamily="34" charset="0"/>
              </a:rPr>
              <a:t>Time</a:t>
            </a:r>
            <a:r>
              <a:rPr lang="en-US" altLang="en-US" sz="1600" b="1" dirty="0">
                <a:solidFill>
                  <a:srgbClr val="000099"/>
                </a:solidFill>
                <a:latin typeface="Arial" panose="020B0604020202020204" pitchFamily="34" charset="0"/>
              </a:rPr>
              <a:t>.  Then click in any other cell to cast the update.  Note that the Status bar in the bottom left indicates the progress of the calculations.  Wait until it indicates “Ready” (Be sure macros are enabled…)</a:t>
            </a:r>
          </a:p>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In cell C2, type in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and then click another cell to cast the update and display the heatmap.</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HeatMaps</a:t>
            </a:r>
            <a:r>
              <a:rPr lang="en-US" altLang="en-US" sz="1600" b="1" u="sng" kern="0" dirty="0"/>
              <a:t>, Binary </a:t>
            </a:r>
            <a:r>
              <a:rPr lang="en-US" altLang="en-US" sz="1600" b="1" u="sng" kern="0" dirty="0" err="1"/>
              <a:t>HeatMap</a:t>
            </a:r>
            <a:r>
              <a:rPr lang="en-US" altLang="en-US" sz="1600" b="1" u="sng" kern="0" dirty="0"/>
              <a:t> Files</a:t>
            </a:r>
            <a:r>
              <a:rPr lang="en-US" altLang="en-US" sz="1600" kern="0" dirty="0"/>
              <a:t>,      Static Heatmaps</a:t>
            </a:r>
          </a:p>
        </p:txBody>
      </p:sp>
      <p:pic>
        <p:nvPicPr>
          <p:cNvPr id="7" name="Picture 6">
            <a:extLst>
              <a:ext uri="{FF2B5EF4-FFF2-40B4-BE49-F238E27FC236}">
                <a16:creationId xmlns:a16="http://schemas.microsoft.com/office/drawing/2014/main" id="{51978C72-18EB-311A-610A-9E85111F9EEC}"/>
              </a:ext>
            </a:extLst>
          </p:cNvPr>
          <p:cNvPicPr>
            <a:picLocks noChangeAspect="1"/>
          </p:cNvPicPr>
          <p:nvPr/>
        </p:nvPicPr>
        <p:blipFill rotWithShape="1">
          <a:blip r:embed="rId7"/>
          <a:srcRect t="22361" r="36666" b="59213"/>
          <a:stretch/>
        </p:blipFill>
        <p:spPr>
          <a:xfrm>
            <a:off x="544434" y="2783462"/>
            <a:ext cx="7913766" cy="1249542"/>
          </a:xfrm>
          <a:prstGeom prst="rect">
            <a:avLst/>
          </a:prstGeom>
        </p:spPr>
      </p:pic>
      <p:pic>
        <p:nvPicPr>
          <p:cNvPr id="9" name="Picture 8">
            <a:extLst>
              <a:ext uri="{FF2B5EF4-FFF2-40B4-BE49-F238E27FC236}">
                <a16:creationId xmlns:a16="http://schemas.microsoft.com/office/drawing/2014/main" id="{6EDA2352-55BD-5180-B23E-9E14742C454D}"/>
              </a:ext>
            </a:extLst>
          </p:cNvPr>
          <p:cNvPicPr>
            <a:picLocks noChangeAspect="1"/>
          </p:cNvPicPr>
          <p:nvPr/>
        </p:nvPicPr>
        <p:blipFill rotWithShape="1">
          <a:blip r:embed="rId8"/>
          <a:srcRect l="12500" t="22361" r="67500" b="65355"/>
          <a:stretch/>
        </p:blipFill>
        <p:spPr>
          <a:xfrm>
            <a:off x="4635422" y="3276600"/>
            <a:ext cx="2743200" cy="914400"/>
          </a:xfrm>
          <a:prstGeom prst="rect">
            <a:avLst/>
          </a:prstGeom>
        </p:spPr>
      </p:pic>
      <p:pic>
        <p:nvPicPr>
          <p:cNvPr id="11" name="Picture 10">
            <a:extLst>
              <a:ext uri="{FF2B5EF4-FFF2-40B4-BE49-F238E27FC236}">
                <a16:creationId xmlns:a16="http://schemas.microsoft.com/office/drawing/2014/main" id="{B3430641-F0AB-170A-20DA-EB47CEA18AF9}"/>
              </a:ext>
            </a:extLst>
          </p:cNvPr>
          <p:cNvPicPr>
            <a:picLocks noChangeAspect="1"/>
          </p:cNvPicPr>
          <p:nvPr/>
        </p:nvPicPr>
        <p:blipFill rotWithShape="1">
          <a:blip r:embed="rId9"/>
          <a:srcRect t="22361" r="48333" b="42530"/>
          <a:stretch/>
        </p:blipFill>
        <p:spPr>
          <a:xfrm>
            <a:off x="1128551" y="4267062"/>
            <a:ext cx="6886897" cy="2539851"/>
          </a:xfrm>
          <a:prstGeom prst="rect">
            <a:avLst/>
          </a:prstGeom>
        </p:spPr>
      </p:pic>
    </p:spTree>
    <p:extLst>
      <p:ext uri="{BB962C8B-B14F-4D97-AF65-F5344CB8AC3E}">
        <p14:creationId xmlns:p14="http://schemas.microsoft.com/office/powerpoint/2010/main" val="3625933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D3FF027F-A12D-3C02-5D9A-2A5F6D9970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125538"/>
            <a:ext cx="5459413"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lide Number Placeholder 4">
            <a:extLst>
              <a:ext uri="{FF2B5EF4-FFF2-40B4-BE49-F238E27FC236}">
                <a16:creationId xmlns:a16="http://schemas.microsoft.com/office/drawing/2014/main" id="{7E1E5AB6-EF96-06E2-5675-ED4100C1500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9CB71AB-45D1-4621-96B0-6DEF4F52F129}" type="slidenum">
              <a:rPr lang="en-US" altLang="en-US" sz="1400">
                <a:solidFill>
                  <a:srgbClr val="FF0000"/>
                </a:solidFill>
                <a:latin typeface="Arial" panose="020B0604020202020204" pitchFamily="34" charset="0"/>
              </a:rPr>
              <a:pPr>
                <a:spcBef>
                  <a:spcPct val="0"/>
                </a:spcBef>
                <a:buFontTx/>
                <a:buNone/>
              </a:pPr>
              <a:t>6</a:t>
            </a:fld>
            <a:endParaRPr lang="en-US" altLang="en-US" sz="1400">
              <a:solidFill>
                <a:srgbClr val="FF0000"/>
              </a:solidFill>
              <a:latin typeface="Arial" panose="020B0604020202020204" pitchFamily="34" charset="0"/>
            </a:endParaRPr>
          </a:p>
        </p:txBody>
      </p:sp>
      <p:sp>
        <p:nvSpPr>
          <p:cNvPr id="14340" name="Rectangle 2">
            <a:extLst>
              <a:ext uri="{FF2B5EF4-FFF2-40B4-BE49-F238E27FC236}">
                <a16:creationId xmlns:a16="http://schemas.microsoft.com/office/drawing/2014/main" id="{B47F9C59-BEF1-DDB7-24D8-E2B7664FAA53}"/>
              </a:ext>
            </a:extLst>
          </p:cNvPr>
          <p:cNvSpPr>
            <a:spLocks noGrp="1" noChangeArrowheads="1"/>
          </p:cNvSpPr>
          <p:nvPr>
            <p:ph type="body" sz="half" idx="1"/>
          </p:nvPr>
        </p:nvSpPr>
        <p:spPr>
          <a:xfrm>
            <a:off x="5562600" y="914400"/>
            <a:ext cx="3581400" cy="5715000"/>
          </a:xfrm>
        </p:spPr>
        <p:txBody>
          <a:bodyPr/>
          <a:lstStyle/>
          <a:p>
            <a:pPr marL="171450" indent="-171450" eaLnBrk="1" hangingPunct="1">
              <a:lnSpc>
                <a:spcPct val="80000"/>
              </a:lnSpc>
            </a:pPr>
            <a:r>
              <a:rPr lang="en-US" altLang="en-US" sz="1800" b="1" dirty="0">
                <a:solidFill>
                  <a:srgbClr val="FF0000"/>
                </a:solidFill>
                <a:latin typeface="Arial" panose="020B0604020202020204" pitchFamily="34" charset="0"/>
              </a:rPr>
              <a:t>Options set by user to define additional file references and properties of the output workbook</a:t>
            </a:r>
          </a:p>
          <a:p>
            <a:pPr marL="171450" indent="-171450" eaLnBrk="1" hangingPunct="1">
              <a:lnSpc>
                <a:spcPct val="80000"/>
              </a:lnSpc>
            </a:pPr>
            <a:r>
              <a:rPr lang="en-US" altLang="en-US" sz="1800" b="1" dirty="0">
                <a:solidFill>
                  <a:schemeClr val="accent2"/>
                </a:solidFill>
                <a:latin typeface="Arial" panose="020B0604020202020204" pitchFamily="34" charset="0"/>
              </a:rPr>
              <a:t>Objects created by user</a:t>
            </a: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DataSets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DerivedDataSets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MinMaxDataSets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UserDataSets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a:solidFill>
                  <a:schemeClr val="accent2"/>
                </a:solidFill>
                <a:latin typeface="Arial" panose="020B0604020202020204" pitchFamily="34" charset="0"/>
              </a:rPr>
              <a:t>Groups</a:t>
            </a:r>
          </a:p>
          <a:p>
            <a:pPr lvl="1" eaLnBrk="1" hangingPunct="1">
              <a:lnSpc>
                <a:spcPct val="80000"/>
              </a:lnSpc>
              <a:spcBef>
                <a:spcPct val="10000"/>
              </a:spcBef>
            </a:pPr>
            <a:r>
              <a:rPr lang="en-US" altLang="en-US" sz="1400" b="1" dirty="0">
                <a:solidFill>
                  <a:schemeClr val="accent2"/>
                </a:solidFill>
                <a:latin typeface="Arial" panose="020B0604020202020204" pitchFamily="34" charset="0"/>
              </a:rPr>
              <a:t>Parameters</a:t>
            </a:r>
          </a:p>
          <a:p>
            <a:pPr lvl="1" eaLnBrk="1" hangingPunct="1">
              <a:lnSpc>
                <a:spcPct val="80000"/>
              </a:lnSpc>
              <a:spcBef>
                <a:spcPct val="10000"/>
              </a:spcBef>
            </a:pPr>
            <a:r>
              <a:rPr lang="en-US" altLang="en-US" sz="1400" b="1" dirty="0">
                <a:solidFill>
                  <a:schemeClr val="accent2"/>
                </a:solidFill>
                <a:latin typeface="Arial" panose="020B0604020202020204" pitchFamily="34" charset="0"/>
              </a:rPr>
              <a:t>Plots</a:t>
            </a: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StripCharts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a:solidFill>
                  <a:schemeClr val="accent2"/>
                </a:solidFill>
                <a:latin typeface="Arial" panose="020B0604020202020204" pitchFamily="34" charset="0"/>
              </a:rPr>
              <a:t>Tables</a:t>
            </a: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GraphicalTables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RadkManipulations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err="1">
                <a:solidFill>
                  <a:schemeClr val="accent2"/>
                </a:solidFill>
                <a:latin typeface="Arial" panose="020B0604020202020204" pitchFamily="34" charset="0"/>
              </a:rPr>
              <a:t>RadkCompares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a:solidFill>
                  <a:schemeClr val="accent2"/>
                </a:solidFill>
                <a:latin typeface="Arial" panose="020B0604020202020204" pitchFamily="34" charset="0"/>
              </a:rPr>
              <a:t>Backloads/</a:t>
            </a:r>
            <a:r>
              <a:rPr lang="en-US" altLang="en-US" sz="1400" b="1" dirty="0" err="1">
                <a:solidFill>
                  <a:schemeClr val="accent2"/>
                </a:solidFill>
                <a:latin typeface="Arial" panose="020B0604020202020204" pitchFamily="34" charset="0"/>
              </a:rPr>
              <a:t>EqSinks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a:solidFill>
                  <a:schemeClr val="accent2"/>
                </a:solidFill>
                <a:latin typeface="Arial" panose="020B0604020202020204" pitchFamily="34" charset="0"/>
              </a:rPr>
              <a:t>Binary </a:t>
            </a:r>
            <a:r>
              <a:rPr lang="en-US" altLang="en-US" sz="1400" b="1" dirty="0" err="1">
                <a:solidFill>
                  <a:schemeClr val="accent2"/>
                </a:solidFill>
                <a:latin typeface="Arial" panose="020B0604020202020204" pitchFamily="34" charset="0"/>
              </a:rPr>
              <a:t>HeatMaps</a:t>
            </a:r>
            <a:endParaRPr lang="en-US" altLang="en-US" sz="1400" b="1" dirty="0">
              <a:solidFill>
                <a:schemeClr val="accent2"/>
              </a:solidFill>
              <a:latin typeface="Arial" panose="020B0604020202020204" pitchFamily="34" charset="0"/>
            </a:endParaRPr>
          </a:p>
          <a:p>
            <a:pPr lvl="1" eaLnBrk="1" hangingPunct="1">
              <a:lnSpc>
                <a:spcPct val="80000"/>
              </a:lnSpc>
              <a:spcBef>
                <a:spcPct val="10000"/>
              </a:spcBef>
            </a:pPr>
            <a:r>
              <a:rPr lang="en-US" altLang="en-US" sz="1400" b="1" dirty="0">
                <a:solidFill>
                  <a:schemeClr val="accent2"/>
                </a:solidFill>
                <a:latin typeface="Arial" panose="020B0604020202020204" pitchFamily="34" charset="0"/>
              </a:rPr>
              <a:t>Static </a:t>
            </a:r>
            <a:r>
              <a:rPr lang="en-US" altLang="en-US" sz="1400" b="1" dirty="0" err="1">
                <a:solidFill>
                  <a:schemeClr val="accent2"/>
                </a:solidFill>
                <a:latin typeface="Arial" panose="020B0604020202020204" pitchFamily="34" charset="0"/>
              </a:rPr>
              <a:t>HeatMaps</a:t>
            </a:r>
            <a:endParaRPr lang="en-US" altLang="en-US" sz="1400" b="1" dirty="0">
              <a:solidFill>
                <a:schemeClr val="accent2"/>
              </a:solidFill>
              <a:latin typeface="Arial" panose="020B0604020202020204" pitchFamily="34" charset="0"/>
            </a:endParaRPr>
          </a:p>
          <a:p>
            <a:pPr marL="171450" indent="-171450" eaLnBrk="1" hangingPunct="1">
              <a:lnSpc>
                <a:spcPct val="80000"/>
              </a:lnSpc>
            </a:pPr>
            <a:r>
              <a:rPr lang="en-US" altLang="en-US" sz="1800" b="1" dirty="0">
                <a:solidFill>
                  <a:srgbClr val="008000"/>
                </a:solidFill>
                <a:latin typeface="Arial" panose="020B0604020202020204" pitchFamily="34" charset="0"/>
              </a:rPr>
              <a:t>Node Filter accepts ranges (1-100) and/or individual nodes (SUB.1)</a:t>
            </a:r>
          </a:p>
          <a:p>
            <a:pPr marL="171450" indent="-171450" eaLnBrk="1" hangingPunct="1">
              <a:lnSpc>
                <a:spcPct val="80000"/>
              </a:lnSpc>
            </a:pPr>
            <a:r>
              <a:rPr lang="en-US" altLang="en-US" sz="1800" b="1" dirty="0">
                <a:solidFill>
                  <a:srgbClr val="FF33CC"/>
                </a:solidFill>
                <a:latin typeface="Arial" panose="020B0604020202020204" pitchFamily="34" charset="0"/>
              </a:rPr>
              <a:t>Data added to Objects via the “Working Node List”</a:t>
            </a:r>
          </a:p>
          <a:p>
            <a:pPr marL="171450" indent="-171450" eaLnBrk="1" hangingPunct="1">
              <a:lnSpc>
                <a:spcPct val="80000"/>
              </a:lnSpc>
            </a:pPr>
            <a:r>
              <a:rPr lang="en-US" altLang="en-US" sz="1800" b="1" dirty="0">
                <a:solidFill>
                  <a:srgbClr val="FFC000"/>
                </a:solidFill>
                <a:latin typeface="Arial" panose="020B0604020202020204" pitchFamily="34" charset="0"/>
              </a:rPr>
              <a:t>Nodes displayed for current object</a:t>
            </a:r>
          </a:p>
        </p:txBody>
      </p:sp>
      <p:sp>
        <p:nvSpPr>
          <p:cNvPr id="14341" name="Rectangle 4">
            <a:extLst>
              <a:ext uri="{FF2B5EF4-FFF2-40B4-BE49-F238E27FC236}">
                <a16:creationId xmlns:a16="http://schemas.microsoft.com/office/drawing/2014/main" id="{BC289D45-122E-923C-EC64-06435A39B371}"/>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Main Interface</a:t>
            </a:r>
          </a:p>
        </p:txBody>
      </p:sp>
      <p:sp>
        <p:nvSpPr>
          <p:cNvPr id="14342" name="Rectangle 7">
            <a:extLst>
              <a:ext uri="{FF2B5EF4-FFF2-40B4-BE49-F238E27FC236}">
                <a16:creationId xmlns:a16="http://schemas.microsoft.com/office/drawing/2014/main" id="{65D52FD4-C192-F2A4-16A8-12CD6B45D243}"/>
              </a:ext>
            </a:extLst>
          </p:cNvPr>
          <p:cNvSpPr>
            <a:spLocks noChangeArrowheads="1"/>
          </p:cNvSpPr>
          <p:nvPr/>
        </p:nvSpPr>
        <p:spPr bwMode="auto">
          <a:xfrm>
            <a:off x="152400" y="2300288"/>
            <a:ext cx="1447800" cy="32099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43" name="Rectangle 8">
            <a:extLst>
              <a:ext uri="{FF2B5EF4-FFF2-40B4-BE49-F238E27FC236}">
                <a16:creationId xmlns:a16="http://schemas.microsoft.com/office/drawing/2014/main" id="{29D8DB18-D9B3-A48A-81D6-D2B28BD71AD0}"/>
              </a:ext>
            </a:extLst>
          </p:cNvPr>
          <p:cNvSpPr>
            <a:spLocks noChangeArrowheads="1"/>
          </p:cNvSpPr>
          <p:nvPr/>
        </p:nvSpPr>
        <p:spPr bwMode="auto">
          <a:xfrm>
            <a:off x="1621698" y="2300288"/>
            <a:ext cx="2009775" cy="2587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44" name="Rectangle 9">
            <a:extLst>
              <a:ext uri="{FF2B5EF4-FFF2-40B4-BE49-F238E27FC236}">
                <a16:creationId xmlns:a16="http://schemas.microsoft.com/office/drawing/2014/main" id="{4A86156A-40DE-4A3D-6DE1-390C2ADA8BB7}"/>
              </a:ext>
            </a:extLst>
          </p:cNvPr>
          <p:cNvSpPr>
            <a:spLocks noChangeArrowheads="1"/>
          </p:cNvSpPr>
          <p:nvPr/>
        </p:nvSpPr>
        <p:spPr bwMode="auto">
          <a:xfrm>
            <a:off x="1620111" y="2587625"/>
            <a:ext cx="2011362" cy="2581275"/>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45" name="Rectangle 10">
            <a:extLst>
              <a:ext uri="{FF2B5EF4-FFF2-40B4-BE49-F238E27FC236}">
                <a16:creationId xmlns:a16="http://schemas.microsoft.com/office/drawing/2014/main" id="{9AC171BF-F28D-D2CD-B739-5DA1AC74394B}"/>
              </a:ext>
            </a:extLst>
          </p:cNvPr>
          <p:cNvSpPr>
            <a:spLocks noChangeArrowheads="1"/>
          </p:cNvSpPr>
          <p:nvPr/>
        </p:nvSpPr>
        <p:spPr bwMode="auto">
          <a:xfrm>
            <a:off x="1638300" y="5205413"/>
            <a:ext cx="3695700" cy="3048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46" name="Rectangle 11">
            <a:extLst>
              <a:ext uri="{FF2B5EF4-FFF2-40B4-BE49-F238E27FC236}">
                <a16:creationId xmlns:a16="http://schemas.microsoft.com/office/drawing/2014/main" id="{B8DEA13E-E795-803E-D6BE-8073CADADF6D}"/>
              </a:ext>
            </a:extLst>
          </p:cNvPr>
          <p:cNvSpPr>
            <a:spLocks noChangeArrowheads="1"/>
          </p:cNvSpPr>
          <p:nvPr/>
        </p:nvSpPr>
        <p:spPr bwMode="auto">
          <a:xfrm>
            <a:off x="3657600" y="2300288"/>
            <a:ext cx="1562100" cy="28575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4348" name="Picture 14">
            <a:hlinkClick r:id="rId4" action="ppaction://hlinksldjump"/>
            <a:extLst>
              <a:ext uri="{FF2B5EF4-FFF2-40B4-BE49-F238E27FC236}">
                <a16:creationId xmlns:a16="http://schemas.microsoft.com/office/drawing/2014/main" id="{FCBA3149-8495-0F11-C190-59BA154130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60</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991600" cy="27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Note the Summary in the upper right corner which displays the                                               energy balance separating Sources, Linear and Radiative Heat in and out</a:t>
            </a:r>
          </a:p>
          <a:p>
            <a:pPr>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The left block of data is identical to the right block with the exception of the sort order.  All linear heat flows are kept together followed by the radiative heat flows, but the left block shows the largest negative heat to the largest positive, with the right block shows the largest positive to the largest negative</a:t>
            </a:r>
          </a:p>
          <a:p>
            <a:pPr>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Double-click BUS_PANELS_STR and it now becomes the new Node I and the heatmap is updated accordingly.</a:t>
            </a:r>
          </a:p>
          <a:p>
            <a:pPr>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The decimal places to display as well as the sort order can also be adjusted by the user if desired.</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HeatMaps</a:t>
            </a:r>
            <a:r>
              <a:rPr lang="en-US" altLang="en-US" sz="1600" b="1" u="sng" kern="0" dirty="0"/>
              <a:t>, Binary </a:t>
            </a:r>
            <a:r>
              <a:rPr lang="en-US" altLang="en-US" sz="1600" b="1" u="sng" kern="0" dirty="0" err="1"/>
              <a:t>HeatMap</a:t>
            </a:r>
            <a:r>
              <a:rPr lang="en-US" altLang="en-US" sz="1600" b="1" u="sng" kern="0" dirty="0"/>
              <a:t> Files</a:t>
            </a:r>
            <a:r>
              <a:rPr lang="en-US" altLang="en-US" sz="1600" kern="0" dirty="0"/>
              <a:t>,      Static Heatmaps</a:t>
            </a:r>
          </a:p>
        </p:txBody>
      </p:sp>
      <p:pic>
        <p:nvPicPr>
          <p:cNvPr id="4" name="Picture 3">
            <a:extLst>
              <a:ext uri="{FF2B5EF4-FFF2-40B4-BE49-F238E27FC236}">
                <a16:creationId xmlns:a16="http://schemas.microsoft.com/office/drawing/2014/main" id="{B949B8DF-3B9B-BCA5-DB25-5EB6878B7747}"/>
              </a:ext>
            </a:extLst>
          </p:cNvPr>
          <p:cNvPicPr>
            <a:picLocks noChangeAspect="1"/>
          </p:cNvPicPr>
          <p:nvPr/>
        </p:nvPicPr>
        <p:blipFill rotWithShape="1">
          <a:blip r:embed="rId7"/>
          <a:srcRect t="22361" r="48333" b="19289"/>
          <a:stretch/>
        </p:blipFill>
        <p:spPr>
          <a:xfrm>
            <a:off x="1600200" y="3124201"/>
            <a:ext cx="6015168" cy="3686716"/>
          </a:xfrm>
          <a:prstGeom prst="rect">
            <a:avLst/>
          </a:prstGeom>
        </p:spPr>
      </p:pic>
    </p:spTree>
    <p:extLst>
      <p:ext uri="{BB962C8B-B14F-4D97-AF65-F5344CB8AC3E}">
        <p14:creationId xmlns:p14="http://schemas.microsoft.com/office/powerpoint/2010/main" val="10865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61</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991600" cy="28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7"/>
            </a:pPr>
            <a:r>
              <a:rPr lang="en-US" altLang="en-US" sz="1600" b="1" dirty="0">
                <a:solidFill>
                  <a:srgbClr val="000099"/>
                </a:solidFill>
                <a:latin typeface="Arial" panose="020B0604020202020204" pitchFamily="34" charset="0"/>
              </a:rPr>
              <a:t>Under the Add-ins menu, TARP, select </a:t>
            </a:r>
            <a:r>
              <a:rPr lang="en-US" altLang="en-US" sz="1600" b="1" i="1" dirty="0">
                <a:solidFill>
                  <a:srgbClr val="000099"/>
                </a:solidFill>
                <a:latin typeface="Arial" panose="020B0604020202020204" pitchFamily="34" charset="0"/>
              </a:rPr>
              <a:t>Make Heat Flow Matrix</a:t>
            </a:r>
          </a:p>
          <a:p>
            <a:pPr>
              <a:spcBef>
                <a:spcPct val="10000"/>
              </a:spcBef>
              <a:spcAft>
                <a:spcPct val="10000"/>
              </a:spcAft>
              <a:buFont typeface="+mj-lt"/>
              <a:buAutoNum type="arabicPeriod" startAt="7"/>
            </a:pPr>
            <a:r>
              <a:rPr lang="en-US" altLang="en-US" sz="1600" b="1" dirty="0">
                <a:solidFill>
                  <a:srgbClr val="000099"/>
                </a:solidFill>
                <a:latin typeface="Arial" panose="020B0604020202020204" pitchFamily="34" charset="0"/>
              </a:rPr>
              <a:t>Group to Group heat flows are created at all five levels of group definition.  Select the Minor worksheet.  A matrix of heat flows is displayed with each row representing a Group </a:t>
            </a:r>
            <a:r>
              <a:rPr lang="en-US" altLang="en-US" sz="1600" b="1" dirty="0" err="1">
                <a:solidFill>
                  <a:srgbClr val="000099"/>
                </a:solidFill>
                <a:latin typeface="Arial" panose="020B0604020202020204" pitchFamily="34" charset="0"/>
              </a:rPr>
              <a:t>i</a:t>
            </a:r>
            <a:r>
              <a:rPr lang="en-US" altLang="en-US" sz="1600" b="1" dirty="0">
                <a:solidFill>
                  <a:srgbClr val="000099"/>
                </a:solidFill>
                <a:latin typeface="Arial" panose="020B0604020202020204" pitchFamily="34" charset="0"/>
              </a:rPr>
              <a:t> and each column a Group j.  In Cell A1, the value can be updated to show Total Heat, Linear Heat, Radiative Heat, Linear Conductance, or Radiative Conductance.  The linear conductance </a:t>
            </a:r>
            <a:r>
              <a:rPr lang="en-US" altLang="en-US" sz="1600" b="1" dirty="0" err="1">
                <a:solidFill>
                  <a:srgbClr val="000099"/>
                </a:solidFill>
                <a:latin typeface="Arial" panose="020B0604020202020204" pitchFamily="34" charset="0"/>
              </a:rPr>
              <a:t>opyion</a:t>
            </a:r>
            <a:r>
              <a:rPr lang="en-US" altLang="en-US" sz="1600" b="1" dirty="0">
                <a:solidFill>
                  <a:srgbClr val="000099"/>
                </a:solidFill>
                <a:latin typeface="Arial" panose="020B0604020202020204" pitchFamily="34" charset="0"/>
              </a:rPr>
              <a:t> can be a useful connectivity check to ensure that groups which should be connected conductively are indeed connected</a:t>
            </a:r>
          </a:p>
          <a:p>
            <a:pPr>
              <a:spcBef>
                <a:spcPct val="10000"/>
              </a:spcBef>
              <a:spcAft>
                <a:spcPct val="10000"/>
              </a:spcAft>
              <a:buFont typeface="+mj-lt"/>
              <a:buAutoNum type="arabicPeriod" startAt="7"/>
            </a:pPr>
            <a:r>
              <a:rPr lang="en-US" altLang="en-US" sz="1600" b="1" dirty="0">
                <a:solidFill>
                  <a:srgbClr val="000099"/>
                </a:solidFill>
                <a:latin typeface="Arial" panose="020B0604020202020204" pitchFamily="34" charset="0"/>
              </a:rPr>
              <a:t>The temperatures for Group </a:t>
            </a:r>
            <a:r>
              <a:rPr lang="en-US" altLang="en-US" sz="1600" b="1" dirty="0" err="1">
                <a:solidFill>
                  <a:srgbClr val="000099"/>
                </a:solidFill>
                <a:latin typeface="Arial" panose="020B0604020202020204" pitchFamily="34" charset="0"/>
              </a:rPr>
              <a:t>i</a:t>
            </a:r>
            <a:r>
              <a:rPr lang="en-US" altLang="en-US" sz="1600" b="1" dirty="0">
                <a:solidFill>
                  <a:srgbClr val="000099"/>
                </a:solidFill>
                <a:latin typeface="Arial" panose="020B0604020202020204" pitchFamily="34" charset="0"/>
              </a:rPr>
              <a:t> and Group j are also displayed.  It should be noted that all the data is based on which timestep was selected at the time of worksheet creation.  If a new timestep’s data is needed, the </a:t>
            </a:r>
            <a:r>
              <a:rPr lang="en-US" altLang="en-US" sz="1600" b="1" i="1" dirty="0">
                <a:solidFill>
                  <a:srgbClr val="000099"/>
                </a:solidFill>
                <a:latin typeface="Arial" panose="020B0604020202020204" pitchFamily="34" charset="0"/>
              </a:rPr>
              <a:t>Make Heat Flow Matrix </a:t>
            </a:r>
            <a:r>
              <a:rPr lang="en-US" altLang="en-US" sz="1600" b="1" dirty="0">
                <a:solidFill>
                  <a:srgbClr val="000099"/>
                </a:solidFill>
                <a:latin typeface="Arial" panose="020B0604020202020204" pitchFamily="34" charset="0"/>
              </a:rPr>
              <a:t>should be run again to update the worksheets.</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HeatMaps</a:t>
            </a:r>
            <a:r>
              <a:rPr lang="en-US" altLang="en-US" sz="1600" b="1" u="sng" kern="0" dirty="0"/>
              <a:t>, Binary </a:t>
            </a:r>
            <a:r>
              <a:rPr lang="en-US" altLang="en-US" sz="1600" b="1" u="sng" kern="0" dirty="0" err="1"/>
              <a:t>HeatMap</a:t>
            </a:r>
            <a:r>
              <a:rPr lang="en-US" altLang="en-US" sz="1600" b="1" u="sng" kern="0" dirty="0"/>
              <a:t> Files</a:t>
            </a:r>
            <a:r>
              <a:rPr lang="en-US" altLang="en-US" sz="1600" kern="0" dirty="0"/>
              <a:t>,      Static Heatmaps</a:t>
            </a:r>
          </a:p>
        </p:txBody>
      </p:sp>
      <p:pic>
        <p:nvPicPr>
          <p:cNvPr id="5" name="Picture 4">
            <a:extLst>
              <a:ext uri="{FF2B5EF4-FFF2-40B4-BE49-F238E27FC236}">
                <a16:creationId xmlns:a16="http://schemas.microsoft.com/office/drawing/2014/main" id="{26F64DAB-CABE-44DC-0036-C1206F4B37AB}"/>
              </a:ext>
            </a:extLst>
          </p:cNvPr>
          <p:cNvPicPr>
            <a:picLocks noChangeAspect="1"/>
          </p:cNvPicPr>
          <p:nvPr/>
        </p:nvPicPr>
        <p:blipFill rotWithShape="1">
          <a:blip r:embed="rId7"/>
          <a:srcRect t="22361" b="22360"/>
          <a:stretch/>
        </p:blipFill>
        <p:spPr>
          <a:xfrm>
            <a:off x="0" y="3657600"/>
            <a:ext cx="9144000" cy="2743200"/>
          </a:xfrm>
          <a:prstGeom prst="rect">
            <a:avLst/>
          </a:prstGeom>
        </p:spPr>
      </p:pic>
    </p:spTree>
    <p:extLst>
      <p:ext uri="{BB962C8B-B14F-4D97-AF65-F5344CB8AC3E}">
        <p14:creationId xmlns:p14="http://schemas.microsoft.com/office/powerpoint/2010/main" val="3763959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62</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6384925" cy="260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0"/>
            </a:pPr>
            <a:r>
              <a:rPr lang="en-US" altLang="en-US" sz="1600" b="1" dirty="0">
                <a:solidFill>
                  <a:srgbClr val="000099"/>
                </a:solidFill>
                <a:latin typeface="Arial" panose="020B0604020202020204" pitchFamily="34" charset="0"/>
              </a:rPr>
              <a:t>Under the Add-ins menu, another option exists to create transient heat flows.  Select this option to bring up a list of all groups that can be selected.  Adding a group/node to the </a:t>
            </a:r>
            <a:r>
              <a:rPr lang="en-US" altLang="en-US" sz="1600" b="1" i="1" dirty="0">
                <a:solidFill>
                  <a:srgbClr val="000099"/>
                </a:solidFill>
                <a:latin typeface="Arial" panose="020B0604020202020204" pitchFamily="34" charset="0"/>
              </a:rPr>
              <a:t>Output Nodes/Group</a:t>
            </a:r>
            <a:r>
              <a:rPr lang="en-US" altLang="en-US" sz="1600" b="1" dirty="0">
                <a:solidFill>
                  <a:srgbClr val="000099"/>
                </a:solidFill>
                <a:latin typeface="Arial" panose="020B0604020202020204" pitchFamily="34" charset="0"/>
              </a:rPr>
              <a:t> will create worksheets with the same name with all the transient data. Note that this can take some time to process as it needs to compute heat flows at each timestep and store the data before outputting. Add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group and click </a:t>
            </a:r>
            <a:r>
              <a:rPr lang="en-US" altLang="en-US" sz="1600" b="1" i="1" dirty="0">
                <a:solidFill>
                  <a:srgbClr val="000099"/>
                </a:solidFill>
                <a:latin typeface="Arial" panose="020B0604020202020204" pitchFamily="34" charset="0"/>
              </a:rPr>
              <a:t>Make Transients</a:t>
            </a:r>
          </a:p>
          <a:p>
            <a:pPr>
              <a:spcBef>
                <a:spcPct val="10000"/>
              </a:spcBef>
              <a:spcAft>
                <a:spcPct val="10000"/>
              </a:spcAft>
              <a:buFont typeface="+mj-lt"/>
              <a:buAutoNum type="arabicPeriod" startAt="10"/>
            </a:pPr>
            <a:r>
              <a:rPr lang="en-US" altLang="en-US" sz="1600" b="1" dirty="0">
                <a:solidFill>
                  <a:srgbClr val="000099"/>
                </a:solidFill>
                <a:latin typeface="Arial" panose="020B0604020202020204" pitchFamily="34" charset="0"/>
              </a:rPr>
              <a:t>Similar to the Matrix, the What to Show can be changed to show Heat, Adjoining Temperature, or Conductance.  </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b="1" u="sng" kern="0" dirty="0" err="1"/>
              <a:t>HeatMaps</a:t>
            </a:r>
            <a:r>
              <a:rPr lang="en-US" altLang="en-US" sz="1600" b="1" u="sng" kern="0" dirty="0"/>
              <a:t>, Binary </a:t>
            </a:r>
            <a:r>
              <a:rPr lang="en-US" altLang="en-US" sz="1600" b="1" u="sng" kern="0" dirty="0" err="1"/>
              <a:t>HeatMap</a:t>
            </a:r>
            <a:r>
              <a:rPr lang="en-US" altLang="en-US" sz="1600" b="1" u="sng" kern="0" dirty="0"/>
              <a:t> Files</a:t>
            </a:r>
            <a:r>
              <a:rPr lang="en-US" altLang="en-US" sz="1600" kern="0" dirty="0"/>
              <a:t>,      Static Heatmaps</a:t>
            </a:r>
          </a:p>
        </p:txBody>
      </p:sp>
      <p:pic>
        <p:nvPicPr>
          <p:cNvPr id="4" name="Picture 3">
            <a:extLst>
              <a:ext uri="{FF2B5EF4-FFF2-40B4-BE49-F238E27FC236}">
                <a16:creationId xmlns:a16="http://schemas.microsoft.com/office/drawing/2014/main" id="{05A51DE0-634C-AF62-B209-0AEB0604079B}"/>
              </a:ext>
            </a:extLst>
          </p:cNvPr>
          <p:cNvPicPr>
            <a:picLocks noChangeAspect="1"/>
          </p:cNvPicPr>
          <p:nvPr/>
        </p:nvPicPr>
        <p:blipFill>
          <a:blip r:embed="rId7"/>
          <a:stretch>
            <a:fillRect/>
          </a:stretch>
        </p:blipFill>
        <p:spPr>
          <a:xfrm>
            <a:off x="6537325" y="975905"/>
            <a:ext cx="2574018" cy="2361843"/>
          </a:xfrm>
          <a:prstGeom prst="rect">
            <a:avLst/>
          </a:prstGeom>
        </p:spPr>
      </p:pic>
      <p:pic>
        <p:nvPicPr>
          <p:cNvPr id="7" name="Picture 6">
            <a:extLst>
              <a:ext uri="{FF2B5EF4-FFF2-40B4-BE49-F238E27FC236}">
                <a16:creationId xmlns:a16="http://schemas.microsoft.com/office/drawing/2014/main" id="{2D799343-7E39-0716-403C-DA76CC304178}"/>
              </a:ext>
            </a:extLst>
          </p:cNvPr>
          <p:cNvPicPr>
            <a:picLocks noChangeAspect="1"/>
          </p:cNvPicPr>
          <p:nvPr/>
        </p:nvPicPr>
        <p:blipFill rotWithShape="1">
          <a:blip r:embed="rId8"/>
          <a:srcRect t="22361" r="5000" b="8541"/>
          <a:stretch/>
        </p:blipFill>
        <p:spPr>
          <a:xfrm>
            <a:off x="228600" y="3401035"/>
            <a:ext cx="8686800" cy="3429000"/>
          </a:xfrm>
          <a:prstGeom prst="rect">
            <a:avLst/>
          </a:prstGeom>
        </p:spPr>
      </p:pic>
    </p:spTree>
    <p:extLst>
      <p:ext uri="{BB962C8B-B14F-4D97-AF65-F5344CB8AC3E}">
        <p14:creationId xmlns:p14="http://schemas.microsoft.com/office/powerpoint/2010/main" val="2878093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2">
            <a:extLst>
              <a:ext uri="{FF2B5EF4-FFF2-40B4-BE49-F238E27FC236}">
                <a16:creationId xmlns:a16="http://schemas.microsoft.com/office/drawing/2014/main" id="{6737584E-6D99-E3F6-5EDC-BCCD9C93E6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B143D8-505E-4052-81A6-7E778BF46028}" type="slidenum">
              <a:rPr lang="en-US" altLang="en-US" sz="1400">
                <a:solidFill>
                  <a:srgbClr val="FF0000"/>
                </a:solidFill>
                <a:latin typeface="Arial" panose="020B0604020202020204" pitchFamily="34" charset="0"/>
              </a:rPr>
              <a:pPr>
                <a:spcBef>
                  <a:spcPct val="0"/>
                </a:spcBef>
                <a:buFontTx/>
                <a:buNone/>
              </a:pPr>
              <a:t>63</a:t>
            </a:fld>
            <a:endParaRPr lang="en-US" altLang="en-US" sz="1400">
              <a:solidFill>
                <a:srgbClr val="FF0000"/>
              </a:solidFill>
              <a:latin typeface="Arial" panose="020B0604020202020204" pitchFamily="34" charset="0"/>
            </a:endParaRPr>
          </a:p>
        </p:txBody>
      </p:sp>
      <p:sp>
        <p:nvSpPr>
          <p:cNvPr id="69635" name="Rectangle 2">
            <a:extLst>
              <a:ext uri="{FF2B5EF4-FFF2-40B4-BE49-F238E27FC236}">
                <a16:creationId xmlns:a16="http://schemas.microsoft.com/office/drawing/2014/main" id="{AD2A858C-C5D2-8BD0-BD45-8B7B75512609}"/>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9636" name="Rectangle 3">
            <a:extLst>
              <a:ext uri="{FF2B5EF4-FFF2-40B4-BE49-F238E27FC236}">
                <a16:creationId xmlns:a16="http://schemas.microsoft.com/office/drawing/2014/main" id="{F3287196-5251-902C-7EEE-94CDF519B7D6}"/>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 4:</a:t>
            </a:r>
          </a:p>
        </p:txBody>
      </p:sp>
      <p:sp>
        <p:nvSpPr>
          <p:cNvPr id="69637" name="Rectangle 4">
            <a:extLst>
              <a:ext uri="{FF2B5EF4-FFF2-40B4-BE49-F238E27FC236}">
                <a16:creationId xmlns:a16="http://schemas.microsoft.com/office/drawing/2014/main" id="{08225072-47BD-098B-720B-D33EE082354C}"/>
              </a:ext>
            </a:extLst>
          </p:cNvPr>
          <p:cNvSpPr>
            <a:spLocks noChangeArrowheads="1"/>
          </p:cNvSpPr>
          <p:nvPr/>
        </p:nvSpPr>
        <p:spPr bwMode="auto">
          <a:xfrm>
            <a:off x="152400" y="647308"/>
            <a:ext cx="8991600" cy="186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2"/>
            </a:pPr>
            <a:r>
              <a:rPr lang="en-US" altLang="en-US" sz="1600" b="1" dirty="0" err="1">
                <a:solidFill>
                  <a:srgbClr val="000099"/>
                </a:solidFill>
                <a:latin typeface="Arial" panose="020B0604020202020204" pitchFamily="34" charset="0"/>
              </a:rPr>
              <a:t>StaticHeatMap</a:t>
            </a:r>
            <a:r>
              <a:rPr lang="en-US" altLang="en-US" sz="1600" b="1" dirty="0">
                <a:solidFill>
                  <a:srgbClr val="000099"/>
                </a:solidFill>
                <a:latin typeface="Arial" panose="020B0604020202020204" pitchFamily="34" charset="0"/>
              </a:rPr>
              <a:t> output includes a summary at the top, followed by                                           a block with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then a block of Adjoining Temperatures, and then a block of </a:t>
            </a:r>
            <a:r>
              <a:rPr lang="en-US" altLang="en-US" sz="1600" b="1" dirty="0" err="1">
                <a:solidFill>
                  <a:srgbClr val="000099"/>
                </a:solidFill>
                <a:latin typeface="Arial" panose="020B0604020202020204" pitchFamily="34" charset="0"/>
              </a:rPr>
              <a:t>Conductances</a:t>
            </a:r>
            <a:r>
              <a:rPr lang="en-US" altLang="en-US" sz="1600" b="1" dirty="0">
                <a:solidFill>
                  <a:srgbClr val="000099"/>
                </a:solidFill>
                <a:latin typeface="Arial" panose="020B0604020202020204" pitchFamily="34" charset="0"/>
              </a:rPr>
              <a:t>, with each column representing a timestep.  An average column is also included at the end for all timesteps that are not Stead State.</a:t>
            </a:r>
          </a:p>
          <a:p>
            <a:pPr>
              <a:spcBef>
                <a:spcPct val="10000"/>
              </a:spcBef>
              <a:spcAft>
                <a:spcPct val="10000"/>
              </a:spcAft>
              <a:buFont typeface="+mj-lt"/>
              <a:buAutoNum type="arabicPeriod" startAt="12"/>
            </a:pPr>
            <a:r>
              <a:rPr lang="en-US" altLang="en-US" sz="1600" b="1" dirty="0">
                <a:solidFill>
                  <a:srgbClr val="000099"/>
                </a:solidFill>
                <a:latin typeface="Arial" panose="020B0604020202020204" pitchFamily="34" charset="0"/>
              </a:rPr>
              <a:t>Feel free to compare the values to the Transient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generated from the Binary </a:t>
            </a:r>
            <a:r>
              <a:rPr lang="en-US" altLang="en-US" sz="1600" b="1" dirty="0" err="1">
                <a:solidFill>
                  <a:srgbClr val="000099"/>
                </a:solidFill>
                <a:latin typeface="Arial" panose="020B0604020202020204" pitchFamily="34" charset="0"/>
              </a:rPr>
              <a:t>HeatMap</a:t>
            </a:r>
            <a:r>
              <a:rPr lang="en-US" altLang="en-US" sz="1600" b="1" dirty="0">
                <a:solidFill>
                  <a:srgbClr val="000099"/>
                </a:solidFill>
                <a:latin typeface="Arial" panose="020B0604020202020204" pitchFamily="34" charset="0"/>
              </a:rPr>
              <a:t>.  The main difference is that the </a:t>
            </a:r>
            <a:r>
              <a:rPr lang="en-US" altLang="en-US" sz="1600" b="1" dirty="0" err="1">
                <a:solidFill>
                  <a:srgbClr val="000099"/>
                </a:solidFill>
                <a:latin typeface="Arial" panose="020B0604020202020204" pitchFamily="34" charset="0"/>
              </a:rPr>
              <a:t>StaticHeatMap</a:t>
            </a:r>
            <a:r>
              <a:rPr lang="en-US" altLang="en-US" sz="1600" b="1" dirty="0">
                <a:solidFill>
                  <a:srgbClr val="000099"/>
                </a:solidFill>
                <a:latin typeface="Arial" panose="020B0604020202020204" pitchFamily="34" charset="0"/>
              </a:rPr>
              <a:t> data is constant and cannot be updated once the workbook is created without going back through TARP.</a:t>
            </a:r>
          </a:p>
        </p:txBody>
      </p:sp>
      <p:pic>
        <p:nvPicPr>
          <p:cNvPr id="69639" name="Picture 14">
            <a:hlinkClick r:id="rId3" action="ppaction://hlinksldjump"/>
            <a:extLst>
              <a:ext uri="{FF2B5EF4-FFF2-40B4-BE49-F238E27FC236}">
                <a16:creationId xmlns:a16="http://schemas.microsoft.com/office/drawing/2014/main" id="{088D5CEA-DBC2-3EBD-9A1C-FC6BEE847B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19">
            <a:hlinkClick r:id="rId5" action="ppaction://hlinksldjump"/>
            <a:extLst>
              <a:ext uri="{FF2B5EF4-FFF2-40B4-BE49-F238E27FC236}">
                <a16:creationId xmlns:a16="http://schemas.microsoft.com/office/drawing/2014/main" id="{F97741BB-E839-A86C-6B25-5E26F92774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5525" y="9525"/>
            <a:ext cx="431800" cy="431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CD3E19F0-686E-365B-B373-38B2AD5B423A}"/>
              </a:ext>
            </a:extLst>
          </p:cNvPr>
          <p:cNvSpPr txBox="1">
            <a:spLocks noChangeArrowheads="1"/>
          </p:cNvSpPr>
          <p:nvPr/>
        </p:nvSpPr>
        <p:spPr bwMode="auto">
          <a:xfrm>
            <a:off x="2057400" y="9525"/>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2400" i="1">
                <a:solidFill>
                  <a:srgbClr val="FF0000"/>
                </a:solidFill>
                <a:latin typeface="+mj-lt"/>
                <a:ea typeface="+mj-ea"/>
                <a:cs typeface="+mj-cs"/>
              </a:defRPr>
            </a:lvl1pPr>
            <a:lvl2pPr algn="l" rtl="0" eaLnBrk="0" fontAlgn="base" hangingPunct="0">
              <a:spcBef>
                <a:spcPct val="0"/>
              </a:spcBef>
              <a:spcAft>
                <a:spcPct val="0"/>
              </a:spcAft>
              <a:defRPr sz="2400" i="1">
                <a:solidFill>
                  <a:srgbClr val="FF0000"/>
                </a:solidFill>
                <a:latin typeface="Arial" charset="0"/>
              </a:defRPr>
            </a:lvl2pPr>
            <a:lvl3pPr algn="l" rtl="0" eaLnBrk="0" fontAlgn="base" hangingPunct="0">
              <a:spcBef>
                <a:spcPct val="0"/>
              </a:spcBef>
              <a:spcAft>
                <a:spcPct val="0"/>
              </a:spcAft>
              <a:defRPr sz="2400" i="1">
                <a:solidFill>
                  <a:srgbClr val="FF0000"/>
                </a:solidFill>
                <a:latin typeface="Arial" charset="0"/>
              </a:defRPr>
            </a:lvl3pPr>
            <a:lvl4pPr algn="l" rtl="0" eaLnBrk="0" fontAlgn="base" hangingPunct="0">
              <a:spcBef>
                <a:spcPct val="0"/>
              </a:spcBef>
              <a:spcAft>
                <a:spcPct val="0"/>
              </a:spcAft>
              <a:defRPr sz="2400" i="1">
                <a:solidFill>
                  <a:srgbClr val="FF0000"/>
                </a:solidFill>
                <a:latin typeface="Arial" charset="0"/>
              </a:defRPr>
            </a:lvl4pPr>
            <a:lvl5pPr algn="l" rtl="0" eaLnBrk="0" fontAlgn="base" hangingPunct="0">
              <a:spcBef>
                <a:spcPct val="0"/>
              </a:spcBef>
              <a:spcAft>
                <a:spcPct val="0"/>
              </a:spcAft>
              <a:defRPr sz="2400" i="1">
                <a:solidFill>
                  <a:srgbClr val="FF0000"/>
                </a:solidFill>
                <a:latin typeface="Arial" charset="0"/>
              </a:defRPr>
            </a:lvl5pPr>
            <a:lvl6pPr marL="457200" algn="l" rtl="0" fontAlgn="base">
              <a:spcBef>
                <a:spcPct val="0"/>
              </a:spcBef>
              <a:spcAft>
                <a:spcPct val="0"/>
              </a:spcAft>
              <a:defRPr sz="2400" i="1">
                <a:solidFill>
                  <a:srgbClr val="FF0000"/>
                </a:solidFill>
                <a:latin typeface="Arial" charset="0"/>
              </a:defRPr>
            </a:lvl6pPr>
            <a:lvl7pPr marL="914400" algn="l" rtl="0" fontAlgn="base">
              <a:spcBef>
                <a:spcPct val="0"/>
              </a:spcBef>
              <a:spcAft>
                <a:spcPct val="0"/>
              </a:spcAft>
              <a:defRPr sz="2400" i="1">
                <a:solidFill>
                  <a:srgbClr val="FF0000"/>
                </a:solidFill>
                <a:latin typeface="Arial" charset="0"/>
              </a:defRPr>
            </a:lvl7pPr>
            <a:lvl8pPr marL="1371600" algn="l" rtl="0" fontAlgn="base">
              <a:spcBef>
                <a:spcPct val="0"/>
              </a:spcBef>
              <a:spcAft>
                <a:spcPct val="0"/>
              </a:spcAft>
              <a:defRPr sz="2400" i="1">
                <a:solidFill>
                  <a:srgbClr val="FF0000"/>
                </a:solidFill>
                <a:latin typeface="Arial" charset="0"/>
              </a:defRPr>
            </a:lvl8pPr>
            <a:lvl9pPr marL="1828800" algn="l" rtl="0" fontAlgn="base">
              <a:spcBef>
                <a:spcPct val="0"/>
              </a:spcBef>
              <a:spcAft>
                <a:spcPct val="0"/>
              </a:spcAft>
              <a:defRPr sz="2400" i="1">
                <a:solidFill>
                  <a:srgbClr val="FF0000"/>
                </a:solidFill>
                <a:latin typeface="Arial" charset="0"/>
              </a:defRPr>
            </a:lvl9pPr>
          </a:lstStyle>
          <a:p>
            <a:pPr eaLnBrk="1" hangingPunct="1"/>
            <a:r>
              <a:rPr lang="en-US" altLang="en-US" sz="1600" kern="0" dirty="0" err="1"/>
              <a:t>HeatMaps</a:t>
            </a:r>
            <a:r>
              <a:rPr lang="en-US" altLang="en-US" sz="1600" kern="0" dirty="0"/>
              <a:t>, Binary </a:t>
            </a:r>
            <a:r>
              <a:rPr lang="en-US" altLang="en-US" sz="1600" kern="0" dirty="0" err="1"/>
              <a:t>HeatMap</a:t>
            </a:r>
            <a:r>
              <a:rPr lang="en-US" altLang="en-US" sz="1600" kern="0" dirty="0"/>
              <a:t> Files,      </a:t>
            </a:r>
            <a:r>
              <a:rPr lang="en-US" altLang="en-US" sz="1600" b="1" u="sng" kern="0" dirty="0"/>
              <a:t>Static Heatmaps</a:t>
            </a:r>
          </a:p>
        </p:txBody>
      </p:sp>
      <p:pic>
        <p:nvPicPr>
          <p:cNvPr id="5" name="Picture 4">
            <a:extLst>
              <a:ext uri="{FF2B5EF4-FFF2-40B4-BE49-F238E27FC236}">
                <a16:creationId xmlns:a16="http://schemas.microsoft.com/office/drawing/2014/main" id="{CF3D90E3-BD36-ECC7-66B1-79417E335667}"/>
              </a:ext>
            </a:extLst>
          </p:cNvPr>
          <p:cNvPicPr>
            <a:picLocks noChangeAspect="1"/>
          </p:cNvPicPr>
          <p:nvPr/>
        </p:nvPicPr>
        <p:blipFill rotWithShape="1">
          <a:blip r:embed="rId7"/>
          <a:srcRect t="22361" r="11667" b="3935"/>
          <a:stretch/>
        </p:blipFill>
        <p:spPr>
          <a:xfrm>
            <a:off x="76200" y="2512063"/>
            <a:ext cx="9058804" cy="4102100"/>
          </a:xfrm>
          <a:prstGeom prst="rect">
            <a:avLst/>
          </a:prstGeom>
        </p:spPr>
      </p:pic>
    </p:spTree>
    <p:extLst>
      <p:ext uri="{BB962C8B-B14F-4D97-AF65-F5344CB8AC3E}">
        <p14:creationId xmlns:p14="http://schemas.microsoft.com/office/powerpoint/2010/main" val="2473502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5671A56C-2494-17DF-CAC0-223A39ACD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4849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Slide Number Placeholder 4">
            <a:extLst>
              <a:ext uri="{FF2B5EF4-FFF2-40B4-BE49-F238E27FC236}">
                <a16:creationId xmlns:a16="http://schemas.microsoft.com/office/drawing/2014/main" id="{79915D03-96EB-10F9-B2A1-A80DF5838CD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9D5442D-EB41-4C97-AD00-50DE4AF6E5A7}" type="slidenum">
              <a:rPr lang="en-US" altLang="en-US" sz="1400">
                <a:solidFill>
                  <a:srgbClr val="FF0000"/>
                </a:solidFill>
                <a:latin typeface="Arial" panose="020B0604020202020204" pitchFamily="34" charset="0"/>
              </a:rPr>
              <a:pPr>
                <a:spcBef>
                  <a:spcPct val="0"/>
                </a:spcBef>
                <a:buFontTx/>
                <a:buNone/>
              </a:pPr>
              <a:t>64</a:t>
            </a:fld>
            <a:endParaRPr lang="en-US" altLang="en-US" sz="1400">
              <a:solidFill>
                <a:srgbClr val="FF0000"/>
              </a:solidFill>
              <a:latin typeface="Arial" panose="020B0604020202020204" pitchFamily="34" charset="0"/>
            </a:endParaRPr>
          </a:p>
        </p:txBody>
      </p:sp>
      <p:sp>
        <p:nvSpPr>
          <p:cNvPr id="83972" name="Rectangle 2">
            <a:extLst>
              <a:ext uri="{FF2B5EF4-FFF2-40B4-BE49-F238E27FC236}">
                <a16:creationId xmlns:a16="http://schemas.microsoft.com/office/drawing/2014/main" id="{548B2204-2333-6E73-6ED8-09BC727FE9F4}"/>
              </a:ext>
            </a:extLst>
          </p:cNvPr>
          <p:cNvSpPr>
            <a:spLocks noGrp="1" noChangeArrowheads="1"/>
          </p:cNvSpPr>
          <p:nvPr>
            <p:ph type="body" sz="half" idx="1"/>
          </p:nvPr>
        </p:nvSpPr>
        <p:spPr>
          <a:xfrm>
            <a:off x="5334000" y="1219200"/>
            <a:ext cx="3810000" cy="4191000"/>
          </a:xfrm>
        </p:spPr>
        <p:txBody>
          <a:bodyPr/>
          <a:lstStyle/>
          <a:p>
            <a:pPr marL="171450" indent="-171450" eaLnBrk="1" hangingPunct="1">
              <a:lnSpc>
                <a:spcPct val="90000"/>
              </a:lnSpc>
            </a:pPr>
            <a:r>
              <a:rPr lang="en-US" altLang="en-US" sz="2000" b="1">
                <a:solidFill>
                  <a:srgbClr val="FF0000"/>
                </a:solidFill>
                <a:latin typeface="Arial" panose="020B0604020202020204" pitchFamily="34" charset="0"/>
              </a:rPr>
              <a:t>Select Files, Format, Data, and Sheet Name</a:t>
            </a:r>
          </a:p>
          <a:p>
            <a:pPr marL="455613" lvl="1" indent="-169863" eaLnBrk="1" hangingPunct="1">
              <a:lnSpc>
                <a:spcPct val="90000"/>
              </a:lnSpc>
            </a:pPr>
            <a:r>
              <a:rPr lang="en-US" altLang="en-US" sz="1800" b="1">
                <a:solidFill>
                  <a:srgbClr val="FF0000"/>
                </a:solidFill>
                <a:latin typeface="Arial" panose="020B0604020202020204" pitchFamily="34" charset="0"/>
              </a:rPr>
              <a:t>Delta DataSets </a:t>
            </a:r>
            <a:r>
              <a:rPr lang="en-US" altLang="en-US" sz="1600" b="1">
                <a:solidFill>
                  <a:srgbClr val="FF0000"/>
                </a:solidFill>
                <a:latin typeface="Arial" panose="020B0604020202020204" pitchFamily="34" charset="0"/>
              </a:rPr>
              <a:t>(A-B)</a:t>
            </a:r>
          </a:p>
          <a:p>
            <a:pPr marL="455613" lvl="1" indent="-169863" eaLnBrk="1" hangingPunct="1">
              <a:lnSpc>
                <a:spcPct val="90000"/>
              </a:lnSpc>
            </a:pPr>
            <a:r>
              <a:rPr lang="en-US" altLang="en-US" sz="1800" b="1">
                <a:solidFill>
                  <a:srgbClr val="FF0000"/>
                </a:solidFill>
                <a:latin typeface="Arial" panose="020B0604020202020204" pitchFamily="34" charset="0"/>
              </a:rPr>
              <a:t>Delta T to Initial </a:t>
            </a:r>
            <a:r>
              <a:rPr lang="en-US" altLang="en-US" sz="1600" b="1">
                <a:solidFill>
                  <a:srgbClr val="FF0000"/>
                </a:solidFill>
                <a:latin typeface="Arial" panose="020B0604020202020204" pitchFamily="34" charset="0"/>
              </a:rPr>
              <a:t>(T – T</a:t>
            </a:r>
            <a:r>
              <a:rPr lang="en-US" altLang="en-US" sz="1600" b="1" baseline="-25000">
                <a:solidFill>
                  <a:srgbClr val="FF0000"/>
                </a:solidFill>
                <a:latin typeface="Arial" panose="020B0604020202020204" pitchFamily="34" charset="0"/>
              </a:rPr>
              <a:t>O</a:t>
            </a:r>
            <a:r>
              <a:rPr lang="en-US" altLang="en-US" sz="1600" b="1">
                <a:solidFill>
                  <a:srgbClr val="FF0000"/>
                </a:solidFill>
                <a:latin typeface="Arial" panose="020B0604020202020204" pitchFamily="34" charset="0"/>
              </a:rPr>
              <a:t>)</a:t>
            </a:r>
          </a:p>
          <a:p>
            <a:pPr marL="455613" lvl="1" indent="-169863" eaLnBrk="1" hangingPunct="1">
              <a:lnSpc>
                <a:spcPct val="90000"/>
              </a:lnSpc>
            </a:pPr>
            <a:r>
              <a:rPr lang="en-US" altLang="en-US" sz="1800" b="1">
                <a:solidFill>
                  <a:srgbClr val="FF0000"/>
                </a:solidFill>
                <a:latin typeface="Arial" panose="020B0604020202020204" pitchFamily="34" charset="0"/>
              </a:rPr>
              <a:t>Normalized Delta T </a:t>
            </a:r>
            <a:r>
              <a:rPr lang="en-US" altLang="en-US" sz="1600" b="1">
                <a:solidFill>
                  <a:srgbClr val="FF0000"/>
                </a:solidFill>
                <a:latin typeface="Arial" panose="020B0604020202020204" pitchFamily="34" charset="0"/>
              </a:rPr>
              <a:t>(T-T</a:t>
            </a:r>
            <a:r>
              <a:rPr lang="en-US" altLang="en-US" sz="1600" b="1" baseline="-25000">
                <a:solidFill>
                  <a:srgbClr val="FF0000"/>
                </a:solidFill>
                <a:latin typeface="Arial" panose="020B0604020202020204" pitchFamily="34" charset="0"/>
              </a:rPr>
              <a:t>AVG</a:t>
            </a:r>
            <a:r>
              <a:rPr lang="en-US" altLang="en-US" sz="1600" b="1">
                <a:solidFill>
                  <a:srgbClr val="FF0000"/>
                </a:solidFill>
                <a:latin typeface="Arial" panose="020B0604020202020204" pitchFamily="34" charset="0"/>
              </a:rPr>
              <a:t>)</a:t>
            </a:r>
          </a:p>
          <a:p>
            <a:pPr marL="455613" lvl="1" indent="-169863" eaLnBrk="1" hangingPunct="1">
              <a:lnSpc>
                <a:spcPct val="90000"/>
              </a:lnSpc>
            </a:pPr>
            <a:r>
              <a:rPr lang="en-US" altLang="en-US" sz="1800" b="1">
                <a:solidFill>
                  <a:srgbClr val="FF0000"/>
                </a:solidFill>
                <a:latin typeface="Arial" panose="020B0604020202020204" pitchFamily="34" charset="0"/>
              </a:rPr>
              <a:t>Temp Rate </a:t>
            </a:r>
            <a:r>
              <a:rPr lang="en-US" altLang="en-US" sz="1600" b="1">
                <a:solidFill>
                  <a:srgbClr val="FF0000"/>
                </a:solidFill>
                <a:latin typeface="Arial" panose="020B0604020202020204" pitchFamily="34" charset="0"/>
              </a:rPr>
              <a:t>(dT/dt)</a:t>
            </a:r>
          </a:p>
          <a:p>
            <a:pPr marL="455613" lvl="1" indent="-169863" eaLnBrk="1" hangingPunct="1">
              <a:lnSpc>
                <a:spcPct val="90000"/>
              </a:lnSpc>
            </a:pPr>
            <a:r>
              <a:rPr lang="en-US" altLang="en-US" sz="1800" b="1">
                <a:solidFill>
                  <a:srgbClr val="FF0000"/>
                </a:solidFill>
                <a:latin typeface="Arial" panose="020B0604020202020204" pitchFamily="34" charset="0"/>
              </a:rPr>
              <a:t>Delta T over Time </a:t>
            </a:r>
            <a:r>
              <a:rPr lang="en-US" altLang="en-US" sz="1600" b="1">
                <a:solidFill>
                  <a:srgbClr val="FF0000"/>
                </a:solidFill>
                <a:latin typeface="Arial" panose="020B0604020202020204" pitchFamily="34" charset="0"/>
              </a:rPr>
              <a:t>(dT/dt*Time)</a:t>
            </a:r>
            <a:endParaRPr lang="en-US" altLang="en-US" sz="1800" b="1">
              <a:solidFill>
                <a:srgbClr val="FF0000"/>
              </a:solidFill>
              <a:latin typeface="Arial" panose="020B0604020202020204" pitchFamily="34" charset="0"/>
            </a:endParaRPr>
          </a:p>
          <a:p>
            <a:pPr marL="171450" indent="-171450" eaLnBrk="1" hangingPunct="1">
              <a:lnSpc>
                <a:spcPct val="90000"/>
              </a:lnSpc>
            </a:pPr>
            <a:r>
              <a:rPr lang="en-US" altLang="en-US" sz="2000" b="1">
                <a:solidFill>
                  <a:schemeClr val="accent2"/>
                </a:solidFill>
                <a:latin typeface="Arial" panose="020B0604020202020204" pitchFamily="34" charset="0"/>
              </a:rPr>
              <a:t>Convert Units</a:t>
            </a:r>
          </a:p>
          <a:p>
            <a:pPr marL="455613" lvl="1" indent="-169863" eaLnBrk="1" hangingPunct="1">
              <a:lnSpc>
                <a:spcPct val="90000"/>
              </a:lnSpc>
            </a:pPr>
            <a:r>
              <a:rPr lang="en-US" altLang="en-US" sz="1800" b="1">
                <a:solidFill>
                  <a:schemeClr val="accent2"/>
                </a:solidFill>
                <a:latin typeface="Arial" panose="020B0604020202020204" pitchFamily="34" charset="0"/>
              </a:rPr>
              <a:t>Time, Temperature, Heat, Area, Conductance, Capacitance</a:t>
            </a:r>
          </a:p>
          <a:p>
            <a:pPr marL="171450" indent="-171450" eaLnBrk="1" hangingPunct="1">
              <a:lnSpc>
                <a:spcPct val="90000"/>
              </a:lnSpc>
            </a:pPr>
            <a:r>
              <a:rPr lang="en-US" altLang="en-US" sz="2000" b="1">
                <a:solidFill>
                  <a:srgbClr val="008000"/>
                </a:solidFill>
                <a:latin typeface="Arial" panose="020B0604020202020204" pitchFamily="34" charset="0"/>
              </a:rPr>
              <a:t>Control Node Output</a:t>
            </a:r>
          </a:p>
          <a:p>
            <a:pPr marL="455613" lvl="1" indent="-169863" eaLnBrk="1" hangingPunct="1">
              <a:lnSpc>
                <a:spcPct val="90000"/>
              </a:lnSpc>
            </a:pPr>
            <a:r>
              <a:rPr lang="en-US" altLang="en-US" sz="1800" b="1">
                <a:solidFill>
                  <a:srgbClr val="008000"/>
                </a:solidFill>
                <a:latin typeface="Arial" panose="020B0604020202020204" pitchFamily="34" charset="0"/>
              </a:rPr>
              <a:t>All Nodes, Range of Nodes, Referenced Nodes</a:t>
            </a:r>
          </a:p>
          <a:p>
            <a:pPr marL="171450" indent="-171450" eaLnBrk="1" hangingPunct="1">
              <a:lnSpc>
                <a:spcPct val="90000"/>
              </a:lnSpc>
            </a:pPr>
            <a:r>
              <a:rPr lang="en-US" altLang="en-US" sz="2000" b="1">
                <a:solidFill>
                  <a:srgbClr val="FF33CC"/>
                </a:solidFill>
                <a:latin typeface="Arial" panose="020B0604020202020204" pitchFamily="34" charset="0"/>
              </a:rPr>
              <a:t>Control Timestep Output</a:t>
            </a:r>
          </a:p>
          <a:p>
            <a:pPr marL="171450" indent="-171450" eaLnBrk="1" hangingPunct="1">
              <a:lnSpc>
                <a:spcPct val="90000"/>
              </a:lnSpc>
            </a:pPr>
            <a:r>
              <a:rPr lang="en-US" altLang="en-US" sz="2000" b="1">
                <a:solidFill>
                  <a:srgbClr val="FFC000"/>
                </a:solidFill>
                <a:latin typeface="Arial" panose="020B0604020202020204" pitchFamily="34" charset="0"/>
              </a:rPr>
              <a:t>Define Last Cycle</a:t>
            </a:r>
          </a:p>
          <a:p>
            <a:pPr marL="455613" lvl="1" indent="-169863" eaLnBrk="1" hangingPunct="1">
              <a:lnSpc>
                <a:spcPct val="90000"/>
              </a:lnSpc>
            </a:pPr>
            <a:r>
              <a:rPr lang="en-US" altLang="en-US" sz="1800" b="1">
                <a:solidFill>
                  <a:srgbClr val="FFC000"/>
                </a:solidFill>
                <a:latin typeface="Arial" panose="020B0604020202020204" pitchFamily="34" charset="0"/>
              </a:rPr>
              <a:t>Min, Avg, Max, etc</a:t>
            </a:r>
          </a:p>
          <a:p>
            <a:pPr marL="455613" lvl="1" indent="-169863" eaLnBrk="1" hangingPunct="1">
              <a:lnSpc>
                <a:spcPct val="90000"/>
              </a:lnSpc>
            </a:pPr>
            <a:r>
              <a:rPr lang="en-US" altLang="en-US" sz="1800" b="1">
                <a:solidFill>
                  <a:srgbClr val="FFC000"/>
                </a:solidFill>
                <a:latin typeface="Arial" panose="020B0604020202020204" pitchFamily="34" charset="0"/>
              </a:rPr>
              <a:t>Definition of Last Orbit</a:t>
            </a:r>
          </a:p>
        </p:txBody>
      </p:sp>
      <p:sp>
        <p:nvSpPr>
          <p:cNvPr id="83973" name="Rectangle 3">
            <a:extLst>
              <a:ext uri="{FF2B5EF4-FFF2-40B4-BE49-F238E27FC236}">
                <a16:creationId xmlns:a16="http://schemas.microsoft.com/office/drawing/2014/main" id="{11477278-1C19-2816-2812-181DA0B67E14}"/>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a:t>Pro </a:t>
            </a:r>
            <a:r>
              <a:rPr lang="en-US" altLang="en-US" sz="2000"/>
              <a:t>– DerivedDataSets</a:t>
            </a:r>
          </a:p>
        </p:txBody>
      </p:sp>
      <p:sp>
        <p:nvSpPr>
          <p:cNvPr id="83974" name="Text Box 10">
            <a:extLst>
              <a:ext uri="{FF2B5EF4-FFF2-40B4-BE49-F238E27FC236}">
                <a16:creationId xmlns:a16="http://schemas.microsoft.com/office/drawing/2014/main" id="{F3D4BCED-CC49-C046-3DE8-9777D22208FD}"/>
              </a:ext>
            </a:extLst>
          </p:cNvPr>
          <p:cNvSpPr txBox="1">
            <a:spLocks noChangeArrowheads="1"/>
          </p:cNvSpPr>
          <p:nvPr/>
        </p:nvSpPr>
        <p:spPr bwMode="auto">
          <a:xfrm rot="10800000">
            <a:off x="0" y="17526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83975" name="Rectangle 12">
            <a:extLst>
              <a:ext uri="{FF2B5EF4-FFF2-40B4-BE49-F238E27FC236}">
                <a16:creationId xmlns:a16="http://schemas.microsoft.com/office/drawing/2014/main" id="{8E7CD25A-E6AB-3C8F-9FA5-2BA8D922EC8E}"/>
              </a:ext>
            </a:extLst>
          </p:cNvPr>
          <p:cNvSpPr>
            <a:spLocks noChangeArrowheads="1"/>
          </p:cNvSpPr>
          <p:nvPr/>
        </p:nvSpPr>
        <p:spPr bwMode="auto">
          <a:xfrm>
            <a:off x="468313" y="1809750"/>
            <a:ext cx="4713287" cy="104933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83976" name="Rectangle 13">
            <a:extLst>
              <a:ext uri="{FF2B5EF4-FFF2-40B4-BE49-F238E27FC236}">
                <a16:creationId xmlns:a16="http://schemas.microsoft.com/office/drawing/2014/main" id="{5318DCE3-FC2B-DF48-A47D-ECEA9A42F1A8}"/>
              </a:ext>
            </a:extLst>
          </p:cNvPr>
          <p:cNvSpPr>
            <a:spLocks noChangeArrowheads="1"/>
          </p:cNvSpPr>
          <p:nvPr/>
        </p:nvSpPr>
        <p:spPr bwMode="auto">
          <a:xfrm>
            <a:off x="493713" y="2895600"/>
            <a:ext cx="2362200" cy="9144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83977" name="Rectangle 14">
            <a:extLst>
              <a:ext uri="{FF2B5EF4-FFF2-40B4-BE49-F238E27FC236}">
                <a16:creationId xmlns:a16="http://schemas.microsoft.com/office/drawing/2014/main" id="{332E85CC-06E6-416D-82BE-A2CA0A90A9D1}"/>
              </a:ext>
            </a:extLst>
          </p:cNvPr>
          <p:cNvSpPr>
            <a:spLocks noChangeArrowheads="1"/>
          </p:cNvSpPr>
          <p:nvPr/>
        </p:nvSpPr>
        <p:spPr bwMode="auto">
          <a:xfrm>
            <a:off x="1398588" y="3952875"/>
            <a:ext cx="1447800" cy="1042988"/>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83978" name="Rectangle 15">
            <a:extLst>
              <a:ext uri="{FF2B5EF4-FFF2-40B4-BE49-F238E27FC236}">
                <a16:creationId xmlns:a16="http://schemas.microsoft.com/office/drawing/2014/main" id="{B8255C8C-0E6E-CC2D-4A78-C97F67329209}"/>
              </a:ext>
            </a:extLst>
          </p:cNvPr>
          <p:cNvSpPr>
            <a:spLocks noChangeArrowheads="1"/>
          </p:cNvSpPr>
          <p:nvPr/>
        </p:nvSpPr>
        <p:spPr bwMode="auto">
          <a:xfrm>
            <a:off x="2878138" y="2895600"/>
            <a:ext cx="1143000" cy="31591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83979" name="Rectangle 16">
            <a:extLst>
              <a:ext uri="{FF2B5EF4-FFF2-40B4-BE49-F238E27FC236}">
                <a16:creationId xmlns:a16="http://schemas.microsoft.com/office/drawing/2014/main" id="{889A0147-4EDC-FBA6-8ED1-99C0815795AC}"/>
              </a:ext>
            </a:extLst>
          </p:cNvPr>
          <p:cNvSpPr>
            <a:spLocks noChangeArrowheads="1"/>
          </p:cNvSpPr>
          <p:nvPr/>
        </p:nvSpPr>
        <p:spPr bwMode="auto">
          <a:xfrm>
            <a:off x="4056063" y="2895600"/>
            <a:ext cx="1143000" cy="315912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83980" name="Rectangle 17">
            <a:extLst>
              <a:ext uri="{FF2B5EF4-FFF2-40B4-BE49-F238E27FC236}">
                <a16:creationId xmlns:a16="http://schemas.microsoft.com/office/drawing/2014/main" id="{DBBD2BFB-57CD-53D9-FD41-3DC97570717F}"/>
              </a:ext>
            </a:extLst>
          </p:cNvPr>
          <p:cNvSpPr>
            <a:spLocks noChangeArrowheads="1"/>
          </p:cNvSpPr>
          <p:nvPr/>
        </p:nvSpPr>
        <p:spPr bwMode="auto">
          <a:xfrm>
            <a:off x="592138" y="3962400"/>
            <a:ext cx="762000" cy="1042988"/>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5" name="Rectangle 3">
            <a:extLst>
              <a:ext uri="{FF2B5EF4-FFF2-40B4-BE49-F238E27FC236}">
                <a16:creationId xmlns:a16="http://schemas.microsoft.com/office/drawing/2014/main" id="{0678FC1A-FB99-D3B4-0FC5-32DF0E70510E}"/>
              </a:ext>
            </a:extLst>
          </p:cNvPr>
          <p:cNvSpPr>
            <a:spLocks noChangeArrowheads="1"/>
          </p:cNvSpPr>
          <p:nvPr/>
        </p:nvSpPr>
        <p:spPr bwMode="auto">
          <a:xfrm>
            <a:off x="152400" y="57308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defRPr/>
            </a:pPr>
            <a:r>
              <a:rPr lang="en-US" altLang="en-US" sz="1800" b="1" dirty="0">
                <a:latin typeface="Arial" panose="020B0604020202020204" pitchFamily="34" charset="0"/>
              </a:rPr>
              <a:t>Derived Datasets perform basic computations over all </a:t>
            </a:r>
          </a:p>
          <a:p>
            <a:pPr marL="171450" indent="-171450">
              <a:spcBef>
                <a:spcPct val="0"/>
              </a:spcBef>
              <a:buFontTx/>
              <a:buNone/>
              <a:defRPr/>
            </a:pPr>
            <a:r>
              <a:rPr lang="en-US" altLang="en-US" sz="1800" b="1" dirty="0">
                <a:latin typeface="Arial" panose="020B0604020202020204" pitchFamily="34" charset="0"/>
              </a:rPr>
              <a:t>	</a:t>
            </a:r>
            <a:r>
              <a:rPr lang="en-US" altLang="en-US" sz="1800" b="1" dirty="0" err="1">
                <a:latin typeface="Arial" panose="020B0604020202020204" pitchFamily="34" charset="0"/>
              </a:rPr>
              <a:t>timesteps</a:t>
            </a:r>
            <a:r>
              <a:rPr lang="en-US" altLang="en-US" sz="1800" b="1" dirty="0">
                <a:latin typeface="Arial" panose="020B0604020202020204" pitchFamily="34" charset="0"/>
              </a:rPr>
              <a:t> to display or normalize data for better evaluation</a:t>
            </a:r>
          </a:p>
        </p:txBody>
      </p:sp>
      <p:pic>
        <p:nvPicPr>
          <p:cNvPr id="83982" name="Picture 14">
            <a:hlinkClick r:id="rId4" action="ppaction://hlinksldjump"/>
            <a:extLst>
              <a:ext uri="{FF2B5EF4-FFF2-40B4-BE49-F238E27FC236}">
                <a16:creationId xmlns:a16="http://schemas.microsoft.com/office/drawing/2014/main" id="{16AC3A1C-72FC-4778-3775-DB7AB688F1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3983" name="Picture 9">
            <a:hlinkClick r:id="rId6" action="ppaction://hlinksldjump"/>
            <a:extLst>
              <a:ext uri="{FF2B5EF4-FFF2-40B4-BE49-F238E27FC236}">
                <a16:creationId xmlns:a16="http://schemas.microsoft.com/office/drawing/2014/main" id="{3BC47551-162D-17EA-FA98-B5147BEA56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793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a:extLst>
              <a:ext uri="{FF2B5EF4-FFF2-40B4-BE49-F238E27FC236}">
                <a16:creationId xmlns:a16="http://schemas.microsoft.com/office/drawing/2014/main" id="{71B2E5C8-D265-0A07-850F-298DD82109A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1C1FCB7-C742-4B01-8062-A5AB7B46AFAD}" type="slidenum">
              <a:rPr lang="en-US" altLang="en-US" sz="1400">
                <a:solidFill>
                  <a:srgbClr val="FF0000"/>
                </a:solidFill>
                <a:latin typeface="Arial" panose="020B0604020202020204" pitchFamily="34" charset="0"/>
              </a:rPr>
              <a:pPr>
                <a:spcBef>
                  <a:spcPct val="0"/>
                </a:spcBef>
                <a:buFontTx/>
                <a:buNone/>
              </a:pPr>
              <a:t>65</a:t>
            </a:fld>
            <a:endParaRPr lang="en-US" altLang="en-US" sz="1400">
              <a:solidFill>
                <a:srgbClr val="FF0000"/>
              </a:solidFill>
              <a:latin typeface="Arial" panose="020B0604020202020204" pitchFamily="34" charset="0"/>
            </a:endParaRPr>
          </a:p>
        </p:txBody>
      </p:sp>
      <p:sp>
        <p:nvSpPr>
          <p:cNvPr id="86019" name="Rectangle 3">
            <a:extLst>
              <a:ext uri="{FF2B5EF4-FFF2-40B4-BE49-F238E27FC236}">
                <a16:creationId xmlns:a16="http://schemas.microsoft.com/office/drawing/2014/main" id="{0145F1AC-4E97-7CCA-6BC4-9F08DA46F4A2}"/>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a:t>Pro </a:t>
            </a:r>
            <a:r>
              <a:rPr lang="en-US" altLang="en-US" sz="2000"/>
              <a:t>– DerivedDataSets</a:t>
            </a:r>
          </a:p>
        </p:txBody>
      </p:sp>
      <p:sp>
        <p:nvSpPr>
          <p:cNvPr id="86020" name="Text Box 10">
            <a:extLst>
              <a:ext uri="{FF2B5EF4-FFF2-40B4-BE49-F238E27FC236}">
                <a16:creationId xmlns:a16="http://schemas.microsoft.com/office/drawing/2014/main" id="{90F1427A-1ED4-8394-A803-EE7A6AD96423}"/>
              </a:ext>
            </a:extLst>
          </p:cNvPr>
          <p:cNvSpPr txBox="1">
            <a:spLocks noChangeArrowheads="1"/>
          </p:cNvSpPr>
          <p:nvPr/>
        </p:nvSpPr>
        <p:spPr bwMode="auto">
          <a:xfrm rot="10800000">
            <a:off x="0" y="1371600"/>
            <a:ext cx="369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DataSet Output</a:t>
            </a:r>
          </a:p>
        </p:txBody>
      </p:sp>
      <p:pic>
        <p:nvPicPr>
          <p:cNvPr id="86021" name="Picture 4">
            <a:extLst>
              <a:ext uri="{FF2B5EF4-FFF2-40B4-BE49-F238E27FC236}">
                <a16:creationId xmlns:a16="http://schemas.microsoft.com/office/drawing/2014/main" id="{1ED97F35-5F1F-626A-1605-61DAC5AE336C}"/>
              </a:ext>
            </a:extLst>
          </p:cNvPr>
          <p:cNvPicPr>
            <a:picLocks noChangeAspect="1"/>
          </p:cNvPicPr>
          <p:nvPr/>
        </p:nvPicPr>
        <p:blipFill>
          <a:blip r:embed="rId3">
            <a:extLst>
              <a:ext uri="{28A0092B-C50C-407E-A947-70E740481C1C}">
                <a14:useLocalDpi xmlns:a14="http://schemas.microsoft.com/office/drawing/2010/main" val="0"/>
              </a:ext>
            </a:extLst>
          </a:blip>
          <a:srcRect l="23933" t="21948" r="38084" b="55244"/>
          <a:stretch>
            <a:fillRect/>
          </a:stretch>
        </p:blipFill>
        <p:spPr bwMode="auto">
          <a:xfrm>
            <a:off x="579438" y="4175125"/>
            <a:ext cx="7888287"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5">
            <a:extLst>
              <a:ext uri="{FF2B5EF4-FFF2-40B4-BE49-F238E27FC236}">
                <a16:creationId xmlns:a16="http://schemas.microsoft.com/office/drawing/2014/main" id="{B427DE75-D432-0CEF-7319-BB6ED07EC2A7}"/>
              </a:ext>
            </a:extLst>
          </p:cNvPr>
          <p:cNvPicPr>
            <a:picLocks noChangeAspect="1"/>
          </p:cNvPicPr>
          <p:nvPr/>
        </p:nvPicPr>
        <p:blipFill>
          <a:blip r:embed="rId4">
            <a:extLst>
              <a:ext uri="{28A0092B-C50C-407E-A947-70E740481C1C}">
                <a14:useLocalDpi xmlns:a14="http://schemas.microsoft.com/office/drawing/2010/main" val="0"/>
              </a:ext>
            </a:extLst>
          </a:blip>
          <a:srcRect l="23941" t="21587" r="38371" b="54823"/>
          <a:stretch>
            <a:fillRect/>
          </a:stretch>
        </p:blipFill>
        <p:spPr bwMode="auto">
          <a:xfrm>
            <a:off x="573088" y="1017588"/>
            <a:ext cx="78851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10">
            <a:extLst>
              <a:ext uri="{FF2B5EF4-FFF2-40B4-BE49-F238E27FC236}">
                <a16:creationId xmlns:a16="http://schemas.microsoft.com/office/drawing/2014/main" id="{8EE88200-045B-9DC7-B8B9-5F22141D353A}"/>
              </a:ext>
            </a:extLst>
          </p:cNvPr>
          <p:cNvSpPr txBox="1">
            <a:spLocks noChangeArrowheads="1"/>
          </p:cNvSpPr>
          <p:nvPr/>
        </p:nvSpPr>
        <p:spPr bwMode="auto">
          <a:xfrm rot="10800000">
            <a:off x="26988" y="4038600"/>
            <a:ext cx="3698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dT/dt DataSet Output</a:t>
            </a:r>
          </a:p>
        </p:txBody>
      </p:sp>
      <p:sp>
        <p:nvSpPr>
          <p:cNvPr id="86024" name="Rectangle 3">
            <a:extLst>
              <a:ext uri="{FF2B5EF4-FFF2-40B4-BE49-F238E27FC236}">
                <a16:creationId xmlns:a16="http://schemas.microsoft.com/office/drawing/2014/main" id="{53267349-FBF5-112E-6025-99D0BF037FC2}"/>
              </a:ext>
            </a:extLst>
          </p:cNvPr>
          <p:cNvSpPr>
            <a:spLocks noChangeArrowheads="1"/>
          </p:cNvSpPr>
          <p:nvPr/>
        </p:nvSpPr>
        <p:spPr bwMode="auto">
          <a:xfrm>
            <a:off x="0" y="6858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Temperatures (°F) vs Time (hr)</a:t>
            </a:r>
          </a:p>
        </p:txBody>
      </p:sp>
      <p:sp>
        <p:nvSpPr>
          <p:cNvPr id="86025" name="Rectangle 3">
            <a:extLst>
              <a:ext uri="{FF2B5EF4-FFF2-40B4-BE49-F238E27FC236}">
                <a16:creationId xmlns:a16="http://schemas.microsoft.com/office/drawing/2014/main" id="{9FBF417F-F9C3-161D-7631-8F5C3A0ABD11}"/>
              </a:ext>
            </a:extLst>
          </p:cNvPr>
          <p:cNvSpPr>
            <a:spLocks noChangeArrowheads="1"/>
          </p:cNvSpPr>
          <p:nvPr/>
        </p:nvSpPr>
        <p:spPr bwMode="auto">
          <a:xfrm>
            <a:off x="381000" y="38100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Temperature Rates (°F/hr) vs Time (hr)</a:t>
            </a:r>
          </a:p>
        </p:txBody>
      </p:sp>
      <p:pic>
        <p:nvPicPr>
          <p:cNvPr id="86026" name="Picture 14">
            <a:hlinkClick r:id="rId5" action="ppaction://hlinksldjump"/>
            <a:extLst>
              <a:ext uri="{FF2B5EF4-FFF2-40B4-BE49-F238E27FC236}">
                <a16:creationId xmlns:a16="http://schemas.microsoft.com/office/drawing/2014/main" id="{F639EDB2-BAC4-6751-179A-B79E298C12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6027" name="Picture 9">
            <a:hlinkClick r:id="rId7" action="ppaction://hlinksldjump"/>
            <a:extLst>
              <a:ext uri="{FF2B5EF4-FFF2-40B4-BE49-F238E27FC236}">
                <a16:creationId xmlns:a16="http://schemas.microsoft.com/office/drawing/2014/main" id="{F90262BB-63D7-A245-941F-E9481AF04C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7938"/>
            <a:ext cx="433388"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a:extLst>
              <a:ext uri="{FF2B5EF4-FFF2-40B4-BE49-F238E27FC236}">
                <a16:creationId xmlns:a16="http://schemas.microsoft.com/office/drawing/2014/main" id="{98A6D42A-3E05-28CB-B6E6-5F3D612D7A1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855C1BE-0683-4BA8-9C4B-007D901AE003}" type="slidenum">
              <a:rPr lang="en-US" altLang="en-US" sz="1400">
                <a:solidFill>
                  <a:srgbClr val="FF0000"/>
                </a:solidFill>
                <a:latin typeface="Arial" panose="020B0604020202020204" pitchFamily="34" charset="0"/>
              </a:rPr>
              <a:pPr>
                <a:spcBef>
                  <a:spcPct val="0"/>
                </a:spcBef>
                <a:buFontTx/>
                <a:buNone/>
              </a:pPr>
              <a:t>66</a:t>
            </a:fld>
            <a:endParaRPr lang="en-US" altLang="en-US" sz="1400">
              <a:solidFill>
                <a:srgbClr val="FF0000"/>
              </a:solidFill>
              <a:latin typeface="Arial" panose="020B0604020202020204" pitchFamily="34" charset="0"/>
            </a:endParaRPr>
          </a:p>
        </p:txBody>
      </p:sp>
      <p:sp>
        <p:nvSpPr>
          <p:cNvPr id="26627" name="Rectangle 2">
            <a:extLst>
              <a:ext uri="{FF2B5EF4-FFF2-40B4-BE49-F238E27FC236}">
                <a16:creationId xmlns:a16="http://schemas.microsoft.com/office/drawing/2014/main" id="{69B04F6E-DEA4-4540-F2B7-89F328328A37}"/>
              </a:ext>
            </a:extLst>
          </p:cNvPr>
          <p:cNvSpPr>
            <a:spLocks noGrp="1" noChangeArrowheads="1"/>
          </p:cNvSpPr>
          <p:nvPr>
            <p:ph type="body" sz="half" idx="1"/>
          </p:nvPr>
        </p:nvSpPr>
        <p:spPr>
          <a:xfrm>
            <a:off x="5105400" y="1447800"/>
            <a:ext cx="4038600" cy="4191000"/>
          </a:xfrm>
        </p:spPr>
        <p:txBody>
          <a:bodyPr/>
          <a:lstStyle/>
          <a:p>
            <a:pPr marL="171450" indent="-171450" eaLnBrk="1" hangingPunct="1">
              <a:lnSpc>
                <a:spcPct val="90000"/>
              </a:lnSpc>
            </a:pPr>
            <a:r>
              <a:rPr lang="en-US" altLang="en-US" sz="2000" b="1" dirty="0">
                <a:solidFill>
                  <a:srgbClr val="FF0000"/>
                </a:solidFill>
                <a:latin typeface="Arial" panose="020B0604020202020204" pitchFamily="34" charset="0"/>
              </a:rPr>
              <a:t>Select File(s), Format, and Data Sheet Name</a:t>
            </a:r>
          </a:p>
          <a:p>
            <a:pPr marL="171450" indent="-171450" eaLnBrk="1" hangingPunct="1">
              <a:lnSpc>
                <a:spcPct val="90000"/>
              </a:lnSpc>
            </a:pPr>
            <a:r>
              <a:rPr lang="en-US" altLang="en-US" sz="2000" b="1" dirty="0">
                <a:solidFill>
                  <a:schemeClr val="accent2"/>
                </a:solidFill>
                <a:latin typeface="Arial" panose="020B0604020202020204" pitchFamily="34" charset="0"/>
              </a:rPr>
              <a:t>Convert Units</a:t>
            </a:r>
          </a:p>
          <a:p>
            <a:pPr marL="455613" lvl="1" indent="-169863" eaLnBrk="1" hangingPunct="1">
              <a:lnSpc>
                <a:spcPct val="90000"/>
              </a:lnSpc>
            </a:pPr>
            <a:r>
              <a:rPr lang="en-US" altLang="en-US" sz="1800" b="1" dirty="0">
                <a:solidFill>
                  <a:schemeClr val="accent2"/>
                </a:solidFill>
                <a:latin typeface="Arial" panose="020B0604020202020204" pitchFamily="34" charset="0"/>
              </a:rPr>
              <a:t>Time, Temperature, Heat, Area, Conductance, Capacitance</a:t>
            </a:r>
          </a:p>
          <a:p>
            <a:pPr marL="171450" indent="-171450" eaLnBrk="1" hangingPunct="1">
              <a:lnSpc>
                <a:spcPct val="90000"/>
              </a:lnSpc>
            </a:pPr>
            <a:r>
              <a:rPr lang="en-US" altLang="en-US" sz="2000" b="1" dirty="0">
                <a:solidFill>
                  <a:srgbClr val="008000"/>
                </a:solidFill>
                <a:latin typeface="Arial" panose="020B0604020202020204" pitchFamily="34" charset="0"/>
              </a:rPr>
              <a:t>Control Node Output</a:t>
            </a:r>
          </a:p>
          <a:p>
            <a:pPr marL="455613" lvl="1" indent="-169863" eaLnBrk="1" hangingPunct="1">
              <a:lnSpc>
                <a:spcPct val="90000"/>
              </a:lnSpc>
            </a:pPr>
            <a:r>
              <a:rPr lang="en-US" altLang="en-US" sz="1800" b="1" dirty="0">
                <a:solidFill>
                  <a:srgbClr val="008000"/>
                </a:solidFill>
                <a:latin typeface="Arial" panose="020B0604020202020204" pitchFamily="34" charset="0"/>
              </a:rPr>
              <a:t>All Nodes, Range of Nodes, Referenced Nodes, Transpose</a:t>
            </a:r>
          </a:p>
          <a:p>
            <a:pPr marL="171450" indent="-171450" eaLnBrk="1" hangingPunct="1">
              <a:lnSpc>
                <a:spcPct val="90000"/>
              </a:lnSpc>
            </a:pPr>
            <a:r>
              <a:rPr lang="en-US" altLang="en-US" sz="2000" b="1" dirty="0">
                <a:solidFill>
                  <a:srgbClr val="FF33CC"/>
                </a:solidFill>
                <a:latin typeface="Arial" panose="020B0604020202020204" pitchFamily="34" charset="0"/>
              </a:rPr>
              <a:t>Control Timestep Output</a:t>
            </a:r>
          </a:p>
          <a:p>
            <a:pPr marL="171450" indent="-171450" eaLnBrk="1" hangingPunct="1">
              <a:lnSpc>
                <a:spcPct val="90000"/>
              </a:lnSpc>
            </a:pPr>
            <a:r>
              <a:rPr lang="en-US" altLang="en-US" sz="2000" b="1" dirty="0">
                <a:solidFill>
                  <a:srgbClr val="FFC000"/>
                </a:solidFill>
                <a:latin typeface="Arial" panose="020B0604020202020204" pitchFamily="34" charset="0"/>
              </a:rPr>
              <a:t>Define Last Cycle</a:t>
            </a:r>
          </a:p>
          <a:p>
            <a:pPr marL="455613" lvl="1" indent="-169863" eaLnBrk="1" hangingPunct="1">
              <a:lnSpc>
                <a:spcPct val="90000"/>
              </a:lnSpc>
            </a:pPr>
            <a:r>
              <a:rPr lang="en-US" altLang="en-US" sz="1800" b="1" dirty="0">
                <a:solidFill>
                  <a:srgbClr val="FFC000"/>
                </a:solidFill>
                <a:latin typeface="Arial" panose="020B0604020202020204" pitchFamily="34" charset="0"/>
              </a:rPr>
              <a:t>Min, Avg, Max, </a:t>
            </a:r>
            <a:r>
              <a:rPr lang="en-US" altLang="en-US" sz="1800" b="1" dirty="0" err="1">
                <a:solidFill>
                  <a:srgbClr val="FFC000"/>
                </a:solidFill>
                <a:latin typeface="Arial" panose="020B0604020202020204" pitchFamily="34" charset="0"/>
              </a:rPr>
              <a:t>etc</a:t>
            </a:r>
            <a:endParaRPr lang="en-US" altLang="en-US" sz="1800" b="1" dirty="0">
              <a:solidFill>
                <a:srgbClr val="FFC000"/>
              </a:solidFill>
              <a:latin typeface="Arial" panose="020B0604020202020204" pitchFamily="34" charset="0"/>
            </a:endParaRPr>
          </a:p>
          <a:p>
            <a:pPr marL="455613" lvl="1" indent="-169863" eaLnBrk="1" hangingPunct="1">
              <a:lnSpc>
                <a:spcPct val="90000"/>
              </a:lnSpc>
            </a:pPr>
            <a:r>
              <a:rPr lang="en-US" altLang="en-US" sz="1800" b="1" dirty="0">
                <a:solidFill>
                  <a:srgbClr val="FFC000"/>
                </a:solidFill>
                <a:latin typeface="Arial" panose="020B0604020202020204" pitchFamily="34" charset="0"/>
              </a:rPr>
              <a:t>Definition of Last Cycle</a:t>
            </a:r>
          </a:p>
          <a:p>
            <a:pPr marL="171450" indent="-171450" eaLnBrk="1" hangingPunct="1">
              <a:lnSpc>
                <a:spcPct val="90000"/>
              </a:lnSpc>
            </a:pPr>
            <a:r>
              <a:rPr lang="en-US" altLang="en-US" sz="2000" b="1" dirty="0">
                <a:latin typeface="Arial" panose="020B0604020202020204" pitchFamily="34" charset="0"/>
              </a:rPr>
              <a:t>Two outputs: (</a:t>
            </a:r>
            <a:r>
              <a:rPr lang="en-US" altLang="en-US" sz="1600" b="1" dirty="0" err="1">
                <a:latin typeface="Arial" panose="020B0604020202020204" pitchFamily="34" charset="0"/>
              </a:rPr>
              <a:t>Min</a:t>
            </a:r>
            <a:r>
              <a:rPr lang="en-US" altLang="en-US" sz="1600" b="1" i="1" dirty="0" err="1">
                <a:latin typeface="Arial" panose="020B0604020202020204" pitchFamily="34" charset="0"/>
              </a:rPr>
              <a:t>SheetName</a:t>
            </a:r>
            <a:r>
              <a:rPr lang="en-US" altLang="en-US" sz="1600" b="1" dirty="0">
                <a:latin typeface="Arial" panose="020B0604020202020204" pitchFamily="34" charset="0"/>
              </a:rPr>
              <a:t>, </a:t>
            </a:r>
            <a:r>
              <a:rPr lang="en-US" altLang="en-US" sz="1600" b="1" dirty="0" err="1">
                <a:latin typeface="Arial" panose="020B0604020202020204" pitchFamily="34" charset="0"/>
              </a:rPr>
              <a:t>Max</a:t>
            </a:r>
            <a:r>
              <a:rPr lang="en-US" altLang="en-US" sz="1600" b="1" i="1" dirty="0" err="1">
                <a:latin typeface="Arial" panose="020B0604020202020204" pitchFamily="34" charset="0"/>
              </a:rPr>
              <a:t>Sheetname</a:t>
            </a:r>
            <a:r>
              <a:rPr lang="en-US" altLang="en-US" sz="1600" b="1" dirty="0">
                <a:latin typeface="Arial" panose="020B0604020202020204" pitchFamily="34" charset="0"/>
              </a:rPr>
              <a:t>)</a:t>
            </a:r>
          </a:p>
          <a:p>
            <a:pPr marL="455613" lvl="1" indent="-169863" eaLnBrk="1" hangingPunct="1">
              <a:lnSpc>
                <a:spcPct val="90000"/>
              </a:lnSpc>
            </a:pPr>
            <a:r>
              <a:rPr lang="en-US" altLang="en-US" sz="1800" b="1" dirty="0">
                <a:latin typeface="Arial" panose="020B0604020202020204" pitchFamily="34" charset="0"/>
              </a:rPr>
              <a:t>Min has minimum temp. for each File</a:t>
            </a:r>
          </a:p>
          <a:p>
            <a:pPr marL="455613" lvl="1" indent="-169863" eaLnBrk="1" hangingPunct="1">
              <a:lnSpc>
                <a:spcPct val="90000"/>
              </a:lnSpc>
            </a:pPr>
            <a:r>
              <a:rPr lang="en-US" altLang="en-US" sz="1800" b="1" dirty="0">
                <a:latin typeface="Arial" panose="020B0604020202020204" pitchFamily="34" charset="0"/>
              </a:rPr>
              <a:t>Max has maximum temp. for each file</a:t>
            </a:r>
            <a:endParaRPr lang="en-US" altLang="en-US" sz="1400" b="1" dirty="0">
              <a:solidFill>
                <a:srgbClr val="FFC000"/>
              </a:solidFill>
              <a:latin typeface="Arial" panose="020B0604020202020204" pitchFamily="34" charset="0"/>
            </a:endParaRPr>
          </a:p>
        </p:txBody>
      </p:sp>
      <p:sp>
        <p:nvSpPr>
          <p:cNvPr id="26628" name="Rectangle 3">
            <a:extLst>
              <a:ext uri="{FF2B5EF4-FFF2-40B4-BE49-F238E27FC236}">
                <a16:creationId xmlns:a16="http://schemas.microsoft.com/office/drawing/2014/main" id="{C226C54E-93C4-C7F6-F8A7-8987408AB616}"/>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sz="2000"/>
              <a:t>– MinMaxDataSets</a:t>
            </a:r>
          </a:p>
        </p:txBody>
      </p:sp>
      <p:sp>
        <p:nvSpPr>
          <p:cNvPr id="26629" name="Text Box 10">
            <a:extLst>
              <a:ext uri="{FF2B5EF4-FFF2-40B4-BE49-F238E27FC236}">
                <a16:creationId xmlns:a16="http://schemas.microsoft.com/office/drawing/2014/main" id="{46C5E59B-5C24-459B-9083-2FD6C753CE5F}"/>
              </a:ext>
            </a:extLst>
          </p:cNvPr>
          <p:cNvSpPr txBox="1">
            <a:spLocks noChangeArrowheads="1"/>
          </p:cNvSpPr>
          <p:nvPr/>
        </p:nvSpPr>
        <p:spPr bwMode="auto">
          <a:xfrm rot="10800000">
            <a:off x="19050" y="2743200"/>
            <a:ext cx="3698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grpSp>
        <p:nvGrpSpPr>
          <p:cNvPr id="26630" name="Group 2">
            <a:extLst>
              <a:ext uri="{FF2B5EF4-FFF2-40B4-BE49-F238E27FC236}">
                <a16:creationId xmlns:a16="http://schemas.microsoft.com/office/drawing/2014/main" id="{B185D4DA-A73E-E742-A25E-9EF11F3D8B77}"/>
              </a:ext>
            </a:extLst>
          </p:cNvPr>
          <p:cNvGrpSpPr>
            <a:grpSpLocks/>
          </p:cNvGrpSpPr>
          <p:nvPr/>
        </p:nvGrpSpPr>
        <p:grpSpPr bwMode="auto">
          <a:xfrm>
            <a:off x="457200" y="1524000"/>
            <a:ext cx="4648200" cy="5181600"/>
            <a:chOff x="457200" y="1524000"/>
            <a:chExt cx="4648200" cy="5181600"/>
          </a:xfrm>
        </p:grpSpPr>
        <p:pic>
          <p:nvPicPr>
            <p:cNvPr id="26634" name="Picture 1">
              <a:extLst>
                <a:ext uri="{FF2B5EF4-FFF2-40B4-BE49-F238E27FC236}">
                  <a16:creationId xmlns:a16="http://schemas.microsoft.com/office/drawing/2014/main" id="{32FDAE23-E1F9-22A1-CAA3-44A088414B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34" y="1524000"/>
              <a:ext cx="463376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Rectangle 12">
              <a:extLst>
                <a:ext uri="{FF2B5EF4-FFF2-40B4-BE49-F238E27FC236}">
                  <a16:creationId xmlns:a16="http://schemas.microsoft.com/office/drawing/2014/main" id="{88E49358-4668-A687-5837-05033087DBCE}"/>
                </a:ext>
              </a:extLst>
            </p:cNvPr>
            <p:cNvSpPr>
              <a:spLocks noChangeArrowheads="1"/>
            </p:cNvSpPr>
            <p:nvPr/>
          </p:nvSpPr>
          <p:spPr bwMode="auto">
            <a:xfrm>
              <a:off x="470930" y="1798766"/>
              <a:ext cx="4595718" cy="228355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6636" name="Rectangle 13">
              <a:extLst>
                <a:ext uri="{FF2B5EF4-FFF2-40B4-BE49-F238E27FC236}">
                  <a16:creationId xmlns:a16="http://schemas.microsoft.com/office/drawing/2014/main" id="{0C23ECCA-8447-6351-7A8B-E40890F1AC01}"/>
                </a:ext>
              </a:extLst>
            </p:cNvPr>
            <p:cNvSpPr>
              <a:spLocks noChangeArrowheads="1"/>
            </p:cNvSpPr>
            <p:nvPr/>
          </p:nvSpPr>
          <p:spPr bwMode="auto">
            <a:xfrm>
              <a:off x="457200" y="4365748"/>
              <a:ext cx="2283326" cy="86400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6637" name="Rectangle 14">
              <a:extLst>
                <a:ext uri="{FF2B5EF4-FFF2-40B4-BE49-F238E27FC236}">
                  <a16:creationId xmlns:a16="http://schemas.microsoft.com/office/drawing/2014/main" id="{4040CBEB-5582-A2E1-73F3-D5DA76F5D158}"/>
                </a:ext>
              </a:extLst>
            </p:cNvPr>
            <p:cNvSpPr>
              <a:spLocks noChangeArrowheads="1"/>
            </p:cNvSpPr>
            <p:nvPr/>
          </p:nvSpPr>
          <p:spPr bwMode="auto">
            <a:xfrm>
              <a:off x="1354221" y="5262860"/>
              <a:ext cx="1386305" cy="1223334"/>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6638" name="Rectangle 15">
              <a:extLst>
                <a:ext uri="{FF2B5EF4-FFF2-40B4-BE49-F238E27FC236}">
                  <a16:creationId xmlns:a16="http://schemas.microsoft.com/office/drawing/2014/main" id="{1AC2048F-EA43-1D2C-0109-A8E152031F8E}"/>
                </a:ext>
              </a:extLst>
            </p:cNvPr>
            <p:cNvSpPr>
              <a:spLocks noChangeArrowheads="1"/>
            </p:cNvSpPr>
            <p:nvPr/>
          </p:nvSpPr>
          <p:spPr bwMode="auto">
            <a:xfrm>
              <a:off x="2769592" y="4121081"/>
              <a:ext cx="1031051" cy="236511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6639" name="Rectangle 16">
              <a:extLst>
                <a:ext uri="{FF2B5EF4-FFF2-40B4-BE49-F238E27FC236}">
                  <a16:creationId xmlns:a16="http://schemas.microsoft.com/office/drawing/2014/main" id="{D4CBA715-9F3F-F077-094C-386101E9A0C0}"/>
                </a:ext>
              </a:extLst>
            </p:cNvPr>
            <p:cNvSpPr>
              <a:spLocks noChangeArrowheads="1"/>
            </p:cNvSpPr>
            <p:nvPr/>
          </p:nvSpPr>
          <p:spPr bwMode="auto">
            <a:xfrm>
              <a:off x="3839395" y="4121081"/>
              <a:ext cx="1223211" cy="236511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26640" name="Rectangle 17">
              <a:extLst>
                <a:ext uri="{FF2B5EF4-FFF2-40B4-BE49-F238E27FC236}">
                  <a16:creationId xmlns:a16="http://schemas.microsoft.com/office/drawing/2014/main" id="{87E800B1-64CC-FF12-CAA2-03CA8BC8DEDD}"/>
                </a:ext>
              </a:extLst>
            </p:cNvPr>
            <p:cNvSpPr>
              <a:spLocks noChangeArrowheads="1"/>
            </p:cNvSpPr>
            <p:nvPr/>
          </p:nvSpPr>
          <p:spPr bwMode="auto">
            <a:xfrm>
              <a:off x="480618" y="5262860"/>
              <a:ext cx="834851" cy="1223334"/>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pic>
        <p:nvPicPr>
          <p:cNvPr id="26631" name="Picture 17">
            <a:hlinkClick r:id="rId4" action="ppaction://hlinksldjump"/>
            <a:extLst>
              <a:ext uri="{FF2B5EF4-FFF2-40B4-BE49-F238E27FC236}">
                <a16:creationId xmlns:a16="http://schemas.microsoft.com/office/drawing/2014/main" id="{46742C45-0AE1-224A-E8B8-567DC3A24A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758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2" name="Rectangle 3">
            <a:extLst>
              <a:ext uri="{FF2B5EF4-FFF2-40B4-BE49-F238E27FC236}">
                <a16:creationId xmlns:a16="http://schemas.microsoft.com/office/drawing/2014/main" id="{7EE4382E-E3F8-EC7C-8BBD-F9E08E3A4746}"/>
              </a:ext>
            </a:extLst>
          </p:cNvPr>
          <p:cNvSpPr>
            <a:spLocks noChangeArrowheads="1"/>
          </p:cNvSpPr>
          <p:nvPr/>
        </p:nvSpPr>
        <p:spPr bwMode="auto">
          <a:xfrm>
            <a:off x="152400" y="609600"/>
            <a:ext cx="8763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MinMax DataSets allow for many files to be processed                                        to determine the minimum and maximum temperatures without the need for individual DataSets</a:t>
            </a:r>
          </a:p>
        </p:txBody>
      </p:sp>
      <p:pic>
        <p:nvPicPr>
          <p:cNvPr id="26633" name="Picture 14">
            <a:hlinkClick r:id="rId6" action="ppaction://hlinksldjump"/>
            <a:extLst>
              <a:ext uri="{FF2B5EF4-FFF2-40B4-BE49-F238E27FC236}">
                <a16:creationId xmlns:a16="http://schemas.microsoft.com/office/drawing/2014/main" id="{9E4FC7E2-0A64-43A5-CFE4-51C26EBDC2B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8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B3642286-A547-4C1C-6531-BC01A8CCF6E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6317516-8C7C-41D3-A5BD-E98BE1D27C3E}" type="slidenum">
              <a:rPr lang="en-US" altLang="en-US" sz="1400">
                <a:solidFill>
                  <a:srgbClr val="FF0000"/>
                </a:solidFill>
                <a:latin typeface="Arial" panose="020B0604020202020204" pitchFamily="34" charset="0"/>
              </a:rPr>
              <a:pPr>
                <a:spcBef>
                  <a:spcPct val="0"/>
                </a:spcBef>
                <a:buFontTx/>
                <a:buNone/>
              </a:pPr>
              <a:t>67</a:t>
            </a:fld>
            <a:endParaRPr lang="en-US" altLang="en-US" sz="1400">
              <a:solidFill>
                <a:srgbClr val="FF0000"/>
              </a:solidFill>
              <a:latin typeface="Arial" panose="020B0604020202020204" pitchFamily="34" charset="0"/>
            </a:endParaRPr>
          </a:p>
        </p:txBody>
      </p:sp>
      <p:sp>
        <p:nvSpPr>
          <p:cNvPr id="28675" name="Rectangle 3">
            <a:extLst>
              <a:ext uri="{FF2B5EF4-FFF2-40B4-BE49-F238E27FC236}">
                <a16:creationId xmlns:a16="http://schemas.microsoft.com/office/drawing/2014/main" id="{8C93A95E-64A4-96A7-36BD-D1604773DCDD}"/>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sz="2000"/>
              <a:t>– MinMaxDataSets</a:t>
            </a:r>
          </a:p>
        </p:txBody>
      </p:sp>
      <p:sp>
        <p:nvSpPr>
          <p:cNvPr id="28676" name="Text Box 10">
            <a:extLst>
              <a:ext uri="{FF2B5EF4-FFF2-40B4-BE49-F238E27FC236}">
                <a16:creationId xmlns:a16="http://schemas.microsoft.com/office/drawing/2014/main" id="{713F4CBC-B4CB-AB01-A9B5-BC8F6E417474}"/>
              </a:ext>
            </a:extLst>
          </p:cNvPr>
          <p:cNvSpPr txBox="1">
            <a:spLocks noChangeArrowheads="1"/>
          </p:cNvSpPr>
          <p:nvPr/>
        </p:nvSpPr>
        <p:spPr bwMode="auto">
          <a:xfrm rot="10800000">
            <a:off x="0" y="2590800"/>
            <a:ext cx="3698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pic>
        <p:nvPicPr>
          <p:cNvPr id="28677" name="Picture 17">
            <a:hlinkClick r:id="rId3" action="ppaction://hlinksldjump"/>
            <a:extLst>
              <a:ext uri="{FF2B5EF4-FFF2-40B4-BE49-F238E27FC236}">
                <a16:creationId xmlns:a16="http://schemas.microsoft.com/office/drawing/2014/main" id="{974AAEB0-5C6B-4229-50CB-DEB4870283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758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14">
            <a:hlinkClick r:id="rId5" action="ppaction://hlinksldjump"/>
            <a:extLst>
              <a:ext uri="{FF2B5EF4-FFF2-40B4-BE49-F238E27FC236}">
                <a16:creationId xmlns:a16="http://schemas.microsoft.com/office/drawing/2014/main" id="{6F1BEC01-FE17-EA0A-0D21-1DE3A050CB6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1">
            <a:extLst>
              <a:ext uri="{FF2B5EF4-FFF2-40B4-BE49-F238E27FC236}">
                <a16:creationId xmlns:a16="http://schemas.microsoft.com/office/drawing/2014/main" id="{BC30B35F-A7B0-3310-3D5D-89B749946D63}"/>
              </a:ext>
            </a:extLst>
          </p:cNvPr>
          <p:cNvPicPr>
            <a:picLocks noChangeAspect="1"/>
          </p:cNvPicPr>
          <p:nvPr/>
        </p:nvPicPr>
        <p:blipFill>
          <a:blip r:embed="rId7">
            <a:extLst>
              <a:ext uri="{28A0092B-C50C-407E-A947-70E740481C1C}">
                <a14:useLocalDpi xmlns:a14="http://schemas.microsoft.com/office/drawing/2010/main" val="0"/>
              </a:ext>
            </a:extLst>
          </a:blip>
          <a:srcRect l="1572" t="22060" r="47382" b="6647"/>
          <a:stretch>
            <a:fillRect/>
          </a:stretch>
        </p:blipFill>
        <p:spPr bwMode="auto">
          <a:xfrm>
            <a:off x="457200" y="609600"/>
            <a:ext cx="55292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a:extLst>
              <a:ext uri="{FF2B5EF4-FFF2-40B4-BE49-F238E27FC236}">
                <a16:creationId xmlns:a16="http://schemas.microsoft.com/office/drawing/2014/main" id="{617C6A36-10B3-574F-FE5B-DE2C4F47B812}"/>
              </a:ext>
            </a:extLst>
          </p:cNvPr>
          <p:cNvPicPr>
            <a:picLocks noChangeAspect="1"/>
          </p:cNvPicPr>
          <p:nvPr/>
        </p:nvPicPr>
        <p:blipFill>
          <a:blip r:embed="rId8">
            <a:extLst>
              <a:ext uri="{28A0092B-C50C-407E-A947-70E740481C1C}">
                <a14:useLocalDpi xmlns:a14="http://schemas.microsoft.com/office/drawing/2010/main" val="0"/>
              </a:ext>
            </a:extLst>
          </a:blip>
          <a:srcRect l="1122" t="22060" r="50279" b="5614"/>
          <a:stretch>
            <a:fillRect/>
          </a:stretch>
        </p:blipFill>
        <p:spPr bwMode="auto">
          <a:xfrm>
            <a:off x="3306763" y="2209800"/>
            <a:ext cx="548005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3">
            <a:extLst>
              <a:ext uri="{FF2B5EF4-FFF2-40B4-BE49-F238E27FC236}">
                <a16:creationId xmlns:a16="http://schemas.microsoft.com/office/drawing/2014/main" id="{B5D73DEC-D72E-BC5A-B662-C5A945A9CA16}"/>
              </a:ext>
            </a:extLst>
          </p:cNvPr>
          <p:cNvSpPr>
            <a:spLocks noChangeArrowheads="1"/>
          </p:cNvSpPr>
          <p:nvPr/>
        </p:nvSpPr>
        <p:spPr bwMode="auto">
          <a:xfrm>
            <a:off x="6019800" y="11430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None/>
            </a:pPr>
            <a:r>
              <a:rPr lang="en-US" altLang="en-US" sz="2000" b="1">
                <a:latin typeface="Arial" panose="020B0604020202020204" pitchFamily="34" charset="0"/>
              </a:rPr>
              <a:t>MaxMinMax1</a:t>
            </a:r>
            <a:endParaRPr lang="en-US" altLang="en-US" sz="1800" b="1">
              <a:latin typeface="Arial" panose="020B0604020202020204" pitchFamily="34" charset="0"/>
            </a:endParaRPr>
          </a:p>
        </p:txBody>
      </p:sp>
      <p:sp>
        <p:nvSpPr>
          <p:cNvPr id="28682" name="Rectangle 9">
            <a:extLst>
              <a:ext uri="{FF2B5EF4-FFF2-40B4-BE49-F238E27FC236}">
                <a16:creationId xmlns:a16="http://schemas.microsoft.com/office/drawing/2014/main" id="{AB52AA95-4934-24BE-AD34-1C522C8488AF}"/>
              </a:ext>
            </a:extLst>
          </p:cNvPr>
          <p:cNvSpPr>
            <a:spLocks noChangeArrowheads="1"/>
          </p:cNvSpPr>
          <p:nvPr/>
        </p:nvSpPr>
        <p:spPr bwMode="auto">
          <a:xfrm>
            <a:off x="1676400" y="54864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None/>
            </a:pPr>
            <a:r>
              <a:rPr lang="en-US" altLang="en-US" sz="2000" b="1">
                <a:latin typeface="Arial" panose="020B0604020202020204" pitchFamily="34" charset="0"/>
              </a:rPr>
              <a:t>MinMinMax1</a:t>
            </a:r>
            <a:endParaRPr lang="en-US" altLang="en-US" sz="1800" b="1">
              <a:latin typeface="Arial" panose="020B0604020202020204" pitchFamily="34" charset="0"/>
            </a:endParaRPr>
          </a:p>
        </p:txBody>
      </p:sp>
    </p:spTree>
    <p:extLst>
      <p:ext uri="{BB962C8B-B14F-4D97-AF65-F5344CB8AC3E}">
        <p14:creationId xmlns:p14="http://schemas.microsoft.com/office/powerpoint/2010/main" val="1902812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4">
            <a:extLst>
              <a:ext uri="{FF2B5EF4-FFF2-40B4-BE49-F238E27FC236}">
                <a16:creationId xmlns:a16="http://schemas.microsoft.com/office/drawing/2014/main" id="{B4AC3395-B918-0D18-8E1A-225090D8645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B0C27EB-86E0-4AEF-ADDD-17BAB788B973}" type="slidenum">
              <a:rPr lang="en-US" altLang="en-US" sz="1400">
                <a:solidFill>
                  <a:srgbClr val="FF0000"/>
                </a:solidFill>
                <a:latin typeface="Arial" panose="020B0604020202020204" pitchFamily="34" charset="0"/>
              </a:rPr>
              <a:pPr>
                <a:spcBef>
                  <a:spcPct val="0"/>
                </a:spcBef>
                <a:buFontTx/>
                <a:buNone/>
              </a:pPr>
              <a:t>68</a:t>
            </a:fld>
            <a:endParaRPr lang="en-US" altLang="en-US" sz="1400">
              <a:solidFill>
                <a:srgbClr val="FF0000"/>
              </a:solidFill>
              <a:latin typeface="Arial" panose="020B0604020202020204" pitchFamily="34" charset="0"/>
            </a:endParaRPr>
          </a:p>
        </p:txBody>
      </p:sp>
      <p:sp>
        <p:nvSpPr>
          <p:cNvPr id="90115" name="Rectangle 2">
            <a:extLst>
              <a:ext uri="{FF2B5EF4-FFF2-40B4-BE49-F238E27FC236}">
                <a16:creationId xmlns:a16="http://schemas.microsoft.com/office/drawing/2014/main" id="{FB618965-BF37-68D5-2071-3B3F453A4A6C}"/>
              </a:ext>
            </a:extLst>
          </p:cNvPr>
          <p:cNvSpPr>
            <a:spLocks noGrp="1" noChangeArrowheads="1"/>
          </p:cNvSpPr>
          <p:nvPr>
            <p:ph type="body" sz="half" idx="1"/>
          </p:nvPr>
        </p:nvSpPr>
        <p:spPr>
          <a:xfrm>
            <a:off x="5334000" y="1600200"/>
            <a:ext cx="3810000" cy="4191000"/>
          </a:xfrm>
        </p:spPr>
        <p:txBody>
          <a:bodyPr/>
          <a:lstStyle/>
          <a:p>
            <a:pPr marL="171450" indent="-171450" eaLnBrk="1" hangingPunct="1">
              <a:lnSpc>
                <a:spcPct val="90000"/>
              </a:lnSpc>
            </a:pPr>
            <a:r>
              <a:rPr lang="en-US" altLang="en-US" sz="2000" b="1">
                <a:solidFill>
                  <a:srgbClr val="FF0000"/>
                </a:solidFill>
                <a:latin typeface="Arial" panose="020B0604020202020204" pitchFamily="34" charset="0"/>
              </a:rPr>
              <a:t>Select Files, SheetName</a:t>
            </a:r>
          </a:p>
          <a:p>
            <a:pPr marL="171450" indent="-171450" eaLnBrk="1" hangingPunct="1">
              <a:lnSpc>
                <a:spcPct val="90000"/>
              </a:lnSpc>
            </a:pPr>
            <a:r>
              <a:rPr lang="en-US" altLang="en-US" sz="2000" b="1">
                <a:solidFill>
                  <a:schemeClr val="accent2"/>
                </a:solidFill>
                <a:latin typeface="Arial" panose="020B0604020202020204" pitchFamily="34" charset="0"/>
              </a:rPr>
              <a:t>Specify DataRow</a:t>
            </a:r>
          </a:p>
          <a:p>
            <a:pPr marL="344488" lvl="1" indent="-169863" eaLnBrk="1" hangingPunct="1">
              <a:lnSpc>
                <a:spcPct val="90000"/>
              </a:lnSpc>
            </a:pPr>
            <a:r>
              <a:rPr lang="en-US" altLang="en-US" sz="1800" b="1">
                <a:solidFill>
                  <a:schemeClr val="accent2"/>
                </a:solidFill>
                <a:latin typeface="Arial" panose="020B0604020202020204" pitchFamily="34" charset="0"/>
              </a:rPr>
              <a:t>Node, Submodel, or Group</a:t>
            </a:r>
          </a:p>
          <a:p>
            <a:pPr marL="344488" lvl="1" indent="-169863" eaLnBrk="1" hangingPunct="1">
              <a:lnSpc>
                <a:spcPct val="90000"/>
              </a:lnSpc>
            </a:pPr>
            <a:r>
              <a:rPr lang="en-US" altLang="en-US" sz="1800" b="1">
                <a:solidFill>
                  <a:schemeClr val="accent2"/>
                </a:solidFill>
                <a:latin typeface="Arial" panose="020B0604020202020204" pitchFamily="34" charset="0"/>
              </a:rPr>
              <a:t>Data Type [Bulk]: T, Tmin, Tmax, Q, Env, Sink, BL, C</a:t>
            </a:r>
          </a:p>
          <a:p>
            <a:pPr marL="344488" lvl="1" indent="-169863" eaLnBrk="1" hangingPunct="1">
              <a:lnSpc>
                <a:spcPct val="90000"/>
              </a:lnSpc>
            </a:pPr>
            <a:r>
              <a:rPr lang="en-US" altLang="en-US" sz="1800" b="1">
                <a:solidFill>
                  <a:schemeClr val="accent2"/>
                </a:solidFill>
                <a:latin typeface="Arial" panose="020B0604020202020204" pitchFamily="34" charset="0"/>
              </a:rPr>
              <a:t>Data Type [Connection]: Heat Flow (Total, Linear, Radiative, Radk), Conductance (Linear, Radiative, Radk)</a:t>
            </a:r>
          </a:p>
          <a:p>
            <a:pPr marL="344488" lvl="1" indent="-169863" eaLnBrk="1" hangingPunct="1">
              <a:lnSpc>
                <a:spcPct val="90000"/>
              </a:lnSpc>
            </a:pPr>
            <a:r>
              <a:rPr lang="en-US" altLang="en-US" sz="1800" b="1">
                <a:solidFill>
                  <a:schemeClr val="accent2"/>
                </a:solidFill>
                <a:latin typeface="Arial" panose="020B0604020202020204" pitchFamily="34" charset="0"/>
              </a:rPr>
              <a:t>Nodes, Submodels, or Groups to use in calculations</a:t>
            </a:r>
          </a:p>
          <a:p>
            <a:pPr marL="171450" indent="-171450" eaLnBrk="1" hangingPunct="1">
              <a:lnSpc>
                <a:spcPct val="90000"/>
              </a:lnSpc>
            </a:pPr>
            <a:r>
              <a:rPr lang="en-US" altLang="en-US" sz="2000" b="1">
                <a:solidFill>
                  <a:srgbClr val="008000"/>
                </a:solidFill>
                <a:latin typeface="Arial" panose="020B0604020202020204" pitchFamily="34" charset="0"/>
              </a:rPr>
              <a:t>DataRows to Compute</a:t>
            </a:r>
          </a:p>
          <a:p>
            <a:pPr marL="171450" indent="-171450" eaLnBrk="1" hangingPunct="1">
              <a:lnSpc>
                <a:spcPct val="90000"/>
              </a:lnSpc>
            </a:pPr>
            <a:r>
              <a:rPr lang="en-US" altLang="en-US" sz="2000" b="1">
                <a:solidFill>
                  <a:srgbClr val="FF33CC"/>
                </a:solidFill>
                <a:latin typeface="Arial" panose="020B0604020202020204" pitchFamily="34" charset="0"/>
              </a:rPr>
              <a:t>Control Timestep Output</a:t>
            </a:r>
          </a:p>
          <a:p>
            <a:pPr marL="171450" indent="-171450" eaLnBrk="1" hangingPunct="1">
              <a:lnSpc>
                <a:spcPct val="90000"/>
              </a:lnSpc>
            </a:pPr>
            <a:r>
              <a:rPr lang="en-US" altLang="en-US" sz="2000" b="1">
                <a:solidFill>
                  <a:srgbClr val="FFC000"/>
                </a:solidFill>
                <a:latin typeface="Arial" panose="020B0604020202020204" pitchFamily="34" charset="0"/>
              </a:rPr>
              <a:t>Define Last Cycle</a:t>
            </a:r>
          </a:p>
          <a:p>
            <a:pPr marL="344488" lvl="1" indent="-169863" eaLnBrk="1" hangingPunct="1">
              <a:lnSpc>
                <a:spcPct val="90000"/>
              </a:lnSpc>
            </a:pPr>
            <a:r>
              <a:rPr lang="en-US" altLang="en-US" sz="1800" b="1">
                <a:solidFill>
                  <a:srgbClr val="FFC000"/>
                </a:solidFill>
                <a:latin typeface="Arial" panose="020B0604020202020204" pitchFamily="34" charset="0"/>
              </a:rPr>
              <a:t>Min, Avg, Max, etc</a:t>
            </a:r>
          </a:p>
          <a:p>
            <a:pPr marL="344488" lvl="1" indent="-169863" eaLnBrk="1" hangingPunct="1">
              <a:lnSpc>
                <a:spcPct val="90000"/>
              </a:lnSpc>
            </a:pPr>
            <a:r>
              <a:rPr lang="en-US" altLang="en-US" sz="1800" b="1">
                <a:solidFill>
                  <a:srgbClr val="FFC000"/>
                </a:solidFill>
                <a:latin typeface="Arial" panose="020B0604020202020204" pitchFamily="34" charset="0"/>
              </a:rPr>
              <a:t>Definition of Last Orbit</a:t>
            </a:r>
          </a:p>
        </p:txBody>
      </p:sp>
      <p:sp>
        <p:nvSpPr>
          <p:cNvPr id="90116" name="Rectangle 3">
            <a:extLst>
              <a:ext uri="{FF2B5EF4-FFF2-40B4-BE49-F238E27FC236}">
                <a16:creationId xmlns:a16="http://schemas.microsoft.com/office/drawing/2014/main" id="{E7497E98-44F9-ABC9-2429-F45B5419ED53}"/>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a:t>Pro </a:t>
            </a:r>
            <a:r>
              <a:rPr lang="en-US" altLang="en-US" sz="2000"/>
              <a:t>– UserDataSets</a:t>
            </a:r>
          </a:p>
        </p:txBody>
      </p:sp>
      <p:sp>
        <p:nvSpPr>
          <p:cNvPr id="90117" name="Text Box 10">
            <a:extLst>
              <a:ext uri="{FF2B5EF4-FFF2-40B4-BE49-F238E27FC236}">
                <a16:creationId xmlns:a16="http://schemas.microsoft.com/office/drawing/2014/main" id="{A59E1986-2E2D-EEE4-923B-16CB93818323}"/>
              </a:ext>
            </a:extLst>
          </p:cNvPr>
          <p:cNvSpPr txBox="1">
            <a:spLocks noChangeArrowheads="1"/>
          </p:cNvSpPr>
          <p:nvPr/>
        </p:nvSpPr>
        <p:spPr bwMode="auto">
          <a:xfrm rot="10800000">
            <a:off x="17463" y="1595438"/>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grpSp>
        <p:nvGrpSpPr>
          <p:cNvPr id="90118" name="Group 4">
            <a:extLst>
              <a:ext uri="{FF2B5EF4-FFF2-40B4-BE49-F238E27FC236}">
                <a16:creationId xmlns:a16="http://schemas.microsoft.com/office/drawing/2014/main" id="{7893BB91-1E87-BFE5-8BC5-C9B2591D3FA7}"/>
              </a:ext>
            </a:extLst>
          </p:cNvPr>
          <p:cNvGrpSpPr>
            <a:grpSpLocks/>
          </p:cNvGrpSpPr>
          <p:nvPr/>
        </p:nvGrpSpPr>
        <p:grpSpPr bwMode="auto">
          <a:xfrm>
            <a:off x="457200" y="1143000"/>
            <a:ext cx="4706938" cy="5480050"/>
            <a:chOff x="550752" y="1447800"/>
            <a:chExt cx="4191000" cy="4879167"/>
          </a:xfrm>
        </p:grpSpPr>
        <p:pic>
          <p:nvPicPr>
            <p:cNvPr id="90122" name="Picture 1">
              <a:extLst>
                <a:ext uri="{FF2B5EF4-FFF2-40B4-BE49-F238E27FC236}">
                  <a16:creationId xmlns:a16="http://schemas.microsoft.com/office/drawing/2014/main" id="{2E1842A2-E327-D1D2-CD41-2D3A76DA80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752" y="1447800"/>
              <a:ext cx="4191000" cy="487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Rectangle 12">
              <a:extLst>
                <a:ext uri="{FF2B5EF4-FFF2-40B4-BE49-F238E27FC236}">
                  <a16:creationId xmlns:a16="http://schemas.microsoft.com/office/drawing/2014/main" id="{BA52728F-C317-21CD-2042-E8B88C09D5A0}"/>
                </a:ext>
              </a:extLst>
            </p:cNvPr>
            <p:cNvSpPr>
              <a:spLocks noChangeArrowheads="1"/>
            </p:cNvSpPr>
            <p:nvPr/>
          </p:nvSpPr>
          <p:spPr bwMode="auto">
            <a:xfrm>
              <a:off x="577912" y="1627359"/>
              <a:ext cx="4114800" cy="838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0124" name="Rectangle 13">
              <a:extLst>
                <a:ext uri="{FF2B5EF4-FFF2-40B4-BE49-F238E27FC236}">
                  <a16:creationId xmlns:a16="http://schemas.microsoft.com/office/drawing/2014/main" id="{82BF96EB-72CD-B062-35FF-5B02F218E1C8}"/>
                </a:ext>
              </a:extLst>
            </p:cNvPr>
            <p:cNvSpPr>
              <a:spLocks noChangeArrowheads="1"/>
            </p:cNvSpPr>
            <p:nvPr/>
          </p:nvSpPr>
          <p:spPr bwMode="auto">
            <a:xfrm>
              <a:off x="577911" y="2500270"/>
              <a:ext cx="4114800" cy="172694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0125" name="Rectangle 14">
              <a:extLst>
                <a:ext uri="{FF2B5EF4-FFF2-40B4-BE49-F238E27FC236}">
                  <a16:creationId xmlns:a16="http://schemas.microsoft.com/office/drawing/2014/main" id="{60BFA590-733B-7170-3EDF-14BFE5782D42}"/>
                </a:ext>
              </a:extLst>
            </p:cNvPr>
            <p:cNvSpPr>
              <a:spLocks noChangeArrowheads="1"/>
            </p:cNvSpPr>
            <p:nvPr/>
          </p:nvSpPr>
          <p:spPr bwMode="auto">
            <a:xfrm>
              <a:off x="577911" y="4267200"/>
              <a:ext cx="4114800" cy="890588"/>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0126" name="Rectangle 15">
              <a:extLst>
                <a:ext uri="{FF2B5EF4-FFF2-40B4-BE49-F238E27FC236}">
                  <a16:creationId xmlns:a16="http://schemas.microsoft.com/office/drawing/2014/main" id="{BE775220-D2E1-D29E-6E3B-52E254EA6E6D}"/>
                </a:ext>
              </a:extLst>
            </p:cNvPr>
            <p:cNvSpPr>
              <a:spLocks noChangeArrowheads="1"/>
            </p:cNvSpPr>
            <p:nvPr/>
          </p:nvSpPr>
          <p:spPr bwMode="auto">
            <a:xfrm>
              <a:off x="2437646" y="5257800"/>
              <a:ext cx="1066800" cy="873125"/>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90127" name="Rectangle 16">
              <a:extLst>
                <a:ext uri="{FF2B5EF4-FFF2-40B4-BE49-F238E27FC236}">
                  <a16:creationId xmlns:a16="http://schemas.microsoft.com/office/drawing/2014/main" id="{0BF3F1F6-27F6-064F-F187-A8C5500FDF75}"/>
                </a:ext>
              </a:extLst>
            </p:cNvPr>
            <p:cNvSpPr>
              <a:spLocks noChangeArrowheads="1"/>
            </p:cNvSpPr>
            <p:nvPr/>
          </p:nvSpPr>
          <p:spPr bwMode="auto">
            <a:xfrm>
              <a:off x="3540658" y="5257800"/>
              <a:ext cx="1143000" cy="87312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sp>
        <p:nvSpPr>
          <p:cNvPr id="90119" name="Rectangle 3">
            <a:extLst>
              <a:ext uri="{FF2B5EF4-FFF2-40B4-BE49-F238E27FC236}">
                <a16:creationId xmlns:a16="http://schemas.microsoft.com/office/drawing/2014/main" id="{6F7D1075-16D5-480A-8CC4-3975E751A709}"/>
              </a:ext>
            </a:extLst>
          </p:cNvPr>
          <p:cNvSpPr>
            <a:spLocks noChangeArrowheads="1"/>
          </p:cNvSpPr>
          <p:nvPr/>
        </p:nvSpPr>
        <p:spPr bwMode="auto">
          <a:xfrm>
            <a:off x="152400" y="457200"/>
            <a:ext cx="876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1800" b="1">
                <a:latin typeface="Arial" panose="020B0604020202020204" pitchFamily="34" charset="0"/>
              </a:rPr>
              <a:t>UserDatasets perform complex computations to allow                                            users to output a variety of data types in the same DataSet</a:t>
            </a:r>
          </a:p>
        </p:txBody>
      </p:sp>
      <p:pic>
        <p:nvPicPr>
          <p:cNvPr id="90120" name="Picture 14">
            <a:hlinkClick r:id="rId4" action="ppaction://hlinksldjump"/>
            <a:extLst>
              <a:ext uri="{FF2B5EF4-FFF2-40B4-BE49-F238E27FC236}">
                <a16:creationId xmlns:a16="http://schemas.microsoft.com/office/drawing/2014/main" id="{E24C979B-3CDD-3857-4BEC-2458E8EE98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0121" name="Picture 3">
            <a:hlinkClick r:id="rId6" action="ppaction://hlinksldjump"/>
            <a:extLst>
              <a:ext uri="{FF2B5EF4-FFF2-40B4-BE49-F238E27FC236}">
                <a16:creationId xmlns:a16="http://schemas.microsoft.com/office/drawing/2014/main" id="{738A0589-5AF7-374E-75F9-2A9FB4C6FF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4">
            <a:extLst>
              <a:ext uri="{FF2B5EF4-FFF2-40B4-BE49-F238E27FC236}">
                <a16:creationId xmlns:a16="http://schemas.microsoft.com/office/drawing/2014/main" id="{846F85DF-F173-5595-6936-2E3A933BAC9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785603-FCEC-47AD-A0C9-8CBB416416C5}" type="slidenum">
              <a:rPr lang="en-US" altLang="en-US" sz="1400">
                <a:solidFill>
                  <a:srgbClr val="FF0000"/>
                </a:solidFill>
                <a:latin typeface="Arial" panose="020B0604020202020204" pitchFamily="34" charset="0"/>
              </a:rPr>
              <a:pPr>
                <a:spcBef>
                  <a:spcPct val="0"/>
                </a:spcBef>
                <a:buFontTx/>
                <a:buNone/>
              </a:pPr>
              <a:t>69</a:t>
            </a:fld>
            <a:endParaRPr lang="en-US" altLang="en-US" sz="1400">
              <a:solidFill>
                <a:srgbClr val="FF0000"/>
              </a:solidFill>
              <a:latin typeface="Arial" panose="020B0604020202020204" pitchFamily="34" charset="0"/>
            </a:endParaRPr>
          </a:p>
        </p:txBody>
      </p:sp>
      <p:sp>
        <p:nvSpPr>
          <p:cNvPr id="92163" name="Rectangle 3">
            <a:extLst>
              <a:ext uri="{FF2B5EF4-FFF2-40B4-BE49-F238E27FC236}">
                <a16:creationId xmlns:a16="http://schemas.microsoft.com/office/drawing/2014/main" id="{3BA3CEEA-F8C8-F3F6-0BF9-A73C34118576}"/>
              </a:ext>
            </a:extLst>
          </p:cNvPr>
          <p:cNvSpPr>
            <a:spLocks noGrp="1" noChangeArrowheads="1"/>
          </p:cNvSpPr>
          <p:nvPr>
            <p:ph type="title"/>
          </p:nvPr>
        </p:nvSpPr>
        <p:spPr/>
        <p:txBody>
          <a:bodyPr/>
          <a:lstStyle/>
          <a:p>
            <a:pPr eaLnBrk="1" hangingPunct="1"/>
            <a:r>
              <a:rPr lang="en-US" altLang="en-US"/>
              <a:t>TARP</a:t>
            </a:r>
            <a:r>
              <a:rPr lang="en-US" altLang="en-US" baseline="30000"/>
              <a:t>® </a:t>
            </a:r>
            <a:r>
              <a:rPr lang="en-US" altLang="en-US"/>
              <a:t>Pro </a:t>
            </a:r>
            <a:r>
              <a:rPr lang="en-US" altLang="en-US" sz="2000"/>
              <a:t>– UserDataSets</a:t>
            </a:r>
          </a:p>
        </p:txBody>
      </p:sp>
      <p:sp>
        <p:nvSpPr>
          <p:cNvPr id="92164" name="Text Box 10">
            <a:extLst>
              <a:ext uri="{FF2B5EF4-FFF2-40B4-BE49-F238E27FC236}">
                <a16:creationId xmlns:a16="http://schemas.microsoft.com/office/drawing/2014/main" id="{8DF2E562-6C07-52D3-0756-47E31D676234}"/>
              </a:ext>
            </a:extLst>
          </p:cNvPr>
          <p:cNvSpPr txBox="1">
            <a:spLocks noChangeArrowheads="1"/>
          </p:cNvSpPr>
          <p:nvPr/>
        </p:nvSpPr>
        <p:spPr bwMode="auto">
          <a:xfrm rot="10800000">
            <a:off x="1219200" y="8382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pic>
        <p:nvPicPr>
          <p:cNvPr id="92165" name="Picture 1">
            <a:extLst>
              <a:ext uri="{FF2B5EF4-FFF2-40B4-BE49-F238E27FC236}">
                <a16:creationId xmlns:a16="http://schemas.microsoft.com/office/drawing/2014/main" id="{FDF201EC-761E-DA15-C9F4-6D3CD6C68FEF}"/>
              </a:ext>
            </a:extLst>
          </p:cNvPr>
          <p:cNvPicPr>
            <a:picLocks noChangeAspect="1"/>
          </p:cNvPicPr>
          <p:nvPr/>
        </p:nvPicPr>
        <p:blipFill>
          <a:blip r:embed="rId3">
            <a:extLst>
              <a:ext uri="{28A0092B-C50C-407E-A947-70E740481C1C}">
                <a14:useLocalDpi xmlns:a14="http://schemas.microsoft.com/office/drawing/2010/main" val="0"/>
              </a:ext>
            </a:extLst>
          </a:blip>
          <a:srcRect l="1221" t="21851" r="50134" b="56754"/>
          <a:stretch>
            <a:fillRect/>
          </a:stretch>
        </p:blipFill>
        <p:spPr bwMode="auto">
          <a:xfrm>
            <a:off x="457200" y="4724400"/>
            <a:ext cx="83058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6" name="Group 4">
            <a:extLst>
              <a:ext uri="{FF2B5EF4-FFF2-40B4-BE49-F238E27FC236}">
                <a16:creationId xmlns:a16="http://schemas.microsoft.com/office/drawing/2014/main" id="{5E1B64F0-3A33-332E-E821-ABA72635C20F}"/>
              </a:ext>
            </a:extLst>
          </p:cNvPr>
          <p:cNvGrpSpPr>
            <a:grpSpLocks/>
          </p:cNvGrpSpPr>
          <p:nvPr/>
        </p:nvGrpSpPr>
        <p:grpSpPr bwMode="auto">
          <a:xfrm>
            <a:off x="1676400" y="1143000"/>
            <a:ext cx="6367463" cy="1600200"/>
            <a:chOff x="533400" y="609600"/>
            <a:chExt cx="4706938" cy="1182986"/>
          </a:xfrm>
        </p:grpSpPr>
        <p:pic>
          <p:nvPicPr>
            <p:cNvPr id="92173" name="Picture 1">
              <a:extLst>
                <a:ext uri="{FF2B5EF4-FFF2-40B4-BE49-F238E27FC236}">
                  <a16:creationId xmlns:a16="http://schemas.microsoft.com/office/drawing/2014/main" id="{E5A35AF5-98E0-16C9-22AA-8363F7E3B95F}"/>
                </a:ext>
              </a:extLst>
            </p:cNvPr>
            <p:cNvPicPr>
              <a:picLocks noChangeAspect="1"/>
            </p:cNvPicPr>
            <p:nvPr/>
          </p:nvPicPr>
          <p:blipFill>
            <a:blip r:embed="rId4">
              <a:extLst>
                <a:ext uri="{28A0092B-C50C-407E-A947-70E740481C1C}">
                  <a14:useLocalDpi xmlns:a14="http://schemas.microsoft.com/office/drawing/2010/main" val="0"/>
                </a:ext>
              </a:extLst>
            </a:blip>
            <a:srcRect b="78413"/>
            <a:stretch>
              <a:fillRect/>
            </a:stretch>
          </p:blipFill>
          <p:spPr bwMode="auto">
            <a:xfrm>
              <a:off x="533400" y="609600"/>
              <a:ext cx="4706938" cy="118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4" name="Rectangle 12">
              <a:extLst>
                <a:ext uri="{FF2B5EF4-FFF2-40B4-BE49-F238E27FC236}">
                  <a16:creationId xmlns:a16="http://schemas.microsoft.com/office/drawing/2014/main" id="{304CA415-8759-3213-77AE-CD9198592FF4}"/>
                </a:ext>
              </a:extLst>
            </p:cNvPr>
            <p:cNvSpPr>
              <a:spLocks noChangeArrowheads="1"/>
            </p:cNvSpPr>
            <p:nvPr/>
          </p:nvSpPr>
          <p:spPr bwMode="auto">
            <a:xfrm>
              <a:off x="563904" y="811272"/>
              <a:ext cx="4621357" cy="94142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grpSp>
        <p:nvGrpSpPr>
          <p:cNvPr id="92167" name="Group 3">
            <a:extLst>
              <a:ext uri="{FF2B5EF4-FFF2-40B4-BE49-F238E27FC236}">
                <a16:creationId xmlns:a16="http://schemas.microsoft.com/office/drawing/2014/main" id="{5857F2D9-2C2D-55C6-22C2-890A9E6B5F92}"/>
              </a:ext>
            </a:extLst>
          </p:cNvPr>
          <p:cNvGrpSpPr>
            <a:grpSpLocks/>
          </p:cNvGrpSpPr>
          <p:nvPr/>
        </p:nvGrpSpPr>
        <p:grpSpPr bwMode="auto">
          <a:xfrm>
            <a:off x="1676400" y="2971800"/>
            <a:ext cx="6400800" cy="1531938"/>
            <a:chOff x="5105400" y="4233417"/>
            <a:chExt cx="4706938" cy="1126234"/>
          </a:xfrm>
        </p:grpSpPr>
        <p:pic>
          <p:nvPicPr>
            <p:cNvPr id="92171" name="Picture 1">
              <a:extLst>
                <a:ext uri="{FF2B5EF4-FFF2-40B4-BE49-F238E27FC236}">
                  <a16:creationId xmlns:a16="http://schemas.microsoft.com/office/drawing/2014/main" id="{EE674DC4-2978-95C6-0D9F-EEBA5CDF0734}"/>
                </a:ext>
              </a:extLst>
            </p:cNvPr>
            <p:cNvPicPr>
              <a:picLocks noChangeAspect="1"/>
            </p:cNvPicPr>
            <p:nvPr/>
          </p:nvPicPr>
          <p:blipFill>
            <a:blip r:embed="rId4">
              <a:extLst>
                <a:ext uri="{28A0092B-C50C-407E-A947-70E740481C1C}">
                  <a14:useLocalDpi xmlns:a14="http://schemas.microsoft.com/office/drawing/2010/main" val="0"/>
                </a:ext>
              </a:extLst>
            </a:blip>
            <a:srcRect t="58015" b="21664"/>
            <a:stretch>
              <a:fillRect/>
            </a:stretch>
          </p:blipFill>
          <p:spPr bwMode="auto">
            <a:xfrm>
              <a:off x="5105400" y="4246075"/>
              <a:ext cx="4706938" cy="11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2" name="Rectangle 14">
              <a:extLst>
                <a:ext uri="{FF2B5EF4-FFF2-40B4-BE49-F238E27FC236}">
                  <a16:creationId xmlns:a16="http://schemas.microsoft.com/office/drawing/2014/main" id="{12F508D8-8494-014E-2800-E5C75998B109}"/>
                </a:ext>
              </a:extLst>
            </p:cNvPr>
            <p:cNvSpPr>
              <a:spLocks noChangeArrowheads="1"/>
            </p:cNvSpPr>
            <p:nvPr/>
          </p:nvSpPr>
          <p:spPr bwMode="auto">
            <a:xfrm>
              <a:off x="5135902" y="4233417"/>
              <a:ext cx="4621357" cy="1000266"/>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sp>
        <p:nvSpPr>
          <p:cNvPr id="92168" name="Text Box 10">
            <a:extLst>
              <a:ext uri="{FF2B5EF4-FFF2-40B4-BE49-F238E27FC236}">
                <a16:creationId xmlns:a16="http://schemas.microsoft.com/office/drawing/2014/main" id="{52E2C9D2-06BC-A8A0-C42E-5D2C6DB5B03B}"/>
              </a:ext>
            </a:extLst>
          </p:cNvPr>
          <p:cNvSpPr txBox="1">
            <a:spLocks noChangeArrowheads="1"/>
          </p:cNvSpPr>
          <p:nvPr/>
        </p:nvSpPr>
        <p:spPr bwMode="auto">
          <a:xfrm rot="10800000">
            <a:off x="76200" y="4800600"/>
            <a:ext cx="3698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Output</a:t>
            </a:r>
          </a:p>
        </p:txBody>
      </p:sp>
      <p:pic>
        <p:nvPicPr>
          <p:cNvPr id="92169" name="Picture 14">
            <a:hlinkClick r:id="rId5" action="ppaction://hlinksldjump"/>
            <a:extLst>
              <a:ext uri="{FF2B5EF4-FFF2-40B4-BE49-F238E27FC236}">
                <a16:creationId xmlns:a16="http://schemas.microsoft.com/office/drawing/2014/main" id="{EEA614A4-44C1-1787-F13C-96D3BCFD8C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170" name="Picture 3">
            <a:hlinkClick r:id="rId7" action="ppaction://hlinksldjump"/>
            <a:extLst>
              <a:ext uri="{FF2B5EF4-FFF2-40B4-BE49-F238E27FC236}">
                <a16:creationId xmlns:a16="http://schemas.microsoft.com/office/drawing/2014/main" id="{C0EDDDEF-A566-5E5C-EE74-B17A3CC416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a:extLst>
              <a:ext uri="{FF2B5EF4-FFF2-40B4-BE49-F238E27FC236}">
                <a16:creationId xmlns:a16="http://schemas.microsoft.com/office/drawing/2014/main" id="{69EA8E4D-E029-B146-51C2-2FA02EC0972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F6A0B41-19A8-4C53-9498-3D349F9B16B6}" type="slidenum">
              <a:rPr lang="en-US" altLang="en-US" sz="1400">
                <a:solidFill>
                  <a:srgbClr val="FF0000"/>
                </a:solidFill>
                <a:latin typeface="Arial" panose="020B0604020202020204" pitchFamily="34" charset="0"/>
              </a:rPr>
              <a:pPr>
                <a:spcBef>
                  <a:spcPct val="0"/>
                </a:spcBef>
                <a:buFontTx/>
                <a:buNone/>
              </a:pPr>
              <a:t>7</a:t>
            </a:fld>
            <a:endParaRPr lang="en-US" altLang="en-US" sz="1400">
              <a:solidFill>
                <a:srgbClr val="FF0000"/>
              </a:solidFill>
              <a:latin typeface="Arial" panose="020B0604020202020204" pitchFamily="34" charset="0"/>
            </a:endParaRPr>
          </a:p>
        </p:txBody>
      </p:sp>
      <p:pic>
        <p:nvPicPr>
          <p:cNvPr id="18435" name="Picture 23">
            <a:extLst>
              <a:ext uri="{FF2B5EF4-FFF2-40B4-BE49-F238E27FC236}">
                <a16:creationId xmlns:a16="http://schemas.microsoft.com/office/drawing/2014/main" id="{8926F4EB-5D02-449E-6C59-05D059F90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504825"/>
            <a:ext cx="50292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a:extLst>
              <a:ext uri="{FF2B5EF4-FFF2-40B4-BE49-F238E27FC236}">
                <a16:creationId xmlns:a16="http://schemas.microsoft.com/office/drawing/2014/main" id="{23773224-AA6E-4B61-443E-E6561C05AA05}"/>
              </a:ext>
            </a:extLst>
          </p:cNvPr>
          <p:cNvSpPr>
            <a:spLocks noGrp="1" noChangeArrowheads="1"/>
          </p:cNvSpPr>
          <p:nvPr>
            <p:ph type="body" sz="half" idx="1"/>
          </p:nvPr>
        </p:nvSpPr>
        <p:spPr>
          <a:xfrm>
            <a:off x="5715000" y="1600200"/>
            <a:ext cx="3429000" cy="4191000"/>
          </a:xfrm>
        </p:spPr>
        <p:txBody>
          <a:bodyPr/>
          <a:lstStyle/>
          <a:p>
            <a:pPr marL="171450" indent="-171450" eaLnBrk="1" hangingPunct="1">
              <a:lnSpc>
                <a:spcPct val="90000"/>
              </a:lnSpc>
            </a:pPr>
            <a:r>
              <a:rPr lang="en-US" altLang="en-US" sz="2000" b="1">
                <a:solidFill>
                  <a:srgbClr val="FF0000"/>
                </a:solidFill>
                <a:latin typeface="Arial" panose="020B0604020202020204" pitchFamily="34" charset="0"/>
              </a:rPr>
              <a:t>Select File, Format, and Data Sheet Name</a:t>
            </a:r>
          </a:p>
          <a:p>
            <a:pPr marL="171450" indent="-171450" eaLnBrk="1" hangingPunct="1">
              <a:lnSpc>
                <a:spcPct val="90000"/>
              </a:lnSpc>
            </a:pPr>
            <a:r>
              <a:rPr lang="en-US" altLang="en-US" sz="2000" b="1">
                <a:solidFill>
                  <a:schemeClr val="accent2"/>
                </a:solidFill>
                <a:latin typeface="Arial" panose="020B0604020202020204" pitchFamily="34" charset="0"/>
              </a:rPr>
              <a:t>Convert Units</a:t>
            </a:r>
          </a:p>
          <a:p>
            <a:pPr marL="455613" lvl="1" indent="-169863" eaLnBrk="1" hangingPunct="1">
              <a:lnSpc>
                <a:spcPct val="90000"/>
              </a:lnSpc>
            </a:pPr>
            <a:r>
              <a:rPr lang="en-US" altLang="en-US" sz="1800" b="1">
                <a:solidFill>
                  <a:schemeClr val="accent2"/>
                </a:solidFill>
                <a:latin typeface="Arial" panose="020B0604020202020204" pitchFamily="34" charset="0"/>
              </a:rPr>
              <a:t>Time, Temperature, Heat, Area, Conductance, Capacitance</a:t>
            </a:r>
          </a:p>
          <a:p>
            <a:pPr marL="171450" indent="-171450" eaLnBrk="1" hangingPunct="1">
              <a:lnSpc>
                <a:spcPct val="90000"/>
              </a:lnSpc>
            </a:pPr>
            <a:r>
              <a:rPr lang="en-US" altLang="en-US" sz="2000" b="1">
                <a:solidFill>
                  <a:srgbClr val="008000"/>
                </a:solidFill>
                <a:latin typeface="Arial" panose="020B0604020202020204" pitchFamily="34" charset="0"/>
              </a:rPr>
              <a:t>Control Node Output</a:t>
            </a:r>
          </a:p>
          <a:p>
            <a:pPr marL="455613" lvl="1" indent="-169863" eaLnBrk="1" hangingPunct="1">
              <a:lnSpc>
                <a:spcPct val="90000"/>
              </a:lnSpc>
            </a:pPr>
            <a:r>
              <a:rPr lang="en-US" altLang="en-US" sz="1800" b="1">
                <a:solidFill>
                  <a:srgbClr val="008000"/>
                </a:solidFill>
                <a:latin typeface="Arial" panose="020B0604020202020204" pitchFamily="34" charset="0"/>
              </a:rPr>
              <a:t>All Nodes, Range of Nodes, Referenced Nodes, Transpose</a:t>
            </a:r>
          </a:p>
          <a:p>
            <a:pPr marL="171450" indent="-171450" eaLnBrk="1" hangingPunct="1">
              <a:lnSpc>
                <a:spcPct val="90000"/>
              </a:lnSpc>
            </a:pPr>
            <a:r>
              <a:rPr lang="en-US" altLang="en-US" sz="2000" b="1">
                <a:solidFill>
                  <a:srgbClr val="FF33CC"/>
                </a:solidFill>
                <a:latin typeface="Arial" panose="020B0604020202020204" pitchFamily="34" charset="0"/>
              </a:rPr>
              <a:t>Control Timestep Output</a:t>
            </a:r>
          </a:p>
          <a:p>
            <a:pPr marL="171450" indent="-171450" eaLnBrk="1" hangingPunct="1">
              <a:lnSpc>
                <a:spcPct val="90000"/>
              </a:lnSpc>
            </a:pPr>
            <a:r>
              <a:rPr lang="en-US" altLang="en-US" sz="2000" b="1">
                <a:solidFill>
                  <a:srgbClr val="FFC000"/>
                </a:solidFill>
                <a:latin typeface="Arial" panose="020B0604020202020204" pitchFamily="34" charset="0"/>
              </a:rPr>
              <a:t>Define Last Cycle</a:t>
            </a:r>
          </a:p>
          <a:p>
            <a:pPr marL="455613" lvl="1" indent="-169863" eaLnBrk="1" hangingPunct="1">
              <a:lnSpc>
                <a:spcPct val="90000"/>
              </a:lnSpc>
            </a:pPr>
            <a:r>
              <a:rPr lang="en-US" altLang="en-US" sz="1800" b="1">
                <a:solidFill>
                  <a:srgbClr val="FFC000"/>
                </a:solidFill>
                <a:latin typeface="Arial" panose="020B0604020202020204" pitchFamily="34" charset="0"/>
              </a:rPr>
              <a:t>Min, Avg, Max, etc</a:t>
            </a:r>
          </a:p>
          <a:p>
            <a:pPr marL="455613" lvl="1" indent="-169863" eaLnBrk="1" hangingPunct="1">
              <a:lnSpc>
                <a:spcPct val="90000"/>
              </a:lnSpc>
            </a:pPr>
            <a:r>
              <a:rPr lang="en-US" altLang="en-US" sz="1800" b="1">
                <a:solidFill>
                  <a:srgbClr val="FFC000"/>
                </a:solidFill>
                <a:latin typeface="Arial" panose="020B0604020202020204" pitchFamily="34" charset="0"/>
              </a:rPr>
              <a:t>Definition of Last Orbit</a:t>
            </a:r>
          </a:p>
        </p:txBody>
      </p:sp>
      <p:sp>
        <p:nvSpPr>
          <p:cNvPr id="18437" name="Rectangle 3">
            <a:extLst>
              <a:ext uri="{FF2B5EF4-FFF2-40B4-BE49-F238E27FC236}">
                <a16:creationId xmlns:a16="http://schemas.microsoft.com/office/drawing/2014/main" id="{B4DFEBC3-6B0B-9D37-1FC0-907ECE7C33B8}"/>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a:t>
            </a:r>
            <a:r>
              <a:rPr lang="en-US" altLang="en-US" sz="2000" dirty="0" err="1"/>
              <a:t>DataSets</a:t>
            </a:r>
            <a:endParaRPr lang="en-US" altLang="en-US" sz="2000" dirty="0"/>
          </a:p>
        </p:txBody>
      </p:sp>
      <p:sp>
        <p:nvSpPr>
          <p:cNvPr id="18438" name="Text Box 10">
            <a:extLst>
              <a:ext uri="{FF2B5EF4-FFF2-40B4-BE49-F238E27FC236}">
                <a16:creationId xmlns:a16="http://schemas.microsoft.com/office/drawing/2014/main" id="{6628A07F-2B7B-2A96-88E9-B198BC572374}"/>
              </a:ext>
            </a:extLst>
          </p:cNvPr>
          <p:cNvSpPr txBox="1">
            <a:spLocks noChangeArrowheads="1"/>
          </p:cNvSpPr>
          <p:nvPr/>
        </p:nvSpPr>
        <p:spPr bwMode="auto">
          <a:xfrm rot="10800000">
            <a:off x="0" y="681038"/>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TARP Input</a:t>
            </a:r>
          </a:p>
        </p:txBody>
      </p:sp>
      <p:sp>
        <p:nvSpPr>
          <p:cNvPr id="18439" name="Text Box 11">
            <a:extLst>
              <a:ext uri="{FF2B5EF4-FFF2-40B4-BE49-F238E27FC236}">
                <a16:creationId xmlns:a16="http://schemas.microsoft.com/office/drawing/2014/main" id="{41E1198B-710A-0364-ABAC-B8B5C91093CA}"/>
              </a:ext>
            </a:extLst>
          </p:cNvPr>
          <p:cNvSpPr txBox="1">
            <a:spLocks noChangeArrowheads="1"/>
          </p:cNvSpPr>
          <p:nvPr/>
        </p:nvSpPr>
        <p:spPr bwMode="auto">
          <a:xfrm rot="10800000">
            <a:off x="0" y="4646613"/>
            <a:ext cx="365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nchorCtr="1">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Output</a:t>
            </a:r>
          </a:p>
        </p:txBody>
      </p:sp>
      <p:sp>
        <p:nvSpPr>
          <p:cNvPr id="18440" name="Rectangle 12">
            <a:extLst>
              <a:ext uri="{FF2B5EF4-FFF2-40B4-BE49-F238E27FC236}">
                <a16:creationId xmlns:a16="http://schemas.microsoft.com/office/drawing/2014/main" id="{DED223E8-6C6D-8E39-934B-899D038E0914}"/>
              </a:ext>
            </a:extLst>
          </p:cNvPr>
          <p:cNvSpPr>
            <a:spLocks noChangeArrowheads="1"/>
          </p:cNvSpPr>
          <p:nvPr/>
        </p:nvSpPr>
        <p:spPr bwMode="auto">
          <a:xfrm>
            <a:off x="533400" y="723900"/>
            <a:ext cx="4876800" cy="4572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1" name="Rectangle 13">
            <a:extLst>
              <a:ext uri="{FF2B5EF4-FFF2-40B4-BE49-F238E27FC236}">
                <a16:creationId xmlns:a16="http://schemas.microsoft.com/office/drawing/2014/main" id="{D1B2FFBC-FE0D-8015-A459-491BF0CE606D}"/>
              </a:ext>
            </a:extLst>
          </p:cNvPr>
          <p:cNvSpPr>
            <a:spLocks noChangeArrowheads="1"/>
          </p:cNvSpPr>
          <p:nvPr/>
        </p:nvSpPr>
        <p:spPr bwMode="auto">
          <a:xfrm>
            <a:off x="533400" y="1219200"/>
            <a:ext cx="2438400" cy="9906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2" name="Rectangle 14">
            <a:extLst>
              <a:ext uri="{FF2B5EF4-FFF2-40B4-BE49-F238E27FC236}">
                <a16:creationId xmlns:a16="http://schemas.microsoft.com/office/drawing/2014/main" id="{343F0753-86B9-42FE-6893-340D28735CEC}"/>
              </a:ext>
            </a:extLst>
          </p:cNvPr>
          <p:cNvSpPr>
            <a:spLocks noChangeArrowheads="1"/>
          </p:cNvSpPr>
          <p:nvPr/>
        </p:nvSpPr>
        <p:spPr bwMode="auto">
          <a:xfrm>
            <a:off x="1447800" y="2362200"/>
            <a:ext cx="1524000" cy="1143000"/>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3" name="Rectangle 15">
            <a:extLst>
              <a:ext uri="{FF2B5EF4-FFF2-40B4-BE49-F238E27FC236}">
                <a16:creationId xmlns:a16="http://schemas.microsoft.com/office/drawing/2014/main" id="{BB698967-0EFC-4D4F-58C4-6C460968C150}"/>
              </a:ext>
            </a:extLst>
          </p:cNvPr>
          <p:cNvSpPr>
            <a:spLocks noChangeArrowheads="1"/>
          </p:cNvSpPr>
          <p:nvPr/>
        </p:nvSpPr>
        <p:spPr bwMode="auto">
          <a:xfrm>
            <a:off x="3028950" y="1219200"/>
            <a:ext cx="1181100" cy="3276600"/>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4" name="Rectangle 16">
            <a:extLst>
              <a:ext uri="{FF2B5EF4-FFF2-40B4-BE49-F238E27FC236}">
                <a16:creationId xmlns:a16="http://schemas.microsoft.com/office/drawing/2014/main" id="{01A81055-2DF6-4959-62EA-B1BDC4B8FE84}"/>
              </a:ext>
            </a:extLst>
          </p:cNvPr>
          <p:cNvSpPr>
            <a:spLocks noChangeArrowheads="1"/>
          </p:cNvSpPr>
          <p:nvPr/>
        </p:nvSpPr>
        <p:spPr bwMode="auto">
          <a:xfrm>
            <a:off x="4267200" y="1219200"/>
            <a:ext cx="1143000" cy="32766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8445" name="Rectangle 17">
            <a:extLst>
              <a:ext uri="{FF2B5EF4-FFF2-40B4-BE49-F238E27FC236}">
                <a16:creationId xmlns:a16="http://schemas.microsoft.com/office/drawing/2014/main" id="{F61FFC8C-4E27-FDF4-889F-54656EFDC4F5}"/>
              </a:ext>
            </a:extLst>
          </p:cNvPr>
          <p:cNvSpPr>
            <a:spLocks noChangeArrowheads="1"/>
          </p:cNvSpPr>
          <p:nvPr/>
        </p:nvSpPr>
        <p:spPr bwMode="auto">
          <a:xfrm>
            <a:off x="609600" y="2362200"/>
            <a:ext cx="762000" cy="11430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18446" name="Picture 22">
            <a:extLst>
              <a:ext uri="{FF2B5EF4-FFF2-40B4-BE49-F238E27FC236}">
                <a16:creationId xmlns:a16="http://schemas.microsoft.com/office/drawing/2014/main" id="{DB2C86EA-BFAD-FE23-5885-38A8E6EE5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657"/>
          <a:stretch>
            <a:fillRect/>
          </a:stretch>
        </p:blipFill>
        <p:spPr bwMode="auto">
          <a:xfrm>
            <a:off x="381000" y="4641850"/>
            <a:ext cx="52578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4">
            <a:hlinkClick r:id="rId5" action="ppaction://hlinksldjump"/>
            <a:extLst>
              <a:ext uri="{FF2B5EF4-FFF2-40B4-BE49-F238E27FC236}">
                <a16:creationId xmlns:a16="http://schemas.microsoft.com/office/drawing/2014/main" id="{9393143C-02F3-62AA-9105-8E6F4EC1E0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448" name="Picture 8">
            <a:hlinkClick r:id="rId7" action="ppaction://hlinksldjump"/>
            <a:extLst>
              <a:ext uri="{FF2B5EF4-FFF2-40B4-BE49-F238E27FC236}">
                <a16:creationId xmlns:a16="http://schemas.microsoft.com/office/drawing/2014/main" id="{BFFFD26E-3348-09DE-5CF5-C9288CFEBB1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2350" y="635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a:extLst>
              <a:ext uri="{FF2B5EF4-FFF2-40B4-BE49-F238E27FC236}">
                <a16:creationId xmlns:a16="http://schemas.microsoft.com/office/drawing/2014/main" id="{E1883B5B-2993-87B1-64AD-5E8E45AC6A9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3945004-44D2-45E8-A90C-4093F78195E2}" type="slidenum">
              <a:rPr lang="en-US" altLang="en-US" sz="1400">
                <a:solidFill>
                  <a:srgbClr val="FF0000"/>
                </a:solidFill>
                <a:latin typeface="Arial" panose="020B0604020202020204" pitchFamily="34" charset="0"/>
              </a:rPr>
              <a:pPr>
                <a:spcBef>
                  <a:spcPct val="0"/>
                </a:spcBef>
                <a:buFontTx/>
                <a:buNone/>
              </a:pPr>
              <a:t>70</a:t>
            </a:fld>
            <a:endParaRPr lang="en-US" altLang="en-US" sz="1400">
              <a:solidFill>
                <a:srgbClr val="FF0000"/>
              </a:solidFill>
              <a:latin typeface="Arial" panose="020B0604020202020204" pitchFamily="34" charset="0"/>
            </a:endParaRPr>
          </a:p>
        </p:txBody>
      </p:sp>
      <p:sp>
        <p:nvSpPr>
          <p:cNvPr id="6147" name="Rectangle 2">
            <a:extLst>
              <a:ext uri="{FF2B5EF4-FFF2-40B4-BE49-F238E27FC236}">
                <a16:creationId xmlns:a16="http://schemas.microsoft.com/office/drawing/2014/main" id="{24CACFCC-9E16-41BA-764B-057E57298CB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148" name="Rectangle 3">
            <a:extLst>
              <a:ext uri="{FF2B5EF4-FFF2-40B4-BE49-F238E27FC236}">
                <a16:creationId xmlns:a16="http://schemas.microsoft.com/office/drawing/2014/main" id="{D7FCF3E6-31B5-79DC-5F90-064D70222DF9}"/>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Examples</a:t>
            </a:r>
          </a:p>
        </p:txBody>
      </p:sp>
      <p:sp>
        <p:nvSpPr>
          <p:cNvPr id="6149" name="Rectangle 4">
            <a:extLst>
              <a:ext uri="{FF2B5EF4-FFF2-40B4-BE49-F238E27FC236}">
                <a16:creationId xmlns:a16="http://schemas.microsoft.com/office/drawing/2014/main" id="{1430BF49-208A-5D4F-9A41-396405D2A119}"/>
              </a:ext>
            </a:extLst>
          </p:cNvPr>
          <p:cNvSpPr>
            <a:spLocks noChangeArrowheads="1"/>
          </p:cNvSpPr>
          <p:nvPr/>
        </p:nvSpPr>
        <p:spPr bwMode="auto">
          <a:xfrm>
            <a:off x="228600" y="2362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dirty="0">
                <a:latin typeface="Arial" panose="020B0604020202020204" pitchFamily="34" charset="0"/>
              </a:rPr>
              <a:t>Example 1: </a:t>
            </a:r>
            <a:r>
              <a:rPr lang="en-US" altLang="en-US" sz="2200" b="1" dirty="0" err="1">
                <a:latin typeface="Arial" panose="020B0604020202020204" pitchFamily="34" charset="0"/>
              </a:rPr>
              <a:t>DataSets</a:t>
            </a:r>
            <a:r>
              <a:rPr lang="en-US" altLang="en-US" sz="2200" b="1" dirty="0">
                <a:latin typeface="Arial" panose="020B0604020202020204" pitchFamily="34" charset="0"/>
              </a:rPr>
              <a:t>, Groups, Parameters, TD</a:t>
            </a:r>
          </a:p>
          <a:p>
            <a:pPr>
              <a:spcBef>
                <a:spcPct val="25000"/>
              </a:spcBef>
              <a:spcAft>
                <a:spcPct val="25000"/>
              </a:spcAft>
            </a:pPr>
            <a:r>
              <a:rPr lang="en-US" altLang="en-US" sz="2200" b="1" dirty="0">
                <a:solidFill>
                  <a:srgbClr val="FF0000"/>
                </a:solidFill>
                <a:latin typeface="Arial" panose="020B0604020202020204" pitchFamily="34" charset="0"/>
              </a:rPr>
              <a:t>Example 2: Table, Graphical Table, Plot, </a:t>
            </a:r>
            <a:r>
              <a:rPr lang="en-US" altLang="en-US" sz="2200" b="1" dirty="0" err="1">
                <a:solidFill>
                  <a:srgbClr val="FF0000"/>
                </a:solidFill>
                <a:latin typeface="Arial" panose="020B0604020202020204" pitchFamily="34" charset="0"/>
              </a:rPr>
              <a:t>StripChart</a:t>
            </a:r>
            <a:endParaRPr lang="en-US" altLang="en-US" sz="2200" b="1" dirty="0">
              <a:solidFill>
                <a:srgbClr val="FF0000"/>
              </a:solidFill>
              <a:latin typeface="Arial" panose="020B0604020202020204" pitchFamily="34" charset="0"/>
            </a:endParaRPr>
          </a:p>
          <a:p>
            <a:pPr>
              <a:spcBef>
                <a:spcPct val="25000"/>
              </a:spcBef>
              <a:spcAft>
                <a:spcPct val="25000"/>
              </a:spcAft>
            </a:pPr>
            <a:r>
              <a:rPr lang="en-US" altLang="en-US" sz="2200" b="1" dirty="0">
                <a:solidFill>
                  <a:srgbClr val="00B050"/>
                </a:solidFill>
                <a:latin typeface="Arial" panose="020B0604020202020204" pitchFamily="34" charset="0"/>
              </a:rPr>
              <a:t>Example 3: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Manipulation, </a:t>
            </a:r>
            <a:r>
              <a:rPr lang="en-US" altLang="en-US" sz="2200" b="1" dirty="0" err="1">
                <a:solidFill>
                  <a:srgbClr val="00B050"/>
                </a:solidFill>
                <a:latin typeface="Arial" panose="020B0604020202020204" pitchFamily="34" charset="0"/>
              </a:rPr>
              <a:t>Radk</a:t>
            </a:r>
            <a:r>
              <a:rPr lang="en-US" altLang="en-US" sz="2200" b="1" dirty="0">
                <a:solidFill>
                  <a:srgbClr val="00B050"/>
                </a:solidFill>
                <a:latin typeface="Arial" panose="020B0604020202020204" pitchFamily="34" charset="0"/>
              </a:rPr>
              <a:t> Compare, BL/Sinks</a:t>
            </a:r>
          </a:p>
          <a:p>
            <a:pPr>
              <a:spcBef>
                <a:spcPct val="25000"/>
              </a:spcBef>
              <a:spcAft>
                <a:spcPct val="25000"/>
              </a:spcAft>
            </a:pPr>
            <a:r>
              <a:rPr lang="en-US" altLang="en-US" sz="2200" b="1" dirty="0">
                <a:solidFill>
                  <a:srgbClr val="0070C0"/>
                </a:solidFill>
                <a:latin typeface="Arial" panose="020B0604020202020204" pitchFamily="34" charset="0"/>
              </a:rPr>
              <a:t>Example 4: </a:t>
            </a:r>
            <a:r>
              <a:rPr lang="en-US" altLang="en-US" sz="2200" b="1" dirty="0" err="1">
                <a:solidFill>
                  <a:srgbClr val="0070C0"/>
                </a:solidFill>
                <a:latin typeface="Arial" panose="020B0604020202020204" pitchFamily="34" charset="0"/>
              </a:rPr>
              <a:t>HeatMaps</a:t>
            </a:r>
            <a:endParaRPr lang="en-US" altLang="en-US" sz="2200" b="1" dirty="0">
              <a:solidFill>
                <a:srgbClr val="0070C0"/>
              </a:solidFill>
              <a:latin typeface="Arial" panose="020B0604020202020204" pitchFamily="34" charset="0"/>
            </a:endParaRPr>
          </a:p>
          <a:p>
            <a:pPr>
              <a:spcBef>
                <a:spcPct val="25000"/>
              </a:spcBef>
              <a:spcAft>
                <a:spcPct val="25000"/>
              </a:spcAft>
            </a:pPr>
            <a:r>
              <a:rPr lang="en-US" altLang="en-US" sz="2200" b="1" u="sng" dirty="0">
                <a:solidFill>
                  <a:srgbClr val="FF33CC"/>
                </a:solidFill>
                <a:latin typeface="Arial" panose="020B0604020202020204" pitchFamily="34" charset="0"/>
              </a:rPr>
              <a:t>Example 5: Advanced </a:t>
            </a:r>
            <a:r>
              <a:rPr lang="en-US" altLang="en-US" sz="2200" b="1" u="sng" dirty="0" err="1">
                <a:solidFill>
                  <a:srgbClr val="FF33CC"/>
                </a:solidFill>
                <a:latin typeface="Arial" panose="020B0604020202020204" pitchFamily="34" charset="0"/>
              </a:rPr>
              <a:t>DataSets</a:t>
            </a:r>
            <a:endParaRPr lang="en-US" altLang="en-US" sz="2200" b="1" u="sng" dirty="0">
              <a:solidFill>
                <a:srgbClr val="FF33CC"/>
              </a:solidFill>
              <a:latin typeface="Arial" panose="020B0604020202020204" pitchFamily="34" charset="0"/>
            </a:endParaRPr>
          </a:p>
        </p:txBody>
      </p:sp>
    </p:spTree>
    <p:extLst>
      <p:ext uri="{BB962C8B-B14F-4D97-AF65-F5344CB8AC3E}">
        <p14:creationId xmlns:p14="http://schemas.microsoft.com/office/powerpoint/2010/main" val="808279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71</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a:t>
            </a:r>
            <a:r>
              <a:rPr lang="en-US" altLang="en-US" sz="2000" b="1" u="sng" dirty="0"/>
              <a:t>Derived</a:t>
            </a:r>
            <a:r>
              <a:rPr lang="en-US" altLang="en-US" sz="2000" b="1" dirty="0"/>
              <a:t>, </a:t>
            </a:r>
            <a:r>
              <a:rPr lang="en-US" altLang="en-US" sz="2000" dirty="0" err="1"/>
              <a:t>MinMax</a:t>
            </a:r>
            <a:r>
              <a:rPr lang="en-US" altLang="en-US" sz="2000" dirty="0"/>
              <a:t>, and User </a:t>
            </a:r>
            <a:r>
              <a:rPr lang="en-US" altLang="en-US" sz="2000" dirty="0" err="1"/>
              <a:t>DataSets</a:t>
            </a:r>
            <a:endParaRPr lang="en-US" altLang="en-US" sz="2000"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Either begin a new session or start from Example 1.  The </a:t>
            </a:r>
            <a:r>
              <a:rPr lang="en-US" altLang="en-US" sz="1600" b="1" dirty="0" err="1">
                <a:solidFill>
                  <a:srgbClr val="000099"/>
                </a:solidFill>
                <a:latin typeface="Arial" panose="020B0604020202020204" pitchFamily="34" charset="0"/>
              </a:rPr>
              <a:t>DataSets</a:t>
            </a:r>
            <a:endParaRPr lang="en-US" altLang="en-US" sz="1600" b="1" dirty="0">
              <a:solidFill>
                <a:srgbClr val="000099"/>
              </a:solidFill>
              <a:latin typeface="Arial" panose="020B0604020202020204" pitchFamily="34" charset="0"/>
            </a:endParaRPr>
          </a:p>
          <a:p>
            <a:pPr marL="339725" indent="0" algn="just">
              <a:spcBef>
                <a:spcPts val="0"/>
              </a:spcBef>
              <a:spcAft>
                <a:spcPts val="0"/>
              </a:spcAft>
              <a:buNone/>
            </a:pPr>
            <a:r>
              <a:rPr lang="en-US" altLang="en-US" sz="1600" b="1" dirty="0">
                <a:solidFill>
                  <a:srgbClr val="000099"/>
                </a:solidFill>
                <a:latin typeface="Arial" panose="020B0604020202020204" pitchFamily="34" charset="0"/>
              </a:rPr>
              <a:t>Groups and Parameters all need to be created for this example.  The previous session can be loaded using the </a:t>
            </a:r>
            <a:r>
              <a:rPr lang="en-US" altLang="en-US" sz="1600" b="1" i="1" dirty="0">
                <a:solidFill>
                  <a:srgbClr val="000099"/>
                </a:solidFill>
                <a:latin typeface="Arial" panose="020B0604020202020204" pitchFamily="34" charset="0"/>
              </a:rPr>
              <a:t>Load Session </a:t>
            </a:r>
            <a:r>
              <a:rPr lang="en-US" altLang="en-US" sz="1600" b="1" dirty="0">
                <a:solidFill>
                  <a:srgbClr val="000099"/>
                </a:solidFill>
                <a:latin typeface="Arial" panose="020B0604020202020204" pitchFamily="34" charset="0"/>
              </a:rPr>
              <a:t>button on the main Toolbar</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Add a </a:t>
            </a:r>
            <a:r>
              <a:rPr lang="en-US" altLang="en-US" sz="1600" b="1" dirty="0" err="1">
                <a:solidFill>
                  <a:srgbClr val="000099"/>
                </a:solidFill>
                <a:latin typeface="Arial" panose="020B0604020202020204" pitchFamily="34" charset="0"/>
              </a:rPr>
              <a:t>DerivedDataSet</a:t>
            </a:r>
            <a:r>
              <a:rPr lang="en-US" altLang="en-US" sz="1600" b="1" dirty="0">
                <a:solidFill>
                  <a:srgbClr val="000099"/>
                </a:solidFill>
                <a:latin typeface="Arial" panose="020B0604020202020204" pitchFamily="34" charset="0"/>
              </a:rPr>
              <a:t> by right clicking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and selecting </a:t>
            </a:r>
            <a:r>
              <a:rPr lang="en-US" altLang="en-US" sz="1600" b="1" i="1" dirty="0">
                <a:solidFill>
                  <a:srgbClr val="000099"/>
                </a:solidFill>
                <a:latin typeface="Arial" panose="020B0604020202020204" pitchFamily="34" charset="0"/>
              </a:rPr>
              <a:t>Add  </a:t>
            </a:r>
            <a:r>
              <a:rPr lang="en-US" altLang="en-US" sz="1600" b="1" i="1" dirty="0" err="1">
                <a:solidFill>
                  <a:srgbClr val="000099"/>
                </a:solidFill>
                <a:latin typeface="Arial" panose="020B0604020202020204" pitchFamily="34" charset="0"/>
              </a:rPr>
              <a:t>DerivedDataSet</a:t>
            </a:r>
            <a:r>
              <a:rPr lang="en-US" altLang="en-US" sz="1600" b="1" dirty="0">
                <a:solidFill>
                  <a:srgbClr val="000099"/>
                </a:solidFill>
                <a:latin typeface="Arial" panose="020B0604020202020204" pitchFamily="34" charset="0"/>
              </a:rPr>
              <a:t>.  Name it HB90_Stablity and double click to access properties.  Select the Derived Type of T(t) – T(Avg) and the Hot_b90.out file.  This will output a normalized temperature with the nodal averaged removed.  This can be a useful way to visualize stability with all values referenced to the average temperature.</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5BFDF0-0196-072C-A7DE-06D87044288C}"/>
              </a:ext>
            </a:extLst>
          </p:cNvPr>
          <p:cNvPicPr>
            <a:picLocks noChangeAspect="1"/>
          </p:cNvPicPr>
          <p:nvPr/>
        </p:nvPicPr>
        <p:blipFill>
          <a:blip r:embed="rId7"/>
          <a:stretch>
            <a:fillRect/>
          </a:stretch>
        </p:blipFill>
        <p:spPr>
          <a:xfrm>
            <a:off x="8813074" y="1143000"/>
            <a:ext cx="304800" cy="285750"/>
          </a:xfrm>
          <a:prstGeom prst="rect">
            <a:avLst/>
          </a:prstGeom>
        </p:spPr>
      </p:pic>
      <p:pic>
        <p:nvPicPr>
          <p:cNvPr id="5" name="Picture 4">
            <a:extLst>
              <a:ext uri="{FF2B5EF4-FFF2-40B4-BE49-F238E27FC236}">
                <a16:creationId xmlns:a16="http://schemas.microsoft.com/office/drawing/2014/main" id="{6BECA8D3-D50A-3940-B26D-479B6086F792}"/>
              </a:ext>
            </a:extLst>
          </p:cNvPr>
          <p:cNvPicPr>
            <a:picLocks noChangeAspect="1"/>
          </p:cNvPicPr>
          <p:nvPr/>
        </p:nvPicPr>
        <p:blipFill>
          <a:blip r:embed="rId8"/>
          <a:stretch>
            <a:fillRect/>
          </a:stretch>
        </p:blipFill>
        <p:spPr>
          <a:xfrm>
            <a:off x="5176837" y="2720134"/>
            <a:ext cx="3814763" cy="3756866"/>
          </a:xfrm>
          <a:prstGeom prst="rect">
            <a:avLst/>
          </a:prstGeom>
        </p:spPr>
      </p:pic>
      <p:sp>
        <p:nvSpPr>
          <p:cNvPr id="6" name="Rectangle 4">
            <a:extLst>
              <a:ext uri="{FF2B5EF4-FFF2-40B4-BE49-F238E27FC236}">
                <a16:creationId xmlns:a16="http://schemas.microsoft.com/office/drawing/2014/main" id="{02A17249-F3ED-8605-4205-E633386AA1ED}"/>
              </a:ext>
            </a:extLst>
          </p:cNvPr>
          <p:cNvSpPr>
            <a:spLocks noChangeArrowheads="1"/>
          </p:cNvSpPr>
          <p:nvPr/>
        </p:nvSpPr>
        <p:spPr bwMode="auto">
          <a:xfrm>
            <a:off x="152400" y="2667000"/>
            <a:ext cx="495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Convert the time from sec to </a:t>
            </a:r>
            <a:r>
              <a:rPr lang="en-US" altLang="en-US" sz="1600" b="1" dirty="0" err="1">
                <a:solidFill>
                  <a:srgbClr val="000099"/>
                </a:solidFill>
                <a:latin typeface="Arial" panose="020B0604020202020204" pitchFamily="34" charset="0"/>
              </a:rPr>
              <a:t>hr</a:t>
            </a:r>
            <a:r>
              <a:rPr lang="en-US" altLang="en-US" sz="1600" b="1" dirty="0">
                <a:solidFill>
                  <a:srgbClr val="000099"/>
                </a:solidFill>
                <a:latin typeface="Arial" panose="020B0604020202020204" pitchFamily="34" charset="0"/>
              </a:rPr>
              <a:t>, and select from 4 to the end for the </a:t>
            </a:r>
            <a:r>
              <a:rPr lang="en-US" altLang="en-US" sz="1600" b="1" i="1" dirty="0">
                <a:solidFill>
                  <a:srgbClr val="000099"/>
                </a:solidFill>
                <a:latin typeface="Arial" panose="020B0604020202020204" pitchFamily="34" charset="0"/>
              </a:rPr>
              <a:t>Last Cycle Definition</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Other derived types include A-B, T(t) – T(0), dT/dt, and dT/dt*</a:t>
            </a:r>
            <a:r>
              <a:rPr lang="en-US" altLang="en-US" sz="1600" b="1" dirty="0" err="1">
                <a:solidFill>
                  <a:srgbClr val="000099"/>
                </a:solidFill>
                <a:latin typeface="Arial" panose="020B0604020202020204" pitchFamily="34" charset="0"/>
              </a:rPr>
              <a:t>TimeIncr</a:t>
            </a:r>
            <a:endParaRPr lang="en-US" altLang="en-US" sz="1600" b="1" dirty="0">
              <a:solidFill>
                <a:srgbClr val="000099"/>
              </a:solidFill>
              <a:latin typeface="Arial" panose="020B0604020202020204" pitchFamily="34" charset="0"/>
            </a:endParaRP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Close the properties for to return to the Main Interface.  Select the HB90_Stability Derived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then select AVIONICS_K and _L from the </a:t>
            </a:r>
            <a:r>
              <a:rPr lang="en-US" altLang="en-US" sz="1600" b="1" i="1" dirty="0">
                <a:solidFill>
                  <a:srgbClr val="000099"/>
                </a:solidFill>
                <a:latin typeface="Arial" panose="020B0604020202020204" pitchFamily="34" charset="0"/>
              </a:rPr>
              <a:t>Working Node List</a:t>
            </a:r>
            <a:r>
              <a:rPr lang="en-US" altLang="en-US" sz="1600" b="1" dirty="0">
                <a:solidFill>
                  <a:srgbClr val="000099"/>
                </a:solidFill>
                <a:latin typeface="Arial" panose="020B0604020202020204" pitchFamily="34" charset="0"/>
              </a:rPr>
              <a:t> and add them to a new plot.</a:t>
            </a:r>
          </a:p>
          <a:p>
            <a:pPr algn="just">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The select the HB90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again select the two avionics groups and add them to the same plot.  Note that when a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of any type is selected, the Working Node List is updated with the available nodes, Groups, and Parameters</a:t>
            </a:r>
          </a:p>
          <a:p>
            <a:pPr algn="just">
              <a:spcBef>
                <a:spcPct val="10000"/>
              </a:spcBef>
              <a:spcAft>
                <a:spcPct val="10000"/>
              </a:spcAft>
              <a:buFont typeface="+mj-lt"/>
              <a:buAutoNum type="arabicPeriod" startAt="3"/>
            </a:pPr>
            <a:endParaRPr lang="en-US" altLang="en-US" sz="1600" b="1" dirty="0">
              <a:solidFill>
                <a:srgbClr val="000099"/>
              </a:solidFill>
              <a:latin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72</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 </a:t>
            </a:r>
            <a:r>
              <a:rPr lang="en-US" altLang="en-US" sz="2000" b="1" u="sng" dirty="0" err="1"/>
              <a:t>MinMax</a:t>
            </a:r>
            <a:r>
              <a:rPr lang="en-US" altLang="en-US" sz="2000" dirty="0"/>
              <a:t>, and User </a:t>
            </a:r>
            <a:r>
              <a:rPr lang="en-US" altLang="en-US" sz="2000" dirty="0" err="1"/>
              <a:t>DataSets</a:t>
            </a:r>
            <a:endParaRPr lang="en-US" altLang="en-US" sz="2000"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7"/>
            </a:pPr>
            <a:r>
              <a:rPr lang="en-US" altLang="en-US" sz="1600" b="1" dirty="0">
                <a:solidFill>
                  <a:srgbClr val="000099"/>
                </a:solidFill>
                <a:latin typeface="Arial" panose="020B0604020202020204" pitchFamily="34" charset="0"/>
              </a:rPr>
              <a:t>Edit the two series on the plot referencing the </a:t>
            </a:r>
            <a:r>
              <a:rPr lang="en-US" altLang="en-US" sz="1600" b="1" dirty="0" err="1">
                <a:solidFill>
                  <a:srgbClr val="000099"/>
                </a:solidFill>
                <a:latin typeface="Arial" panose="020B0604020202020204" pitchFamily="34" charset="0"/>
              </a:rPr>
              <a:t>DerivedDataSet</a:t>
            </a:r>
            <a:endParaRPr lang="en-US" altLang="en-US" sz="1600" b="1" dirty="0">
              <a:solidFill>
                <a:srgbClr val="000099"/>
              </a:solidFill>
              <a:latin typeface="Arial" panose="020B0604020202020204" pitchFamily="34" charset="0"/>
            </a:endParaRP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and set them to use the Secondary axis.  At this time to only way to add series data to a plot that references a </a:t>
            </a:r>
            <a:r>
              <a:rPr lang="en-US" altLang="en-US" sz="1600" b="1" dirty="0" err="1">
                <a:solidFill>
                  <a:srgbClr val="000099"/>
                </a:solidFill>
                <a:latin typeface="Arial" panose="020B0604020202020204" pitchFamily="34" charset="0"/>
              </a:rPr>
              <a:t>DerivedDataSet</a:t>
            </a:r>
            <a:r>
              <a:rPr lang="en-US" altLang="en-US" sz="1600" b="1" dirty="0">
                <a:solidFill>
                  <a:srgbClr val="000099"/>
                </a:solidFill>
                <a:latin typeface="Arial" panose="020B0604020202020204" pitchFamily="34" charset="0"/>
              </a:rPr>
              <a:t> is to utilize the implied last selected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(i.e. the source can only be changed to a </a:t>
            </a:r>
            <a:r>
              <a:rPr lang="en-US" altLang="en-US" sz="1600" b="1" dirty="0" err="1">
                <a:solidFill>
                  <a:srgbClr val="000099"/>
                </a:solidFill>
                <a:latin typeface="Arial" panose="020B0604020202020204" pitchFamily="34" charset="0"/>
              </a:rPr>
              <a:t>DataSet</a:t>
            </a:r>
            <a:r>
              <a:rPr lang="en-US" altLang="en-US" sz="1600" b="1" dirty="0">
                <a:solidFill>
                  <a:srgbClr val="000099"/>
                </a:solidFill>
                <a:latin typeface="Arial" panose="020B0604020202020204" pitchFamily="34" charset="0"/>
              </a:rPr>
              <a:t> and not a </a:t>
            </a:r>
            <a:r>
              <a:rPr lang="en-US" altLang="en-US" sz="1600" b="1" dirty="0" err="1">
                <a:solidFill>
                  <a:srgbClr val="000099"/>
                </a:solidFill>
                <a:latin typeface="Arial" panose="020B0604020202020204" pitchFamily="34" charset="0"/>
              </a:rPr>
              <a:t>DerivedDataSet</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8"/>
            </a:pPr>
            <a:r>
              <a:rPr lang="en-US" altLang="en-US" sz="1600" b="1" dirty="0">
                <a:solidFill>
                  <a:srgbClr val="000099"/>
                </a:solidFill>
                <a:latin typeface="Arial" panose="020B0604020202020204" pitchFamily="34" charset="0"/>
              </a:rPr>
              <a:t>Set the Plot properties as shown below:</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Table 12">
            <a:extLst>
              <a:ext uri="{FF2B5EF4-FFF2-40B4-BE49-F238E27FC236}">
                <a16:creationId xmlns:a16="http://schemas.microsoft.com/office/drawing/2014/main" id="{755E4B6D-E7AE-EF93-B136-B6618B340494}"/>
              </a:ext>
            </a:extLst>
          </p:cNvPr>
          <p:cNvGraphicFramePr>
            <a:graphicFrameLocks noGrp="1"/>
          </p:cNvGraphicFramePr>
          <p:nvPr>
            <p:extLst>
              <p:ext uri="{D42A27DB-BD31-4B8C-83A1-F6EECF244321}">
                <p14:modId xmlns:p14="http://schemas.microsoft.com/office/powerpoint/2010/main" val="2046819672"/>
              </p:ext>
            </p:extLst>
          </p:nvPr>
        </p:nvGraphicFramePr>
        <p:xfrm>
          <a:off x="700624" y="2016036"/>
          <a:ext cx="7706994" cy="1143000"/>
        </p:xfrm>
        <a:graphic>
          <a:graphicData uri="http://schemas.openxmlformats.org/drawingml/2006/table">
            <a:tbl>
              <a:tblPr firstRow="1" bandRow="1">
                <a:tableStyleId>{21E4AEA4-8DFA-4A89-87EB-49C32662AFE0}</a:tableStyleId>
              </a:tblPr>
              <a:tblGrid>
                <a:gridCol w="685800">
                  <a:extLst>
                    <a:ext uri="{9D8B030D-6E8A-4147-A177-3AD203B41FA5}">
                      <a16:colId xmlns:a16="http://schemas.microsoft.com/office/drawing/2014/main" val="1893818583"/>
                    </a:ext>
                  </a:extLst>
                </a:gridCol>
                <a:gridCol w="1221105">
                  <a:extLst>
                    <a:ext uri="{9D8B030D-6E8A-4147-A177-3AD203B41FA5}">
                      <a16:colId xmlns:a16="http://schemas.microsoft.com/office/drawing/2014/main" val="1921425537"/>
                    </a:ext>
                  </a:extLst>
                </a:gridCol>
                <a:gridCol w="1128839">
                  <a:extLst>
                    <a:ext uri="{9D8B030D-6E8A-4147-A177-3AD203B41FA5}">
                      <a16:colId xmlns:a16="http://schemas.microsoft.com/office/drawing/2014/main" val="3320890311"/>
                    </a:ext>
                  </a:extLst>
                </a:gridCol>
                <a:gridCol w="546417">
                  <a:extLst>
                    <a:ext uri="{9D8B030D-6E8A-4147-A177-3AD203B41FA5}">
                      <a16:colId xmlns:a16="http://schemas.microsoft.com/office/drawing/2014/main" val="1314904765"/>
                    </a:ext>
                  </a:extLst>
                </a:gridCol>
                <a:gridCol w="685039">
                  <a:extLst>
                    <a:ext uri="{9D8B030D-6E8A-4147-A177-3AD203B41FA5}">
                      <a16:colId xmlns:a16="http://schemas.microsoft.com/office/drawing/2014/main" val="66094959"/>
                    </a:ext>
                  </a:extLst>
                </a:gridCol>
                <a:gridCol w="624205">
                  <a:extLst>
                    <a:ext uri="{9D8B030D-6E8A-4147-A177-3AD203B41FA5}">
                      <a16:colId xmlns:a16="http://schemas.microsoft.com/office/drawing/2014/main" val="58239842"/>
                    </a:ext>
                  </a:extLst>
                </a:gridCol>
                <a:gridCol w="832167">
                  <a:extLst>
                    <a:ext uri="{9D8B030D-6E8A-4147-A177-3AD203B41FA5}">
                      <a16:colId xmlns:a16="http://schemas.microsoft.com/office/drawing/2014/main" val="1968794991"/>
                    </a:ext>
                  </a:extLst>
                </a:gridCol>
                <a:gridCol w="997267">
                  <a:extLst>
                    <a:ext uri="{9D8B030D-6E8A-4147-A177-3AD203B41FA5}">
                      <a16:colId xmlns:a16="http://schemas.microsoft.com/office/drawing/2014/main" val="3091051055"/>
                    </a:ext>
                  </a:extLst>
                </a:gridCol>
                <a:gridCol w="986155">
                  <a:extLst>
                    <a:ext uri="{9D8B030D-6E8A-4147-A177-3AD203B41FA5}">
                      <a16:colId xmlns:a16="http://schemas.microsoft.com/office/drawing/2014/main" val="2706511105"/>
                    </a:ext>
                  </a:extLst>
                </a:gridCol>
              </a:tblGrid>
              <a:tr h="203200">
                <a:tc>
                  <a:txBody>
                    <a:bodyPr/>
                    <a:lstStyle/>
                    <a:p>
                      <a:pPr algn="ctr"/>
                      <a:r>
                        <a:rPr lang="en-US" sz="900" dirty="0">
                          <a:latin typeface="+mj-lt"/>
                        </a:rPr>
                        <a:t>Series</a:t>
                      </a:r>
                    </a:p>
                  </a:txBody>
                  <a:tcPr/>
                </a:tc>
                <a:tc>
                  <a:txBody>
                    <a:bodyPr/>
                    <a:lstStyle/>
                    <a:p>
                      <a:pPr algn="ctr"/>
                      <a:r>
                        <a:rPr lang="en-US" sz="900" dirty="0">
                          <a:latin typeface="+mj-lt"/>
                        </a:rPr>
                        <a:t>Source</a:t>
                      </a:r>
                    </a:p>
                  </a:txBody>
                  <a:tcPr/>
                </a:tc>
                <a:tc>
                  <a:txBody>
                    <a:bodyPr/>
                    <a:lstStyle/>
                    <a:p>
                      <a:pPr algn="ctr"/>
                      <a:r>
                        <a:rPr lang="en-US" sz="900" dirty="0">
                          <a:latin typeface="+mj-lt"/>
                        </a:rPr>
                        <a:t>Data</a:t>
                      </a:r>
                    </a:p>
                  </a:txBody>
                  <a:tcPr/>
                </a:tc>
                <a:tc>
                  <a:txBody>
                    <a:bodyPr/>
                    <a:lstStyle/>
                    <a:p>
                      <a:pPr algn="ctr"/>
                      <a:r>
                        <a:rPr lang="en-US" sz="900" dirty="0">
                          <a:latin typeface="+mj-lt"/>
                        </a:rPr>
                        <a:t>Axis</a:t>
                      </a:r>
                    </a:p>
                  </a:txBody>
                  <a:tcPr/>
                </a:tc>
                <a:tc>
                  <a:txBody>
                    <a:bodyPr/>
                    <a:lstStyle/>
                    <a:p>
                      <a:pPr algn="ctr"/>
                      <a:r>
                        <a:rPr lang="en-US" sz="900" dirty="0">
                          <a:latin typeface="+mj-lt"/>
                        </a:rPr>
                        <a:t>Style</a:t>
                      </a:r>
                    </a:p>
                  </a:txBody>
                  <a:tcPr/>
                </a:tc>
                <a:tc>
                  <a:txBody>
                    <a:bodyPr/>
                    <a:lstStyle/>
                    <a:p>
                      <a:pPr algn="ctr"/>
                      <a:r>
                        <a:rPr lang="en-US" sz="900" dirty="0">
                          <a:latin typeface="+mj-lt"/>
                        </a:rPr>
                        <a:t>Color</a:t>
                      </a:r>
                    </a:p>
                  </a:txBody>
                  <a:tcPr/>
                </a:tc>
                <a:tc>
                  <a:txBody>
                    <a:bodyPr/>
                    <a:lstStyle/>
                    <a:p>
                      <a:pPr algn="ctr"/>
                      <a:r>
                        <a:rPr lang="en-US" sz="900" dirty="0">
                          <a:latin typeface="+mj-lt"/>
                        </a:rPr>
                        <a:t>Marker</a:t>
                      </a:r>
                    </a:p>
                  </a:txBody>
                  <a:tcPr/>
                </a:tc>
                <a:tc>
                  <a:txBody>
                    <a:bodyPr/>
                    <a:lstStyle/>
                    <a:p>
                      <a:pPr algn="ctr"/>
                      <a:r>
                        <a:rPr lang="en-US" sz="900" dirty="0">
                          <a:latin typeface="+mj-lt"/>
                        </a:rPr>
                        <a:t>Fore Color</a:t>
                      </a:r>
                    </a:p>
                  </a:txBody>
                  <a:tcPr/>
                </a:tc>
                <a:tc>
                  <a:txBody>
                    <a:bodyPr/>
                    <a:lstStyle/>
                    <a:p>
                      <a:pPr algn="ctr"/>
                      <a:r>
                        <a:rPr lang="en-US" sz="900" dirty="0" err="1">
                          <a:latin typeface="+mj-lt"/>
                        </a:rPr>
                        <a:t>BackColor</a:t>
                      </a:r>
                      <a:endParaRPr lang="en-US" sz="900" dirty="0">
                        <a:latin typeface="+mj-lt"/>
                      </a:endParaRPr>
                    </a:p>
                  </a:txBody>
                  <a:tcPr/>
                </a:tc>
                <a:extLst>
                  <a:ext uri="{0D108BD9-81ED-4DB2-BD59-A6C34878D82A}">
                    <a16:rowId xmlns:a16="http://schemas.microsoft.com/office/drawing/2014/main" val="1913005659"/>
                  </a:ext>
                </a:extLst>
              </a:tr>
              <a:tr h="0">
                <a:tc>
                  <a:txBody>
                    <a:bodyPr/>
                    <a:lstStyle/>
                    <a:p>
                      <a:pPr algn="ctr"/>
                      <a:r>
                        <a:rPr lang="en-US" sz="900" dirty="0">
                          <a:latin typeface="+mj-lt"/>
                        </a:rPr>
                        <a:t>1</a:t>
                      </a:r>
                    </a:p>
                  </a:txBody>
                  <a:tcPr/>
                </a:tc>
                <a:tc>
                  <a:txBody>
                    <a:bodyPr/>
                    <a:lstStyle/>
                    <a:p>
                      <a:pPr algn="ctr"/>
                      <a:r>
                        <a:rPr lang="en-US" sz="900" dirty="0">
                          <a:latin typeface="+mj-lt"/>
                        </a:rPr>
                        <a:t>HB90</a:t>
                      </a:r>
                    </a:p>
                  </a:txBody>
                  <a:tcPr/>
                </a:tc>
                <a:tc>
                  <a:txBody>
                    <a:bodyPr/>
                    <a:lstStyle/>
                    <a:p>
                      <a:pPr algn="ctr"/>
                      <a:r>
                        <a:rPr lang="en-US" sz="900" dirty="0">
                          <a:latin typeface="+mj-lt"/>
                        </a:rPr>
                        <a:t>AVIONICS_K</a:t>
                      </a:r>
                    </a:p>
                  </a:txBody>
                  <a:tcPr/>
                </a:tc>
                <a:tc>
                  <a:txBody>
                    <a:bodyPr/>
                    <a:lstStyle/>
                    <a:p>
                      <a:pPr algn="ctr"/>
                      <a:r>
                        <a:rPr lang="en-US" sz="900" dirty="0" err="1">
                          <a:latin typeface="+mj-lt"/>
                        </a:rPr>
                        <a:t>Pri</a:t>
                      </a:r>
                      <a:endParaRPr lang="en-US" sz="900" dirty="0">
                        <a:latin typeface="+mj-lt"/>
                      </a:endParaRPr>
                    </a:p>
                  </a:txBody>
                  <a:tcPr/>
                </a:tc>
                <a:tc>
                  <a:txBody>
                    <a:bodyPr/>
                    <a:lstStyle/>
                    <a:p>
                      <a:pPr algn="ctr"/>
                      <a:r>
                        <a:rPr lang="en-US" sz="900" dirty="0">
                          <a:latin typeface="+mj-lt"/>
                        </a:rPr>
                        <a:t>Solid</a:t>
                      </a:r>
                    </a:p>
                  </a:txBody>
                  <a:tcPr/>
                </a:tc>
                <a:tc>
                  <a:txBody>
                    <a:bodyPr/>
                    <a:lstStyle/>
                    <a:p>
                      <a:pPr algn="ctr"/>
                      <a:r>
                        <a:rPr lang="en-US" sz="900" dirty="0">
                          <a:latin typeface="+mj-lt"/>
                        </a:rPr>
                        <a:t>Red</a:t>
                      </a:r>
                    </a:p>
                  </a:txBody>
                  <a:tcPr/>
                </a:tc>
                <a:tc>
                  <a:txBody>
                    <a:bodyPr/>
                    <a:lstStyle/>
                    <a:p>
                      <a:pPr algn="ctr"/>
                      <a:r>
                        <a:rPr lang="en-US" sz="900" dirty="0">
                          <a:latin typeface="+mj-lt"/>
                        </a:rPr>
                        <a:t>None</a:t>
                      </a:r>
                    </a:p>
                  </a:txBody>
                  <a:tcPr/>
                </a:tc>
                <a:tc>
                  <a:txBody>
                    <a:bodyPr/>
                    <a:lstStyle/>
                    <a:p>
                      <a:pPr algn="ctr"/>
                      <a:r>
                        <a:rPr lang="en-US" sz="900" dirty="0">
                          <a:latin typeface="+mj-lt"/>
                        </a:rPr>
                        <a:t>N/A</a:t>
                      </a:r>
                    </a:p>
                  </a:txBody>
                  <a:tcPr/>
                </a:tc>
                <a:tc>
                  <a:txBody>
                    <a:bodyPr/>
                    <a:lstStyle/>
                    <a:p>
                      <a:pPr algn="ctr"/>
                      <a:r>
                        <a:rPr lang="en-US" sz="900" dirty="0">
                          <a:latin typeface="+mj-lt"/>
                        </a:rPr>
                        <a:t>N/A</a:t>
                      </a:r>
                    </a:p>
                  </a:txBody>
                  <a:tcPr/>
                </a:tc>
                <a:extLst>
                  <a:ext uri="{0D108BD9-81ED-4DB2-BD59-A6C34878D82A}">
                    <a16:rowId xmlns:a16="http://schemas.microsoft.com/office/drawing/2014/main" val="2111467486"/>
                  </a:ext>
                </a:extLst>
              </a:tr>
              <a:tr h="0">
                <a:tc>
                  <a:txBody>
                    <a:bodyPr/>
                    <a:lstStyle/>
                    <a:p>
                      <a:pPr algn="ctr"/>
                      <a:r>
                        <a:rPr lang="en-US" sz="900" dirty="0">
                          <a:latin typeface="+mj-lt"/>
                        </a:rPr>
                        <a:t>2</a:t>
                      </a:r>
                    </a:p>
                  </a:txBody>
                  <a:tcPr/>
                </a:tc>
                <a:tc>
                  <a:txBody>
                    <a:bodyPr/>
                    <a:lstStyle/>
                    <a:p>
                      <a:pPr algn="ctr"/>
                      <a:r>
                        <a:rPr lang="en-US" sz="900" dirty="0">
                          <a:latin typeface="+mj-lt"/>
                        </a:rPr>
                        <a:t>HB90</a:t>
                      </a:r>
                    </a:p>
                  </a:txBody>
                  <a:tcPr/>
                </a:tc>
                <a:tc>
                  <a:txBody>
                    <a:bodyPr/>
                    <a:lstStyle/>
                    <a:p>
                      <a:pPr marL="0" algn="ctr" defTabSz="914400" rtl="0" eaLnBrk="1" latinLnBrk="0" hangingPunct="1"/>
                      <a:r>
                        <a:rPr lang="en-US" sz="900" kern="1200" dirty="0">
                          <a:solidFill>
                            <a:schemeClr val="dk1"/>
                          </a:solidFill>
                          <a:latin typeface="+mj-lt"/>
                          <a:ea typeface="+mn-ea"/>
                          <a:cs typeface="+mn-cs"/>
                        </a:rPr>
                        <a:t>AVIONICS_L</a:t>
                      </a:r>
                    </a:p>
                  </a:txBody>
                  <a:tcPr/>
                </a:tc>
                <a:tc>
                  <a:txBody>
                    <a:bodyPr/>
                    <a:lstStyle/>
                    <a:p>
                      <a:pPr algn="ctr"/>
                      <a:r>
                        <a:rPr lang="en-US" sz="900" dirty="0" err="1">
                          <a:latin typeface="+mj-lt"/>
                        </a:rPr>
                        <a:t>Pri</a:t>
                      </a:r>
                      <a:endParaRPr lang="en-US" sz="900" dirty="0">
                        <a:latin typeface="+mj-lt"/>
                      </a:endParaRPr>
                    </a:p>
                  </a:txBody>
                  <a:tcPr/>
                </a:tc>
                <a:tc>
                  <a:txBody>
                    <a:bodyPr/>
                    <a:lstStyle/>
                    <a:p>
                      <a:pPr algn="ctr"/>
                      <a:r>
                        <a:rPr lang="en-US" sz="900" dirty="0">
                          <a:latin typeface="+mj-lt"/>
                        </a:rPr>
                        <a:t>Solid</a:t>
                      </a:r>
                    </a:p>
                  </a:txBody>
                  <a:tcPr/>
                </a:tc>
                <a:tc>
                  <a:txBody>
                    <a:bodyPr/>
                    <a:lstStyle/>
                    <a:p>
                      <a:pPr algn="ctr"/>
                      <a:r>
                        <a:rPr lang="en-US" sz="900" dirty="0">
                          <a:latin typeface="+mj-lt"/>
                        </a:rPr>
                        <a:t>Blue</a:t>
                      </a:r>
                    </a:p>
                  </a:txBody>
                  <a:tcPr/>
                </a:tc>
                <a:tc>
                  <a:txBody>
                    <a:bodyPr/>
                    <a:lstStyle/>
                    <a:p>
                      <a:pPr algn="ctr"/>
                      <a:r>
                        <a:rPr lang="en-US" sz="900" dirty="0">
                          <a:latin typeface="+mj-lt"/>
                        </a:rPr>
                        <a:t>None</a:t>
                      </a:r>
                    </a:p>
                  </a:txBody>
                  <a:tcPr/>
                </a:tc>
                <a:tc>
                  <a:txBody>
                    <a:bodyPr/>
                    <a:lstStyle/>
                    <a:p>
                      <a:pPr algn="ctr"/>
                      <a:r>
                        <a:rPr lang="en-US" sz="900" dirty="0">
                          <a:latin typeface="+mj-lt"/>
                        </a:rPr>
                        <a:t>N/A</a:t>
                      </a:r>
                    </a:p>
                  </a:txBody>
                  <a:tcPr/>
                </a:tc>
                <a:tc>
                  <a:txBody>
                    <a:bodyPr/>
                    <a:lstStyle/>
                    <a:p>
                      <a:pPr algn="ctr"/>
                      <a:r>
                        <a:rPr lang="en-US" sz="900" dirty="0">
                          <a:latin typeface="+mj-lt"/>
                        </a:rPr>
                        <a:t>N/A</a:t>
                      </a:r>
                    </a:p>
                  </a:txBody>
                  <a:tcPr/>
                </a:tc>
                <a:extLst>
                  <a:ext uri="{0D108BD9-81ED-4DB2-BD59-A6C34878D82A}">
                    <a16:rowId xmlns:a16="http://schemas.microsoft.com/office/drawing/2014/main" val="3627360649"/>
                  </a:ext>
                </a:extLst>
              </a:tr>
              <a:tr h="129774">
                <a:tc>
                  <a:txBody>
                    <a:bodyPr/>
                    <a:lstStyle/>
                    <a:p>
                      <a:pPr algn="ctr"/>
                      <a:r>
                        <a:rPr lang="en-US" sz="900" dirty="0">
                          <a:latin typeface="+mj-lt"/>
                        </a:rPr>
                        <a:t>3</a:t>
                      </a:r>
                    </a:p>
                  </a:txBody>
                  <a:tcPr/>
                </a:tc>
                <a:tc>
                  <a:txBody>
                    <a:bodyPr/>
                    <a:lstStyle/>
                    <a:p>
                      <a:pPr algn="ctr"/>
                      <a:r>
                        <a:rPr lang="en-US" sz="900" dirty="0">
                          <a:latin typeface="+mj-lt"/>
                        </a:rPr>
                        <a:t>HB90_Stability</a:t>
                      </a:r>
                    </a:p>
                  </a:txBody>
                  <a:tcPr/>
                </a:tc>
                <a:tc>
                  <a:txBody>
                    <a:bodyPr/>
                    <a:lstStyle/>
                    <a:p>
                      <a:pPr marL="0" algn="ctr" defTabSz="914400" rtl="0" eaLnBrk="1" latinLnBrk="0" hangingPunct="1"/>
                      <a:r>
                        <a:rPr lang="en-US" sz="900" kern="1200" dirty="0">
                          <a:solidFill>
                            <a:schemeClr val="dk1"/>
                          </a:solidFill>
                          <a:latin typeface="+mj-lt"/>
                          <a:ea typeface="+mn-ea"/>
                          <a:cs typeface="+mn-cs"/>
                        </a:rPr>
                        <a:t>AVIONICS_K</a:t>
                      </a:r>
                    </a:p>
                  </a:txBody>
                  <a:tcPr/>
                </a:tc>
                <a:tc>
                  <a:txBody>
                    <a:bodyPr/>
                    <a:lstStyle/>
                    <a:p>
                      <a:pPr algn="ctr"/>
                      <a:r>
                        <a:rPr lang="en-US" sz="900" dirty="0">
                          <a:latin typeface="+mj-lt"/>
                        </a:rPr>
                        <a:t>Sec</a:t>
                      </a:r>
                    </a:p>
                  </a:txBody>
                  <a:tcPr/>
                </a:tc>
                <a:tc>
                  <a:txBody>
                    <a:bodyPr/>
                    <a:lstStyle/>
                    <a:p>
                      <a:pPr algn="ctr"/>
                      <a:r>
                        <a:rPr lang="en-US" sz="900" dirty="0">
                          <a:latin typeface="+mj-lt"/>
                        </a:rPr>
                        <a:t>Dotted</a:t>
                      </a:r>
                    </a:p>
                  </a:txBody>
                  <a:tcPr/>
                </a:tc>
                <a:tc>
                  <a:txBody>
                    <a:bodyPr/>
                    <a:lstStyle/>
                    <a:p>
                      <a:pPr algn="ctr"/>
                      <a:r>
                        <a:rPr lang="en-US" sz="900" dirty="0">
                          <a:latin typeface="+mj-lt"/>
                        </a:rPr>
                        <a:t>Red</a:t>
                      </a:r>
                    </a:p>
                  </a:txBody>
                  <a:tcPr/>
                </a:tc>
                <a:tc>
                  <a:txBody>
                    <a:bodyPr/>
                    <a:lstStyle/>
                    <a:p>
                      <a:pPr algn="ctr"/>
                      <a:r>
                        <a:rPr lang="en-US" sz="900" dirty="0">
                          <a:latin typeface="+mj-lt"/>
                        </a:rPr>
                        <a:t>Square</a:t>
                      </a:r>
                    </a:p>
                  </a:txBody>
                  <a:tcPr/>
                </a:tc>
                <a:tc>
                  <a:txBody>
                    <a:bodyPr/>
                    <a:lstStyle/>
                    <a:p>
                      <a:pPr algn="ctr"/>
                      <a:r>
                        <a:rPr lang="en-US" sz="900" dirty="0">
                          <a:latin typeface="+mj-lt"/>
                        </a:rPr>
                        <a:t>Red</a:t>
                      </a:r>
                    </a:p>
                  </a:txBody>
                  <a:tcPr/>
                </a:tc>
                <a:tc>
                  <a:txBody>
                    <a:bodyPr/>
                    <a:lstStyle/>
                    <a:p>
                      <a:pPr algn="ctr"/>
                      <a:r>
                        <a:rPr lang="en-US" sz="900" dirty="0">
                          <a:latin typeface="+mj-lt"/>
                        </a:rPr>
                        <a:t>Red</a:t>
                      </a:r>
                    </a:p>
                  </a:txBody>
                  <a:tcPr/>
                </a:tc>
                <a:extLst>
                  <a:ext uri="{0D108BD9-81ED-4DB2-BD59-A6C34878D82A}">
                    <a16:rowId xmlns:a16="http://schemas.microsoft.com/office/drawing/2014/main" val="1295150146"/>
                  </a:ext>
                </a:extLst>
              </a:tr>
              <a:tr h="156678">
                <a:tc>
                  <a:txBody>
                    <a:bodyPr/>
                    <a:lstStyle/>
                    <a:p>
                      <a:pPr algn="ctr"/>
                      <a:r>
                        <a:rPr lang="en-US" sz="900" dirty="0">
                          <a:latin typeface="+mj-lt"/>
                        </a:rPr>
                        <a:t>4</a:t>
                      </a:r>
                    </a:p>
                  </a:txBody>
                  <a:tcPr/>
                </a:tc>
                <a:tc>
                  <a:txBody>
                    <a:bodyPr/>
                    <a:lstStyle/>
                    <a:p>
                      <a:pPr algn="ctr"/>
                      <a:r>
                        <a:rPr lang="en-US" sz="900" dirty="0">
                          <a:latin typeface="+mj-lt"/>
                        </a:rPr>
                        <a:t>HB90_Stability</a:t>
                      </a:r>
                    </a:p>
                  </a:txBody>
                  <a:tcPr/>
                </a:tc>
                <a:tc>
                  <a:txBody>
                    <a:bodyPr/>
                    <a:lstStyle/>
                    <a:p>
                      <a:pPr marL="0" algn="ctr" defTabSz="914400" rtl="0" eaLnBrk="1" latinLnBrk="0" hangingPunct="1"/>
                      <a:r>
                        <a:rPr lang="en-US" sz="900" kern="1200" dirty="0">
                          <a:solidFill>
                            <a:schemeClr val="dk1"/>
                          </a:solidFill>
                          <a:latin typeface="+mj-lt"/>
                          <a:ea typeface="+mn-ea"/>
                          <a:cs typeface="+mn-cs"/>
                        </a:rPr>
                        <a:t>AVIONICS_L</a:t>
                      </a:r>
                    </a:p>
                  </a:txBody>
                  <a:tcPr/>
                </a:tc>
                <a:tc>
                  <a:txBody>
                    <a:bodyPr/>
                    <a:lstStyle/>
                    <a:p>
                      <a:pPr algn="ctr"/>
                      <a:r>
                        <a:rPr lang="en-US" sz="900" dirty="0">
                          <a:latin typeface="+mj-lt"/>
                        </a:rPr>
                        <a:t>Sec</a:t>
                      </a:r>
                    </a:p>
                  </a:txBody>
                  <a:tcPr/>
                </a:tc>
                <a:tc>
                  <a:txBody>
                    <a:bodyPr/>
                    <a:lstStyle/>
                    <a:p>
                      <a:pPr algn="ctr"/>
                      <a:r>
                        <a:rPr lang="en-US" sz="900" dirty="0">
                          <a:latin typeface="+mj-lt"/>
                        </a:rPr>
                        <a:t>Dotted</a:t>
                      </a:r>
                    </a:p>
                  </a:txBody>
                  <a:tcPr/>
                </a:tc>
                <a:tc>
                  <a:txBody>
                    <a:bodyPr/>
                    <a:lstStyle/>
                    <a:p>
                      <a:pPr algn="ctr"/>
                      <a:r>
                        <a:rPr lang="en-US" sz="900" dirty="0">
                          <a:latin typeface="+mj-lt"/>
                        </a:rPr>
                        <a:t>Blue</a:t>
                      </a:r>
                    </a:p>
                  </a:txBody>
                  <a:tcPr/>
                </a:tc>
                <a:tc>
                  <a:txBody>
                    <a:bodyPr/>
                    <a:lstStyle/>
                    <a:p>
                      <a:pPr algn="ctr"/>
                      <a:r>
                        <a:rPr lang="en-US" sz="900" dirty="0">
                          <a:latin typeface="+mj-lt"/>
                        </a:rPr>
                        <a:t>Diamond</a:t>
                      </a:r>
                    </a:p>
                  </a:txBody>
                  <a:tcPr/>
                </a:tc>
                <a:tc>
                  <a:txBody>
                    <a:bodyPr/>
                    <a:lstStyle/>
                    <a:p>
                      <a:pPr algn="ctr"/>
                      <a:r>
                        <a:rPr lang="en-US" sz="900" dirty="0">
                          <a:latin typeface="+mj-lt"/>
                        </a:rPr>
                        <a:t>Blue</a:t>
                      </a:r>
                    </a:p>
                  </a:txBody>
                  <a:tcPr/>
                </a:tc>
                <a:tc>
                  <a:txBody>
                    <a:bodyPr/>
                    <a:lstStyle/>
                    <a:p>
                      <a:pPr algn="ctr"/>
                      <a:r>
                        <a:rPr lang="en-US" sz="900" dirty="0">
                          <a:latin typeface="+mj-lt"/>
                        </a:rPr>
                        <a:t>Blue</a:t>
                      </a:r>
                    </a:p>
                  </a:txBody>
                  <a:tcPr/>
                </a:tc>
                <a:extLst>
                  <a:ext uri="{0D108BD9-81ED-4DB2-BD59-A6C34878D82A}">
                    <a16:rowId xmlns:a16="http://schemas.microsoft.com/office/drawing/2014/main" val="1743978592"/>
                  </a:ext>
                </a:extLst>
              </a:tr>
            </a:tbl>
          </a:graphicData>
        </a:graphic>
      </p:graphicFrame>
      <p:pic>
        <p:nvPicPr>
          <p:cNvPr id="7" name="Picture 6">
            <a:extLst>
              <a:ext uri="{FF2B5EF4-FFF2-40B4-BE49-F238E27FC236}">
                <a16:creationId xmlns:a16="http://schemas.microsoft.com/office/drawing/2014/main" id="{30CF2572-77D2-EA9A-44DD-B92CCC4EA73E}"/>
              </a:ext>
            </a:extLst>
          </p:cNvPr>
          <p:cNvPicPr>
            <a:picLocks noChangeAspect="1"/>
          </p:cNvPicPr>
          <p:nvPr/>
        </p:nvPicPr>
        <p:blipFill>
          <a:blip r:embed="rId7"/>
          <a:stretch>
            <a:fillRect/>
          </a:stretch>
        </p:blipFill>
        <p:spPr>
          <a:xfrm>
            <a:off x="6096000" y="3313118"/>
            <a:ext cx="2862263" cy="3248791"/>
          </a:xfrm>
          <a:prstGeom prst="rect">
            <a:avLst/>
          </a:prstGeom>
        </p:spPr>
      </p:pic>
      <p:sp>
        <p:nvSpPr>
          <p:cNvPr id="8" name="Rectangle 4">
            <a:extLst>
              <a:ext uri="{FF2B5EF4-FFF2-40B4-BE49-F238E27FC236}">
                <a16:creationId xmlns:a16="http://schemas.microsoft.com/office/drawing/2014/main" id="{50799BF6-1941-8496-4452-773C48B8E74A}"/>
              </a:ext>
            </a:extLst>
          </p:cNvPr>
          <p:cNvSpPr>
            <a:spLocks noChangeArrowheads="1"/>
          </p:cNvSpPr>
          <p:nvPr/>
        </p:nvSpPr>
        <p:spPr bwMode="auto">
          <a:xfrm>
            <a:off x="152400" y="3181053"/>
            <a:ext cx="5867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Add a </a:t>
            </a:r>
            <a:r>
              <a:rPr lang="en-US" altLang="en-US" sz="1600" b="1" dirty="0" err="1">
                <a:solidFill>
                  <a:srgbClr val="000099"/>
                </a:solidFill>
                <a:latin typeface="Arial" panose="020B0604020202020204" pitchFamily="34" charset="0"/>
              </a:rPr>
              <a:t>MinMaxDataSet</a:t>
            </a:r>
            <a:r>
              <a:rPr lang="en-US" altLang="en-US" sz="1600" b="1" dirty="0">
                <a:solidFill>
                  <a:srgbClr val="000099"/>
                </a:solidFill>
                <a:latin typeface="Arial" panose="020B0604020202020204" pitchFamily="34" charset="0"/>
              </a:rPr>
              <a:t> by right clicking in the </a:t>
            </a:r>
            <a:r>
              <a:rPr lang="en-US" altLang="en-US" sz="1600" b="1" i="1" dirty="0">
                <a:solidFill>
                  <a:srgbClr val="000099"/>
                </a:solidFill>
                <a:latin typeface="Arial" panose="020B0604020202020204" pitchFamily="34" charset="0"/>
              </a:rPr>
              <a:t>TARP Objects</a:t>
            </a:r>
            <a:r>
              <a:rPr lang="en-US" altLang="en-US" sz="1600" b="1" dirty="0">
                <a:solidFill>
                  <a:srgbClr val="000099"/>
                </a:solidFill>
                <a:latin typeface="Arial" panose="020B0604020202020204" pitchFamily="34" charset="0"/>
              </a:rPr>
              <a:t> tree and selecting </a:t>
            </a:r>
            <a:r>
              <a:rPr lang="en-US" altLang="en-US" sz="1600" b="1" i="1" dirty="0">
                <a:solidFill>
                  <a:srgbClr val="000099"/>
                </a:solidFill>
                <a:latin typeface="Arial" panose="020B0604020202020204" pitchFamily="34" charset="0"/>
              </a:rPr>
              <a:t>Add  </a:t>
            </a:r>
            <a:r>
              <a:rPr lang="en-US" altLang="en-US" sz="1600" b="1" i="1" dirty="0" err="1">
                <a:solidFill>
                  <a:srgbClr val="000099"/>
                </a:solidFill>
                <a:latin typeface="Arial" panose="020B0604020202020204" pitchFamily="34" charset="0"/>
              </a:rPr>
              <a:t>MinMaxDataSet</a:t>
            </a:r>
            <a:r>
              <a:rPr lang="en-US" altLang="en-US" sz="1600" b="1" dirty="0">
                <a:solidFill>
                  <a:srgbClr val="000099"/>
                </a:solidFill>
                <a:latin typeface="Arial" panose="020B0604020202020204" pitchFamily="34" charset="0"/>
              </a:rPr>
              <a:t>.  Name it </a:t>
            </a:r>
            <a:r>
              <a:rPr lang="en-US" altLang="en-US" sz="1600" b="1" dirty="0" err="1">
                <a:solidFill>
                  <a:srgbClr val="000099"/>
                </a:solidFill>
                <a:latin typeface="Arial" panose="020B0604020202020204" pitchFamily="34" charset="0"/>
              </a:rPr>
              <a:t>AllCases</a:t>
            </a:r>
            <a:r>
              <a:rPr lang="en-US" altLang="en-US" sz="1600" b="1" dirty="0">
                <a:solidFill>
                  <a:srgbClr val="000099"/>
                </a:solidFill>
                <a:latin typeface="Arial" panose="020B0604020202020204" pitchFamily="34" charset="0"/>
              </a:rPr>
              <a:t> and double click to access properties.</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Select any file using the folder button that is in the same directory as the Hot_b90.out and the </a:t>
            </a:r>
            <a:r>
              <a:rPr lang="en-US" altLang="en-US" sz="1600" b="1" i="1" dirty="0">
                <a:solidFill>
                  <a:srgbClr val="000099"/>
                </a:solidFill>
                <a:latin typeface="Arial" panose="020B0604020202020204" pitchFamily="34" charset="0"/>
              </a:rPr>
              <a:t>Available Files</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will be populated with all other files that meet the </a:t>
            </a:r>
            <a:r>
              <a:rPr lang="en-US" altLang="en-US" sz="1600" b="1" i="1" dirty="0">
                <a:solidFill>
                  <a:srgbClr val="000099"/>
                </a:solidFill>
                <a:latin typeface="Arial" panose="020B0604020202020204" pitchFamily="34" charset="0"/>
              </a:rPr>
              <a:t>Pattern</a:t>
            </a:r>
            <a:r>
              <a:rPr lang="en-US" altLang="en-US" sz="1600" b="1" dirty="0">
                <a:solidFill>
                  <a:srgbClr val="000099"/>
                </a:solidFill>
                <a:latin typeface="Arial" panose="020B0604020202020204" pitchFamily="34" charset="0"/>
              </a:rPr>
              <a:t> in that same directory</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Select HB and CB 00, 30, 60, and 90 and click </a:t>
            </a:r>
            <a:r>
              <a:rPr lang="en-US" altLang="en-US" sz="1600" b="1" i="1" dirty="0">
                <a:solidFill>
                  <a:srgbClr val="000099"/>
                </a:solidFill>
                <a:latin typeface="Arial" panose="020B0604020202020204" pitchFamily="34" charset="0"/>
              </a:rPr>
              <a:t>Add Selected Files</a:t>
            </a:r>
            <a:r>
              <a:rPr lang="en-US" altLang="en-US" sz="1600" b="1" dirty="0">
                <a:solidFill>
                  <a:srgbClr val="000099"/>
                </a:solidFill>
                <a:latin typeface="Arial" panose="020B0604020202020204" pitchFamily="34" charset="0"/>
              </a:rPr>
              <a:t> to include them in the </a:t>
            </a:r>
            <a:r>
              <a:rPr lang="en-US" altLang="en-US" sz="1600" b="1" i="1" dirty="0">
                <a:solidFill>
                  <a:srgbClr val="000099"/>
                </a:solidFill>
                <a:latin typeface="Arial" panose="020B0604020202020204" pitchFamily="34" charset="0"/>
              </a:rPr>
              <a:t>Files to Process </a:t>
            </a:r>
            <a:r>
              <a:rPr lang="en-US" altLang="en-US" sz="1600" b="1" dirty="0" err="1">
                <a:solidFill>
                  <a:srgbClr val="000099"/>
                </a:solidFill>
                <a:latin typeface="Arial" panose="020B0604020202020204" pitchFamily="34" charset="0"/>
              </a:rPr>
              <a:t>listbox</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Indivdual</a:t>
            </a:r>
            <a:r>
              <a:rPr lang="en-US" altLang="en-US" sz="1600" b="1" dirty="0">
                <a:solidFill>
                  <a:srgbClr val="000099"/>
                </a:solidFill>
                <a:latin typeface="Arial" panose="020B0604020202020204" pitchFamily="34" charset="0"/>
              </a:rPr>
              <a:t> files may also be included using the </a:t>
            </a:r>
            <a:r>
              <a:rPr lang="en-US" altLang="en-US" sz="1600" b="1" i="1" dirty="0">
                <a:solidFill>
                  <a:srgbClr val="000099"/>
                </a:solidFill>
                <a:latin typeface="Arial" panose="020B0604020202020204" pitchFamily="34" charset="0"/>
              </a:rPr>
              <a:t>Add User File</a:t>
            </a:r>
            <a:r>
              <a:rPr lang="en-US" altLang="en-US" sz="1600" b="1" dirty="0">
                <a:solidFill>
                  <a:srgbClr val="000099"/>
                </a:solidFill>
                <a:latin typeface="Arial" panose="020B0604020202020204" pitchFamily="34" charset="0"/>
              </a:rPr>
              <a:t> button if desired.  Files can be deleted by selecting them in </a:t>
            </a:r>
            <a:r>
              <a:rPr lang="en-US" altLang="en-US" sz="1600" b="1" i="1" dirty="0">
                <a:solidFill>
                  <a:srgbClr val="000099"/>
                </a:solidFill>
                <a:latin typeface="Arial" panose="020B0604020202020204" pitchFamily="34" charset="0"/>
              </a:rPr>
              <a:t>Files to Process </a:t>
            </a:r>
            <a:r>
              <a:rPr lang="en-US" altLang="en-US" sz="1600" b="1" dirty="0">
                <a:solidFill>
                  <a:srgbClr val="000099"/>
                </a:solidFill>
                <a:latin typeface="Arial" panose="020B0604020202020204" pitchFamily="34" charset="0"/>
              </a:rPr>
              <a:t>and pressing Del.</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Convert Time from s to </a:t>
            </a:r>
            <a:r>
              <a:rPr lang="en-US" altLang="en-US" sz="1600" b="1" dirty="0" err="1">
                <a:solidFill>
                  <a:srgbClr val="000099"/>
                </a:solidFill>
                <a:latin typeface="Arial" panose="020B0604020202020204" pitchFamily="34" charset="0"/>
              </a:rPr>
              <a:t>hr</a:t>
            </a:r>
            <a:r>
              <a:rPr lang="en-US" altLang="en-US" sz="1600" b="1" dirty="0">
                <a:solidFill>
                  <a:srgbClr val="000099"/>
                </a:solidFill>
                <a:latin typeface="Arial" panose="020B0604020202020204" pitchFamily="34" charset="0"/>
              </a:rPr>
              <a:t> and select 4 to the end for the Last Cycle Definition</a:t>
            </a:r>
          </a:p>
        </p:txBody>
      </p:sp>
    </p:spTree>
    <p:extLst>
      <p:ext uri="{BB962C8B-B14F-4D97-AF65-F5344CB8AC3E}">
        <p14:creationId xmlns:p14="http://schemas.microsoft.com/office/powerpoint/2010/main" val="2175180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73</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 </a:t>
            </a:r>
            <a:r>
              <a:rPr lang="en-US" altLang="en-US" sz="2000" b="1" u="sng" dirty="0" err="1"/>
              <a:t>MinMax</a:t>
            </a:r>
            <a:r>
              <a:rPr lang="en-US" altLang="en-US" sz="2000" dirty="0"/>
              <a:t>, and User </a:t>
            </a:r>
            <a:r>
              <a:rPr lang="en-US" altLang="en-US" sz="2000" dirty="0" err="1"/>
              <a:t>DataSets</a:t>
            </a:r>
            <a:endParaRPr lang="en-US" altLang="en-US" sz="2000"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858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3"/>
            </a:pPr>
            <a:r>
              <a:rPr lang="en-US" altLang="en-US" sz="1600" b="1" dirty="0">
                <a:solidFill>
                  <a:srgbClr val="000099"/>
                </a:solidFill>
                <a:latin typeface="Arial" panose="020B0604020202020204" pitchFamily="34" charset="0"/>
              </a:rPr>
              <a:t>Create a Table with all the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and columns for Min, Avg,                                   and Max.  Note that both the </a:t>
            </a:r>
            <a:r>
              <a:rPr lang="en-US" altLang="en-US" sz="1600" b="1" dirty="0" err="1">
                <a:solidFill>
                  <a:srgbClr val="000099"/>
                </a:solidFill>
                <a:latin typeface="Arial" panose="020B0604020202020204" pitchFamily="34" charset="0"/>
              </a:rPr>
              <a:t>DerivedDataSet</a:t>
            </a:r>
            <a:r>
              <a:rPr lang="en-US" altLang="en-US" sz="1600" b="1" dirty="0">
                <a:solidFill>
                  <a:srgbClr val="000099"/>
                </a:solidFill>
                <a:latin typeface="Arial" panose="020B0604020202020204" pitchFamily="34" charset="0"/>
              </a:rPr>
              <a:t> and the </a:t>
            </a:r>
            <a:r>
              <a:rPr lang="en-US" altLang="en-US" sz="1600" b="1" dirty="0" err="1">
                <a:solidFill>
                  <a:srgbClr val="000099"/>
                </a:solidFill>
                <a:latin typeface="Arial" panose="020B0604020202020204" pitchFamily="34" charset="0"/>
              </a:rPr>
              <a:t>MinMaxDataSet</a:t>
            </a:r>
            <a:r>
              <a:rPr lang="en-US" altLang="en-US" sz="1600" b="1" dirty="0">
                <a:solidFill>
                  <a:srgbClr val="000099"/>
                </a:solidFill>
                <a:latin typeface="Arial" panose="020B0604020202020204" pitchFamily="34" charset="0"/>
              </a:rPr>
              <a:t> are also listed as available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to assign to a column.  Select the </a:t>
            </a:r>
            <a:r>
              <a:rPr lang="en-US" altLang="en-US" sz="1600" b="1" dirty="0" err="1">
                <a:solidFill>
                  <a:srgbClr val="000099"/>
                </a:solidFill>
                <a:latin typeface="Arial" panose="020B0604020202020204" pitchFamily="34" charset="0"/>
              </a:rPr>
              <a:t>AllCases</a:t>
            </a:r>
            <a:r>
              <a:rPr lang="en-US" altLang="en-US" sz="1600" b="1" dirty="0">
                <a:solidFill>
                  <a:srgbClr val="000099"/>
                </a:solidFill>
                <a:latin typeface="Arial" panose="020B0604020202020204" pitchFamily="34" charset="0"/>
              </a:rPr>
              <a:t> and note that it allows for Min, Max, </a:t>
            </a:r>
            <a:r>
              <a:rPr lang="en-US" altLang="en-US" sz="1600" b="1" dirty="0" err="1">
                <a:solidFill>
                  <a:srgbClr val="000099"/>
                </a:solidFill>
                <a:latin typeface="Arial" panose="020B0604020202020204" pitchFamily="34" charset="0"/>
              </a:rPr>
              <a:t>MinCase</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MaxCase</a:t>
            </a:r>
            <a:r>
              <a:rPr lang="en-US" altLang="en-US" sz="1600" b="1" dirty="0">
                <a:solidFill>
                  <a:srgbClr val="000099"/>
                </a:solidFill>
                <a:latin typeface="Arial" panose="020B0604020202020204" pitchFamily="34" charset="0"/>
              </a:rPr>
              <a:t> for the column parameters</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50799BF6-1941-8496-4452-773C48B8E74A}"/>
              </a:ext>
            </a:extLst>
          </p:cNvPr>
          <p:cNvSpPr>
            <a:spLocks noChangeArrowheads="1"/>
          </p:cNvSpPr>
          <p:nvPr/>
        </p:nvSpPr>
        <p:spPr bwMode="auto">
          <a:xfrm>
            <a:off x="152400" y="1752600"/>
            <a:ext cx="39288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4"/>
            </a:pPr>
            <a:r>
              <a:rPr lang="en-US" altLang="en-US" sz="1600" b="1" dirty="0">
                <a:solidFill>
                  <a:srgbClr val="000099"/>
                </a:solidFill>
                <a:latin typeface="Arial" panose="020B0604020202020204" pitchFamily="34" charset="0"/>
              </a:rPr>
              <a:t>Add a Min Column for </a:t>
            </a:r>
            <a:r>
              <a:rPr lang="en-US" altLang="en-US" sz="1600" b="1" dirty="0" err="1">
                <a:solidFill>
                  <a:srgbClr val="000099"/>
                </a:solidFill>
                <a:latin typeface="Arial" panose="020B0604020202020204" pitchFamily="34" charset="0"/>
              </a:rPr>
              <a:t>AllCases</a:t>
            </a:r>
            <a:r>
              <a:rPr lang="en-US" altLang="en-US" sz="1600" b="1" dirty="0">
                <a:solidFill>
                  <a:srgbClr val="000099"/>
                </a:solidFill>
                <a:latin typeface="Arial" panose="020B0604020202020204" pitchFamily="34" charset="0"/>
              </a:rPr>
              <a:t>, followed by a </a:t>
            </a:r>
            <a:r>
              <a:rPr lang="en-US" altLang="en-US" sz="1600" b="1" dirty="0" err="1">
                <a:solidFill>
                  <a:srgbClr val="000099"/>
                </a:solidFill>
                <a:latin typeface="Arial" panose="020B0604020202020204" pitchFamily="34" charset="0"/>
              </a:rPr>
              <a:t>MinCase</a:t>
            </a:r>
            <a:r>
              <a:rPr lang="en-US" altLang="en-US" sz="1600" b="1" dirty="0">
                <a:solidFill>
                  <a:srgbClr val="000099"/>
                </a:solidFill>
                <a:latin typeface="Arial" panose="020B0604020202020204" pitchFamily="34" charset="0"/>
              </a:rPr>
              <a:t>, then a Max, and lastly a </a:t>
            </a:r>
            <a:r>
              <a:rPr lang="en-US" altLang="en-US" sz="1600" b="1" dirty="0" err="1">
                <a:solidFill>
                  <a:srgbClr val="000099"/>
                </a:solidFill>
                <a:latin typeface="Arial" panose="020B0604020202020204" pitchFamily="34" charset="0"/>
              </a:rPr>
              <a:t>MaxCase</a:t>
            </a:r>
            <a:r>
              <a:rPr lang="en-US" altLang="en-US" sz="1600" b="1" dirty="0">
                <a:solidFill>
                  <a:srgbClr val="000099"/>
                </a:solidFill>
                <a:latin typeface="Arial" panose="020B0604020202020204" pitchFamily="34" charset="0"/>
              </a:rPr>
              <a:t>.</a:t>
            </a:r>
          </a:p>
          <a:p>
            <a:pPr algn="just">
              <a:spcBef>
                <a:spcPct val="10000"/>
              </a:spcBef>
              <a:spcAft>
                <a:spcPct val="10000"/>
              </a:spcAft>
              <a:buFont typeface="+mj-lt"/>
              <a:buAutoNum type="arabicPeriod" startAt="14"/>
            </a:pPr>
            <a:r>
              <a:rPr lang="en-US" altLang="en-US" sz="1600" b="1" dirty="0">
                <a:solidFill>
                  <a:srgbClr val="000099"/>
                </a:solidFill>
                <a:latin typeface="Arial" panose="020B0604020202020204" pitchFamily="34" charset="0"/>
              </a:rPr>
              <a:t>Apply the same conditional formatting described in Example 2 to each Min and Max column.  Return to the main menu and ensure the TARP Object tree looks like:</a:t>
            </a:r>
          </a:p>
        </p:txBody>
      </p:sp>
      <p:pic>
        <p:nvPicPr>
          <p:cNvPr id="4" name="Picture 3">
            <a:extLst>
              <a:ext uri="{FF2B5EF4-FFF2-40B4-BE49-F238E27FC236}">
                <a16:creationId xmlns:a16="http://schemas.microsoft.com/office/drawing/2014/main" id="{7F48DF3C-AE50-5ABD-2062-B32050684D4D}"/>
              </a:ext>
            </a:extLst>
          </p:cNvPr>
          <p:cNvPicPr>
            <a:picLocks noChangeAspect="1"/>
          </p:cNvPicPr>
          <p:nvPr/>
        </p:nvPicPr>
        <p:blipFill>
          <a:blip r:embed="rId7"/>
          <a:stretch>
            <a:fillRect/>
          </a:stretch>
        </p:blipFill>
        <p:spPr>
          <a:xfrm>
            <a:off x="4081288" y="1790700"/>
            <a:ext cx="4943823" cy="4648200"/>
          </a:xfrm>
          <a:prstGeom prst="rect">
            <a:avLst/>
          </a:prstGeom>
        </p:spPr>
      </p:pic>
      <p:pic>
        <p:nvPicPr>
          <p:cNvPr id="6" name="Picture 5">
            <a:extLst>
              <a:ext uri="{FF2B5EF4-FFF2-40B4-BE49-F238E27FC236}">
                <a16:creationId xmlns:a16="http://schemas.microsoft.com/office/drawing/2014/main" id="{F4224FA0-81D9-DCCD-CB5D-0A83A8F6C446}"/>
              </a:ext>
            </a:extLst>
          </p:cNvPr>
          <p:cNvPicPr>
            <a:picLocks noChangeAspect="1"/>
          </p:cNvPicPr>
          <p:nvPr/>
        </p:nvPicPr>
        <p:blipFill rotWithShape="1">
          <a:blip r:embed="rId8"/>
          <a:srcRect l="30000" t="24193" r="32105" b="7419"/>
          <a:stretch/>
        </p:blipFill>
        <p:spPr>
          <a:xfrm>
            <a:off x="1295400" y="3810000"/>
            <a:ext cx="2003793" cy="2950029"/>
          </a:xfrm>
          <a:prstGeom prst="rect">
            <a:avLst/>
          </a:prstGeom>
        </p:spPr>
      </p:pic>
    </p:spTree>
    <p:extLst>
      <p:ext uri="{BB962C8B-B14F-4D97-AF65-F5344CB8AC3E}">
        <p14:creationId xmlns:p14="http://schemas.microsoft.com/office/powerpoint/2010/main" val="31335101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74</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 </a:t>
            </a:r>
            <a:r>
              <a:rPr lang="en-US" altLang="en-US" sz="2000" dirty="0" err="1"/>
              <a:t>MinMax</a:t>
            </a:r>
            <a:r>
              <a:rPr lang="en-US" altLang="en-US" sz="2000" dirty="0"/>
              <a:t>, and </a:t>
            </a:r>
            <a:r>
              <a:rPr lang="en-US" altLang="en-US" sz="2000" b="1" u="sng" dirty="0"/>
              <a:t>User </a:t>
            </a:r>
            <a:r>
              <a:rPr lang="en-US" altLang="en-US" sz="2000" b="1" u="sng" dirty="0" err="1"/>
              <a:t>DataSets</a:t>
            </a:r>
            <a:endParaRPr lang="en-US" altLang="en-US" sz="2000" b="1" u="sng"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6"/>
            </a:pPr>
            <a:r>
              <a:rPr lang="en-US" altLang="en-US" sz="1600" b="1" dirty="0">
                <a:solidFill>
                  <a:srgbClr val="000099"/>
                </a:solidFill>
                <a:latin typeface="Arial" panose="020B0604020202020204" pitchFamily="34" charset="0"/>
              </a:rPr>
              <a:t>User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are the most complex objects in TARP but allow                                                  for a wide range of output options</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50799BF6-1941-8496-4452-773C48B8E74A}"/>
              </a:ext>
            </a:extLst>
          </p:cNvPr>
          <p:cNvSpPr>
            <a:spLocks noChangeArrowheads="1"/>
          </p:cNvSpPr>
          <p:nvPr/>
        </p:nvSpPr>
        <p:spPr bwMode="auto">
          <a:xfrm>
            <a:off x="152400" y="1143000"/>
            <a:ext cx="425696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17"/>
            </a:pPr>
            <a:r>
              <a:rPr lang="en-US" altLang="en-US" sz="1600" b="1" dirty="0">
                <a:solidFill>
                  <a:srgbClr val="000099"/>
                </a:solidFill>
                <a:latin typeface="Arial" panose="020B0604020202020204" pitchFamily="34" charset="0"/>
              </a:rPr>
              <a:t>Begin by selecting the Output File, Input File, and Env Heat File as shown to the right</a:t>
            </a:r>
          </a:p>
          <a:p>
            <a:pPr algn="just">
              <a:spcBef>
                <a:spcPct val="10000"/>
              </a:spcBef>
              <a:spcAft>
                <a:spcPct val="10000"/>
              </a:spcAft>
              <a:buFont typeface="+mj-lt"/>
              <a:buAutoNum type="arabicPeriod" startAt="17"/>
            </a:pPr>
            <a:r>
              <a:rPr lang="en-US" altLang="en-US" sz="1600" b="1" dirty="0">
                <a:solidFill>
                  <a:srgbClr val="000099"/>
                </a:solidFill>
                <a:latin typeface="Arial" panose="020B0604020202020204" pitchFamily="34" charset="0"/>
              </a:rPr>
              <a:t>Next, specify the Sigma and </a:t>
            </a:r>
            <a:r>
              <a:rPr lang="en-US" altLang="en-US" sz="1600" b="1" dirty="0" err="1">
                <a:solidFill>
                  <a:srgbClr val="000099"/>
                </a:solidFill>
                <a:latin typeface="Arial" panose="020B0604020202020204" pitchFamily="34" charset="0"/>
              </a:rPr>
              <a:t>Toffset</a:t>
            </a:r>
            <a:endParaRPr lang="en-US" altLang="en-US" sz="1600" b="1" dirty="0">
              <a:solidFill>
                <a:srgbClr val="000099"/>
              </a:solidFill>
              <a:latin typeface="Arial" panose="020B0604020202020204" pitchFamily="34" charset="0"/>
            </a:endParaRPr>
          </a:p>
          <a:p>
            <a:pPr algn="just">
              <a:spcBef>
                <a:spcPct val="10000"/>
              </a:spcBef>
              <a:spcAft>
                <a:spcPct val="10000"/>
              </a:spcAft>
              <a:buFont typeface="+mj-lt"/>
              <a:buAutoNum type="arabicPeriod" startAt="17"/>
            </a:pPr>
            <a:r>
              <a:rPr lang="en-US" altLang="en-US" sz="1600" b="1" dirty="0">
                <a:solidFill>
                  <a:srgbClr val="000099"/>
                </a:solidFill>
                <a:latin typeface="Arial" panose="020B0604020202020204" pitchFamily="34" charset="0"/>
              </a:rPr>
              <a:t>Each row of </a:t>
            </a:r>
            <a:r>
              <a:rPr lang="en-US" altLang="en-US" sz="1600" b="1" dirty="0" err="1">
                <a:solidFill>
                  <a:srgbClr val="000099"/>
                </a:solidFill>
                <a:latin typeface="Arial" panose="020B0604020202020204" pitchFamily="34" charset="0"/>
              </a:rPr>
              <a:t>UserDataSet</a:t>
            </a:r>
            <a:r>
              <a:rPr lang="en-US" altLang="en-US" sz="1600" b="1" dirty="0">
                <a:solidFill>
                  <a:srgbClr val="000099"/>
                </a:solidFill>
                <a:latin typeface="Arial" panose="020B0604020202020204" pitchFamily="34" charset="0"/>
              </a:rPr>
              <a:t> output needs to be defined and follows the pattern LEVEL:DATA(SOURCE) where LEVEL is NOD, SUB, or GRP.  DATA varies and all the options are shown in the form to the right.  SOURCE is the node, group, or </a:t>
            </a:r>
            <a:r>
              <a:rPr lang="en-US" altLang="en-US" sz="1600" b="1" dirty="0" err="1">
                <a:solidFill>
                  <a:srgbClr val="000099"/>
                </a:solidFill>
                <a:latin typeface="Arial" panose="020B0604020202020204" pitchFamily="34" charset="0"/>
              </a:rPr>
              <a:t>submodel</a:t>
            </a:r>
            <a:r>
              <a:rPr lang="en-US" altLang="en-US" sz="1600" b="1" dirty="0">
                <a:solidFill>
                  <a:srgbClr val="000099"/>
                </a:solidFill>
                <a:latin typeface="Arial" panose="020B0604020202020204" pitchFamily="34" charset="0"/>
              </a:rPr>
              <a:t> to be used in the computation</a:t>
            </a:r>
          </a:p>
          <a:p>
            <a:pPr algn="just">
              <a:spcBef>
                <a:spcPct val="10000"/>
              </a:spcBef>
              <a:spcAft>
                <a:spcPct val="10000"/>
              </a:spcAft>
              <a:buFont typeface="+mj-lt"/>
              <a:buAutoNum type="arabicPeriod" startAt="17"/>
            </a:pPr>
            <a:r>
              <a:rPr lang="en-US" altLang="en-US" sz="1600" b="1" dirty="0">
                <a:solidFill>
                  <a:srgbClr val="000099"/>
                </a:solidFill>
                <a:latin typeface="Arial" panose="020B0604020202020204" pitchFamily="34" charset="0"/>
              </a:rPr>
              <a:t>Select GRP in the </a:t>
            </a:r>
            <a:r>
              <a:rPr lang="en-US" altLang="en-US" sz="1600" b="1" i="1" dirty="0">
                <a:solidFill>
                  <a:srgbClr val="000099"/>
                </a:solidFill>
                <a:latin typeface="Arial" panose="020B0604020202020204" pitchFamily="34" charset="0"/>
              </a:rPr>
              <a:t>1. Level</a:t>
            </a:r>
            <a:r>
              <a:rPr lang="en-US" altLang="en-US" sz="1600" b="1" dirty="0">
                <a:solidFill>
                  <a:srgbClr val="000099"/>
                </a:solidFill>
                <a:latin typeface="Arial" panose="020B0604020202020204" pitchFamily="34" charset="0"/>
              </a:rPr>
              <a:t> frame, then select TEMP in the </a:t>
            </a:r>
            <a:r>
              <a:rPr lang="en-US" altLang="en-US" sz="1600" b="1" i="1" dirty="0">
                <a:solidFill>
                  <a:srgbClr val="000099"/>
                </a:solidFill>
                <a:latin typeface="Arial" panose="020B0604020202020204" pitchFamily="34" charset="0"/>
              </a:rPr>
              <a:t>2. Data</a:t>
            </a:r>
            <a:r>
              <a:rPr lang="en-US" altLang="en-US" sz="1600" b="1" dirty="0">
                <a:solidFill>
                  <a:srgbClr val="000099"/>
                </a:solidFill>
                <a:latin typeface="Arial" panose="020B0604020202020204" pitchFamily="34" charset="0"/>
              </a:rPr>
              <a:t> frame.  Lastly, select the BUS_AVIONICS_ </a:t>
            </a:r>
            <a:r>
              <a:rPr lang="en-US" altLang="en-US" sz="1600" b="1" dirty="0" err="1">
                <a:solidFill>
                  <a:srgbClr val="000099"/>
                </a:solidFill>
                <a:latin typeface="Arial" panose="020B0604020202020204" pitchFamily="34" charset="0"/>
              </a:rPr>
              <a:t>DECK_Str</a:t>
            </a:r>
            <a:r>
              <a:rPr lang="en-US" altLang="en-US" sz="1600" b="1" dirty="0">
                <a:solidFill>
                  <a:srgbClr val="000099"/>
                </a:solidFill>
                <a:latin typeface="Arial" panose="020B0604020202020204" pitchFamily="34" charset="0"/>
              </a:rPr>
              <a:t> group in the </a:t>
            </a:r>
            <a:r>
              <a:rPr lang="en-US" altLang="en-US" sz="1600" b="1" i="1" dirty="0">
                <a:solidFill>
                  <a:srgbClr val="000099"/>
                </a:solidFill>
                <a:latin typeface="Arial" panose="020B0604020202020204" pitchFamily="34" charset="0"/>
              </a:rPr>
              <a:t>3. Node/Group Selection</a:t>
            </a:r>
            <a:r>
              <a:rPr lang="en-US" altLang="en-US" sz="1600" b="1" dirty="0">
                <a:solidFill>
                  <a:srgbClr val="000099"/>
                </a:solidFill>
                <a:latin typeface="Arial" panose="020B0604020202020204" pitchFamily="34" charset="0"/>
              </a:rPr>
              <a:t>.  Click the + button to the right of the </a:t>
            </a:r>
            <a:r>
              <a:rPr lang="en-US" altLang="en-US" sz="1600" b="1" i="1" dirty="0">
                <a:solidFill>
                  <a:srgbClr val="000099"/>
                </a:solidFill>
                <a:latin typeface="Arial" panose="020B0604020202020204" pitchFamily="34" charset="0"/>
              </a:rPr>
              <a:t>Node/Group I</a:t>
            </a:r>
            <a:r>
              <a:rPr lang="en-US" altLang="en-US" sz="1600" b="1" dirty="0">
                <a:solidFill>
                  <a:srgbClr val="000099"/>
                </a:solidFill>
                <a:latin typeface="Arial" panose="020B0604020202020204" pitchFamily="34" charset="0"/>
              </a:rPr>
              <a:t> textbox.  Then click the Add to List button to the left to add that data row definition.  Add the HEAT and ENV data rows next</a:t>
            </a:r>
          </a:p>
        </p:txBody>
      </p:sp>
      <p:pic>
        <p:nvPicPr>
          <p:cNvPr id="3" name="Picture 2">
            <a:extLst>
              <a:ext uri="{FF2B5EF4-FFF2-40B4-BE49-F238E27FC236}">
                <a16:creationId xmlns:a16="http://schemas.microsoft.com/office/drawing/2014/main" id="{2134F51C-6382-CF44-69AF-722C9DC94F70}"/>
              </a:ext>
            </a:extLst>
          </p:cNvPr>
          <p:cNvPicPr>
            <a:picLocks noChangeAspect="1"/>
          </p:cNvPicPr>
          <p:nvPr/>
        </p:nvPicPr>
        <p:blipFill>
          <a:blip r:embed="rId7"/>
          <a:stretch>
            <a:fillRect/>
          </a:stretch>
        </p:blipFill>
        <p:spPr>
          <a:xfrm>
            <a:off x="4394124" y="1016672"/>
            <a:ext cx="4667794" cy="5512579"/>
          </a:xfrm>
          <a:prstGeom prst="rect">
            <a:avLst/>
          </a:prstGeom>
        </p:spPr>
      </p:pic>
    </p:spTree>
    <p:extLst>
      <p:ext uri="{BB962C8B-B14F-4D97-AF65-F5344CB8AC3E}">
        <p14:creationId xmlns:p14="http://schemas.microsoft.com/office/powerpoint/2010/main" val="38581000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75</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 </a:t>
            </a:r>
            <a:r>
              <a:rPr lang="en-US" altLang="en-US" sz="2000" dirty="0" err="1"/>
              <a:t>MinMax</a:t>
            </a:r>
            <a:r>
              <a:rPr lang="en-US" altLang="en-US" sz="2000" dirty="0"/>
              <a:t>, and </a:t>
            </a:r>
            <a:r>
              <a:rPr lang="en-US" altLang="en-US" sz="2000" b="1" u="sng" dirty="0"/>
              <a:t>User </a:t>
            </a:r>
            <a:r>
              <a:rPr lang="en-US" altLang="en-US" sz="2000" b="1" u="sng" dirty="0" err="1"/>
              <a:t>DataSets</a:t>
            </a:r>
            <a:endParaRPr lang="en-US" altLang="en-US" sz="2000" b="1" u="sng"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21"/>
            </a:pPr>
            <a:r>
              <a:rPr lang="en-US" altLang="en-US" sz="1600" b="1" dirty="0">
                <a:solidFill>
                  <a:srgbClr val="000099"/>
                </a:solidFill>
                <a:latin typeface="Arial" panose="020B0604020202020204" pitchFamily="34" charset="0"/>
              </a:rPr>
              <a:t>Some options under the 2. Data frame require two input, such as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or </a:t>
            </a:r>
            <a:r>
              <a:rPr lang="en-US" altLang="en-US" sz="1600" b="1" dirty="0" err="1">
                <a:solidFill>
                  <a:srgbClr val="000099"/>
                </a:solidFill>
                <a:latin typeface="Arial" panose="020B0604020202020204" pitchFamily="34" charset="0"/>
              </a:rPr>
              <a:t>Conductances</a:t>
            </a:r>
            <a:r>
              <a:rPr lang="en-US" altLang="en-US" sz="1600" b="1" dirty="0">
                <a:solidFill>
                  <a:srgbClr val="000099"/>
                </a:solidFill>
                <a:latin typeface="Arial" panose="020B0604020202020204" pitchFamily="34" charset="0"/>
              </a:rPr>
              <a:t>.  This                                                                                   requires a user to also specify a value                                                                                     in the Node/Group J textbox.  This can                                                                              be done using the second + button                                                                                beside the Node/Group J textbox</a:t>
            </a:r>
            <a:endParaRPr lang="en-US" altLang="en-US" sz="1600" b="1" i="1" dirty="0">
              <a:solidFill>
                <a:srgbClr val="000099"/>
              </a:solidFill>
              <a:latin typeface="Arial" panose="020B0604020202020204" pitchFamily="34" charset="0"/>
            </a:endParaRP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50799BF6-1941-8496-4452-773C48B8E74A}"/>
              </a:ext>
            </a:extLst>
          </p:cNvPr>
          <p:cNvSpPr>
            <a:spLocks noChangeArrowheads="1"/>
          </p:cNvSpPr>
          <p:nvPr/>
        </p:nvSpPr>
        <p:spPr bwMode="auto">
          <a:xfrm>
            <a:off x="152400" y="2133600"/>
            <a:ext cx="425696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 typeface="+mj-lt"/>
              <a:buAutoNum type="arabicPeriod" startAt="22"/>
            </a:pPr>
            <a:r>
              <a:rPr lang="en-US" altLang="en-US" sz="1600" b="1" dirty="0">
                <a:solidFill>
                  <a:srgbClr val="000099"/>
                </a:solidFill>
                <a:latin typeface="Arial" panose="020B0604020202020204" pitchFamily="34" charset="0"/>
              </a:rPr>
              <a:t>Alternatively, a user may also simply type the required text </a:t>
            </a:r>
            <a:r>
              <a:rPr lang="en-US" altLang="en-US" sz="1600" b="1" i="1" dirty="0">
                <a:solidFill>
                  <a:srgbClr val="000099"/>
                </a:solidFill>
                <a:latin typeface="Arial" panose="020B0604020202020204" pitchFamily="34" charset="0"/>
              </a:rPr>
              <a:t>User Input </a:t>
            </a:r>
            <a:r>
              <a:rPr lang="en-US" altLang="en-US" sz="1600" b="1" dirty="0">
                <a:solidFill>
                  <a:srgbClr val="000099"/>
                </a:solidFill>
                <a:latin typeface="Arial" panose="020B0604020202020204" pitchFamily="34" charset="0"/>
              </a:rPr>
              <a:t>and click the corresponding </a:t>
            </a:r>
            <a:r>
              <a:rPr lang="en-US" altLang="en-US" sz="1600" b="1" i="1" dirty="0">
                <a:solidFill>
                  <a:srgbClr val="000099"/>
                </a:solidFill>
                <a:latin typeface="Arial" panose="020B0604020202020204" pitchFamily="34" charset="0"/>
              </a:rPr>
              <a:t>Add To List</a:t>
            </a:r>
            <a:r>
              <a:rPr lang="en-US" altLang="en-US" sz="1600" b="1" dirty="0">
                <a:solidFill>
                  <a:srgbClr val="000099"/>
                </a:solidFill>
                <a:latin typeface="Arial" panose="020B0604020202020204" pitchFamily="34" charset="0"/>
              </a:rPr>
              <a:t> button</a:t>
            </a:r>
          </a:p>
          <a:p>
            <a:pPr algn="just">
              <a:spcBef>
                <a:spcPct val="10000"/>
              </a:spcBef>
              <a:spcAft>
                <a:spcPct val="10000"/>
              </a:spcAft>
              <a:buFont typeface="+mj-lt"/>
              <a:buAutoNum type="arabicPeriod" startAt="22"/>
            </a:pPr>
            <a:r>
              <a:rPr lang="en-US" altLang="en-US" sz="1600" b="1" dirty="0">
                <a:solidFill>
                  <a:srgbClr val="000099"/>
                </a:solidFill>
                <a:latin typeface="Arial" panose="020B0604020202020204" pitchFamily="34" charset="0"/>
              </a:rPr>
              <a:t>Add the HF Data Row, as well as the SINK, BL, GR, and GK </a:t>
            </a:r>
            <a:r>
              <a:rPr lang="en-US" altLang="en-US" sz="1600" b="1" dirty="0" err="1">
                <a:solidFill>
                  <a:srgbClr val="000099"/>
                </a:solidFill>
                <a:latin typeface="Arial" panose="020B0604020202020204" pitchFamily="34" charset="0"/>
              </a:rPr>
              <a:t>DataRows</a:t>
            </a:r>
            <a:endParaRPr lang="en-US" altLang="en-US" sz="1600" b="1" dirty="0">
              <a:solidFill>
                <a:srgbClr val="000099"/>
              </a:solidFill>
              <a:latin typeface="Arial" panose="020B0604020202020204" pitchFamily="34" charset="0"/>
            </a:endParaRPr>
          </a:p>
          <a:p>
            <a:pPr algn="just">
              <a:spcBef>
                <a:spcPct val="10000"/>
              </a:spcBef>
              <a:spcAft>
                <a:spcPct val="10000"/>
              </a:spcAft>
              <a:buFont typeface="+mj-lt"/>
              <a:buAutoNum type="arabicPeriod" startAt="22"/>
            </a:pPr>
            <a:r>
              <a:rPr lang="en-US" altLang="en-US" sz="1600" b="1" dirty="0">
                <a:solidFill>
                  <a:srgbClr val="000099"/>
                </a:solidFill>
                <a:latin typeface="Arial" panose="020B0604020202020204" pitchFamily="34" charset="0"/>
              </a:rPr>
              <a:t>This will output a wide variety of data points including the Temperature, Heat, Environmental Heat, Backload, and Sink Temperature for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group and the </a:t>
            </a:r>
            <a:r>
              <a:rPr lang="en-US" altLang="en-US" sz="1600" b="1" dirty="0" err="1">
                <a:solidFill>
                  <a:srgbClr val="000099"/>
                </a:solidFill>
                <a:latin typeface="Arial" panose="020B0604020202020204" pitchFamily="34" charset="0"/>
              </a:rPr>
              <a:t>HeatFlow</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Conducatance</a:t>
            </a:r>
            <a:r>
              <a:rPr lang="en-US" altLang="en-US" sz="1600" b="1" dirty="0">
                <a:solidFill>
                  <a:srgbClr val="000099"/>
                </a:solidFill>
                <a:latin typeface="Arial" panose="020B0604020202020204" pitchFamily="34" charset="0"/>
              </a:rPr>
              <a:t> between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and SPACE.</a:t>
            </a:r>
          </a:p>
          <a:p>
            <a:pPr algn="just">
              <a:spcBef>
                <a:spcPct val="10000"/>
              </a:spcBef>
              <a:spcAft>
                <a:spcPct val="10000"/>
              </a:spcAft>
              <a:buFont typeface="+mj-lt"/>
              <a:buAutoNum type="arabicPeriod" startAt="22"/>
            </a:pPr>
            <a:r>
              <a:rPr lang="en-US" altLang="en-US" sz="1600" b="1" dirty="0">
                <a:solidFill>
                  <a:srgbClr val="000099"/>
                </a:solidFill>
                <a:latin typeface="Arial" panose="020B0604020202020204" pitchFamily="34" charset="0"/>
              </a:rPr>
              <a:t>Close the properties form, return to the main interface and click Make XL.</a:t>
            </a:r>
          </a:p>
        </p:txBody>
      </p:sp>
      <p:pic>
        <p:nvPicPr>
          <p:cNvPr id="3" name="Picture 2">
            <a:extLst>
              <a:ext uri="{FF2B5EF4-FFF2-40B4-BE49-F238E27FC236}">
                <a16:creationId xmlns:a16="http://schemas.microsoft.com/office/drawing/2014/main" id="{56DEA42B-D5C2-1B60-39C8-836EC9ADB9D0}"/>
              </a:ext>
            </a:extLst>
          </p:cNvPr>
          <p:cNvPicPr>
            <a:picLocks noChangeAspect="1"/>
          </p:cNvPicPr>
          <p:nvPr/>
        </p:nvPicPr>
        <p:blipFill>
          <a:blip r:embed="rId7"/>
          <a:stretch>
            <a:fillRect/>
          </a:stretch>
        </p:blipFill>
        <p:spPr>
          <a:xfrm>
            <a:off x="4394124" y="1016672"/>
            <a:ext cx="4667794" cy="5512579"/>
          </a:xfrm>
          <a:prstGeom prst="rect">
            <a:avLst/>
          </a:prstGeom>
        </p:spPr>
      </p:pic>
    </p:spTree>
    <p:extLst>
      <p:ext uri="{BB962C8B-B14F-4D97-AF65-F5344CB8AC3E}">
        <p14:creationId xmlns:p14="http://schemas.microsoft.com/office/powerpoint/2010/main" val="3812075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76</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a:t>
            </a:r>
            <a:r>
              <a:rPr lang="en-US" altLang="en-US" sz="2000" b="1" u="sng" dirty="0"/>
              <a:t>Derived</a:t>
            </a:r>
            <a:r>
              <a:rPr lang="en-US" altLang="en-US" sz="2000" b="1" dirty="0"/>
              <a:t>, </a:t>
            </a:r>
            <a:r>
              <a:rPr lang="en-US" altLang="en-US" sz="2000" dirty="0" err="1"/>
              <a:t>MinMax</a:t>
            </a:r>
            <a:r>
              <a:rPr lang="en-US" altLang="en-US" sz="2000" dirty="0"/>
              <a:t>, and User </a:t>
            </a:r>
            <a:r>
              <a:rPr lang="en-US" altLang="en-US" sz="2000" dirty="0" err="1"/>
              <a:t>DataSets</a:t>
            </a:r>
            <a:endParaRPr lang="en-US" altLang="en-US" sz="2000"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Tx/>
              <a:buAutoNum type="arabicPeriod"/>
            </a:pPr>
            <a:r>
              <a:rPr lang="en-US" altLang="en-US" sz="1600" b="1" dirty="0">
                <a:solidFill>
                  <a:srgbClr val="000099"/>
                </a:solidFill>
                <a:latin typeface="Arial" panose="020B0604020202020204" pitchFamily="34" charset="0"/>
              </a:rPr>
              <a:t>Note on the HB00_Stability worksheet how all nodes have an</a:t>
            </a:r>
          </a:p>
          <a:p>
            <a:pPr marL="339725" indent="0" algn="just">
              <a:spcBef>
                <a:spcPts val="0"/>
              </a:spcBef>
              <a:spcAft>
                <a:spcPts val="0"/>
              </a:spcAft>
              <a:buNone/>
            </a:pPr>
            <a:r>
              <a:rPr lang="en-US" altLang="en-US" sz="1600" b="1" dirty="0">
                <a:solidFill>
                  <a:srgbClr val="000099"/>
                </a:solidFill>
                <a:latin typeface="Arial" panose="020B0604020202020204" pitchFamily="34" charset="0"/>
              </a:rPr>
              <a:t>average of nearly zero.  This is expected since all values have the average subtracted, therefore half the data is above the average and half is below, making the average of the computed values near zero</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Visualize the plot.  Make note of the differing time scales and </a:t>
            </a:r>
            <a:r>
              <a:rPr lang="en-US" altLang="en-US" sz="1600" b="1" dirty="0" err="1">
                <a:solidFill>
                  <a:srgbClr val="000099"/>
                </a:solidFill>
                <a:latin typeface="Arial" panose="020B0604020202020204" pitchFamily="34" charset="0"/>
              </a:rPr>
              <a:t>Pirmary</a:t>
            </a:r>
            <a:r>
              <a:rPr lang="en-US" altLang="en-US" sz="1600" b="1" dirty="0">
                <a:solidFill>
                  <a:srgbClr val="000099"/>
                </a:solidFill>
                <a:latin typeface="Arial" panose="020B0604020202020204" pitchFamily="34" charset="0"/>
              </a:rPr>
              <a:t> Y ais and Secondary Y axis ranges.</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9C14165-CC77-F576-B585-AABB955C61A9}"/>
              </a:ext>
            </a:extLst>
          </p:cNvPr>
          <p:cNvPicPr>
            <a:picLocks noChangeAspect="1"/>
          </p:cNvPicPr>
          <p:nvPr/>
        </p:nvPicPr>
        <p:blipFill>
          <a:blip r:embed="rId7"/>
          <a:stretch>
            <a:fillRect/>
          </a:stretch>
        </p:blipFill>
        <p:spPr>
          <a:xfrm>
            <a:off x="1295400" y="2213496"/>
            <a:ext cx="6324600" cy="4601324"/>
          </a:xfrm>
          <a:prstGeom prst="rect">
            <a:avLst/>
          </a:prstGeom>
        </p:spPr>
      </p:pic>
    </p:spTree>
    <p:extLst>
      <p:ext uri="{BB962C8B-B14F-4D97-AF65-F5344CB8AC3E}">
        <p14:creationId xmlns:p14="http://schemas.microsoft.com/office/powerpoint/2010/main" val="2877454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77</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a:t>
            </a:r>
            <a:r>
              <a:rPr lang="en-US" altLang="en-US" sz="2000" b="1" dirty="0"/>
              <a:t>, </a:t>
            </a:r>
            <a:r>
              <a:rPr lang="en-US" altLang="en-US" sz="2000" b="1" u="sng" dirty="0" err="1"/>
              <a:t>MinMax</a:t>
            </a:r>
            <a:r>
              <a:rPr lang="en-US" altLang="en-US" sz="2000" dirty="0"/>
              <a:t>, and User </a:t>
            </a:r>
            <a:r>
              <a:rPr lang="en-US" altLang="en-US" sz="2000" dirty="0" err="1"/>
              <a:t>DataSets</a:t>
            </a:r>
            <a:endParaRPr lang="en-US" altLang="en-US" sz="2000"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09600"/>
            <a:ext cx="8686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3"/>
            </a:pPr>
            <a:r>
              <a:rPr lang="en-US" altLang="en-US" sz="1600" b="1" dirty="0">
                <a:solidFill>
                  <a:srgbClr val="000099"/>
                </a:solidFill>
                <a:latin typeface="Arial" panose="020B0604020202020204" pitchFamily="34" charset="0"/>
              </a:rPr>
              <a:t>Note that the </a:t>
            </a:r>
            <a:r>
              <a:rPr lang="en-US" altLang="en-US" sz="1600" b="1" dirty="0" err="1">
                <a:solidFill>
                  <a:srgbClr val="000099"/>
                </a:solidFill>
                <a:latin typeface="Arial" panose="020B0604020202020204" pitchFamily="34" charset="0"/>
              </a:rPr>
              <a:t>AllCases</a:t>
            </a:r>
            <a:r>
              <a:rPr lang="en-US" altLang="en-US" sz="1600" b="1" dirty="0">
                <a:solidFill>
                  <a:srgbClr val="000099"/>
                </a:solidFill>
                <a:latin typeface="Arial" panose="020B0604020202020204" pitchFamily="34" charset="0"/>
              </a:rPr>
              <a:t> </a:t>
            </a:r>
            <a:r>
              <a:rPr lang="en-US" altLang="en-US" sz="1600" b="1" dirty="0" err="1">
                <a:solidFill>
                  <a:srgbClr val="000099"/>
                </a:solidFill>
                <a:latin typeface="Arial" panose="020B0604020202020204" pitchFamily="34" charset="0"/>
              </a:rPr>
              <a:t>MinMaxDataSet</a:t>
            </a:r>
            <a:r>
              <a:rPr lang="en-US" altLang="en-US" sz="1600" b="1" dirty="0">
                <a:solidFill>
                  <a:srgbClr val="000099"/>
                </a:solidFill>
                <a:latin typeface="Arial" panose="020B0604020202020204" pitchFamily="34" charset="0"/>
              </a:rPr>
              <a:t> produced two worksheets:</a:t>
            </a:r>
          </a:p>
          <a:p>
            <a:pPr marL="339725" indent="0" algn="just">
              <a:spcBef>
                <a:spcPts val="0"/>
              </a:spcBef>
              <a:spcAft>
                <a:spcPts val="0"/>
              </a:spcAft>
              <a:buNone/>
            </a:pPr>
            <a:r>
              <a:rPr lang="en-US" altLang="en-US" sz="1600" b="1" dirty="0" err="1">
                <a:solidFill>
                  <a:srgbClr val="000099"/>
                </a:solidFill>
                <a:latin typeface="Arial" panose="020B0604020202020204" pitchFamily="34" charset="0"/>
              </a:rPr>
              <a:t>MinAllCases</a:t>
            </a:r>
            <a:r>
              <a:rPr lang="en-US" altLang="en-US" sz="1600" b="1" dirty="0">
                <a:solidFill>
                  <a:srgbClr val="000099"/>
                </a:solidFill>
                <a:latin typeface="Arial" panose="020B0604020202020204" pitchFamily="34" charset="0"/>
              </a:rPr>
              <a:t> and </a:t>
            </a:r>
            <a:r>
              <a:rPr lang="en-US" altLang="en-US" sz="1600" b="1" dirty="0" err="1">
                <a:solidFill>
                  <a:srgbClr val="000099"/>
                </a:solidFill>
                <a:latin typeface="Arial" panose="020B0604020202020204" pitchFamily="34" charset="0"/>
              </a:rPr>
              <a:t>MaxAllCases</a:t>
            </a:r>
            <a:r>
              <a:rPr lang="en-US" altLang="en-US" sz="1600" b="1" dirty="0">
                <a:solidFill>
                  <a:srgbClr val="000099"/>
                </a:solidFill>
                <a:latin typeface="Arial" panose="020B0604020202020204" pitchFamily="34" charset="0"/>
              </a:rPr>
              <a:t>.</a:t>
            </a:r>
          </a:p>
          <a:p>
            <a:pPr marL="339725" indent="-339725" algn="just">
              <a:spcBef>
                <a:spcPts val="0"/>
              </a:spcBef>
              <a:spcAft>
                <a:spcPts val="0"/>
              </a:spcAft>
              <a:buFont typeface="+mj-lt"/>
              <a:buAutoNum type="arabicPeriod" startAt="4"/>
            </a:pPr>
            <a:r>
              <a:rPr lang="en-US" altLang="en-US" sz="1600" b="1" dirty="0">
                <a:solidFill>
                  <a:srgbClr val="000099"/>
                </a:solidFill>
                <a:latin typeface="Arial" panose="020B0604020202020204" pitchFamily="34" charset="0"/>
              </a:rPr>
              <a:t>Note in the Table that the Min and Max values from the </a:t>
            </a:r>
            <a:r>
              <a:rPr lang="en-US" altLang="en-US" sz="1600" b="1" dirty="0" err="1">
                <a:solidFill>
                  <a:srgbClr val="000099"/>
                </a:solidFill>
                <a:latin typeface="Arial" panose="020B0604020202020204" pitchFamily="34" charset="0"/>
              </a:rPr>
              <a:t>MinMaxDataSet</a:t>
            </a:r>
            <a:r>
              <a:rPr lang="en-US" altLang="en-US" sz="1600" b="1" dirty="0">
                <a:solidFill>
                  <a:srgbClr val="000099"/>
                </a:solidFill>
                <a:latin typeface="Arial" panose="020B0604020202020204" pitchFamily="34" charset="0"/>
              </a:rPr>
              <a:t> columns do indeed represent the coldest and hottest temperatures across all cases as well as indicating in which case the global Min and Max can be found</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25C0B8-A85A-F765-CE87-9DC72AC1A405}"/>
              </a:ext>
            </a:extLst>
          </p:cNvPr>
          <p:cNvPicPr>
            <a:picLocks noChangeAspect="1"/>
          </p:cNvPicPr>
          <p:nvPr/>
        </p:nvPicPr>
        <p:blipFill rotWithShape="1">
          <a:blip r:embed="rId7"/>
          <a:srcRect l="28910" t="22361" r="20833" b="54961"/>
          <a:stretch/>
        </p:blipFill>
        <p:spPr>
          <a:xfrm>
            <a:off x="855618" y="2050869"/>
            <a:ext cx="7467600" cy="1828800"/>
          </a:xfrm>
          <a:prstGeom prst="rect">
            <a:avLst/>
          </a:prstGeom>
        </p:spPr>
      </p:pic>
      <p:pic>
        <p:nvPicPr>
          <p:cNvPr id="6" name="Picture 5">
            <a:extLst>
              <a:ext uri="{FF2B5EF4-FFF2-40B4-BE49-F238E27FC236}">
                <a16:creationId xmlns:a16="http://schemas.microsoft.com/office/drawing/2014/main" id="{74502FE2-8A0E-C238-8435-C6E280AFE36F}"/>
              </a:ext>
            </a:extLst>
          </p:cNvPr>
          <p:cNvPicPr>
            <a:picLocks noChangeAspect="1"/>
          </p:cNvPicPr>
          <p:nvPr/>
        </p:nvPicPr>
        <p:blipFill rotWithShape="1">
          <a:blip r:embed="rId8"/>
          <a:srcRect t="22361" r="15833" b="33109"/>
          <a:stretch/>
        </p:blipFill>
        <p:spPr>
          <a:xfrm>
            <a:off x="17418" y="3940758"/>
            <a:ext cx="9144000" cy="2625505"/>
          </a:xfrm>
          <a:prstGeom prst="rect">
            <a:avLst/>
          </a:prstGeom>
        </p:spPr>
      </p:pic>
    </p:spTree>
    <p:extLst>
      <p:ext uri="{BB962C8B-B14F-4D97-AF65-F5344CB8AC3E}">
        <p14:creationId xmlns:p14="http://schemas.microsoft.com/office/powerpoint/2010/main" val="3427122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2">
            <a:extLst>
              <a:ext uri="{FF2B5EF4-FFF2-40B4-BE49-F238E27FC236}">
                <a16:creationId xmlns:a16="http://schemas.microsoft.com/office/drawing/2014/main" id="{44F38369-F866-3E91-2FBA-D1F5E8A00BC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DC32C4-8FAB-493C-872A-1B27D241DD4D}" type="slidenum">
              <a:rPr lang="en-US" altLang="en-US" sz="1400">
                <a:solidFill>
                  <a:srgbClr val="FF0000"/>
                </a:solidFill>
                <a:latin typeface="Arial" panose="020B0604020202020204" pitchFamily="34" charset="0"/>
              </a:rPr>
              <a:pPr>
                <a:spcBef>
                  <a:spcPct val="0"/>
                </a:spcBef>
                <a:buFontTx/>
                <a:buNone/>
              </a:pPr>
              <a:t>78</a:t>
            </a:fld>
            <a:endParaRPr lang="en-US" altLang="en-US" sz="1400">
              <a:solidFill>
                <a:srgbClr val="FF0000"/>
              </a:solidFill>
              <a:latin typeface="Arial" panose="020B0604020202020204" pitchFamily="34" charset="0"/>
            </a:endParaRPr>
          </a:p>
        </p:txBody>
      </p:sp>
      <p:sp>
        <p:nvSpPr>
          <p:cNvPr id="94211" name="Rectangle 2">
            <a:extLst>
              <a:ext uri="{FF2B5EF4-FFF2-40B4-BE49-F238E27FC236}">
                <a16:creationId xmlns:a16="http://schemas.microsoft.com/office/drawing/2014/main" id="{FCEEC168-6E88-068F-07A9-3D2B0F621741}"/>
              </a:ext>
            </a:extLst>
          </p:cNvPr>
          <p:cNvSpPr>
            <a:spLocks noGrp="1" noChangeArrowheads="1"/>
          </p:cNvSpPr>
          <p:nvPr>
            <p:ph type="title"/>
          </p:nvPr>
        </p:nvSpPr>
        <p:spPr/>
        <p:txBody>
          <a:bodyPr/>
          <a:lstStyle/>
          <a:p>
            <a:pPr eaLnBrk="1" hangingPunct="1"/>
            <a:r>
              <a:rPr lang="en-US" altLang="en-US" dirty="0"/>
              <a:t>TARP</a:t>
            </a:r>
            <a:r>
              <a:rPr lang="en-US" altLang="en-US" baseline="30000" dirty="0"/>
              <a:t>® </a:t>
            </a:r>
            <a:r>
              <a:rPr lang="en-US" altLang="en-US" sz="2000" dirty="0"/>
              <a:t>– Derived</a:t>
            </a:r>
            <a:r>
              <a:rPr lang="en-US" altLang="en-US" sz="2000" b="1" dirty="0"/>
              <a:t>, </a:t>
            </a:r>
            <a:r>
              <a:rPr lang="en-US" altLang="en-US" sz="2000" dirty="0" err="1"/>
              <a:t>MinMax</a:t>
            </a:r>
            <a:r>
              <a:rPr lang="en-US" altLang="en-US" sz="2000" dirty="0"/>
              <a:t>, and </a:t>
            </a:r>
            <a:r>
              <a:rPr lang="en-US" altLang="en-US" sz="2000" b="1" u="sng" dirty="0"/>
              <a:t>User </a:t>
            </a:r>
            <a:r>
              <a:rPr lang="en-US" altLang="en-US" sz="2000" b="1" u="sng" dirty="0" err="1"/>
              <a:t>DataSets</a:t>
            </a:r>
            <a:endParaRPr lang="en-US" altLang="en-US" sz="2000" b="1" u="sng" dirty="0"/>
          </a:p>
        </p:txBody>
      </p:sp>
      <p:sp>
        <p:nvSpPr>
          <p:cNvPr id="94212" name="Rectangle 4">
            <a:extLst>
              <a:ext uri="{FF2B5EF4-FFF2-40B4-BE49-F238E27FC236}">
                <a16:creationId xmlns:a16="http://schemas.microsoft.com/office/drawing/2014/main" id="{2667ADBF-61E2-B968-33F0-4E9BC1C9AC39}"/>
              </a:ext>
            </a:extLst>
          </p:cNvPr>
          <p:cNvSpPr>
            <a:spLocks noChangeArrowheads="1"/>
          </p:cNvSpPr>
          <p:nvPr/>
        </p:nvSpPr>
        <p:spPr bwMode="auto">
          <a:xfrm>
            <a:off x="152400" y="685800"/>
            <a:ext cx="868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5"/>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UserDataSet</a:t>
            </a:r>
            <a:r>
              <a:rPr lang="en-US" altLang="en-US" sz="1600" b="1" dirty="0">
                <a:solidFill>
                  <a:srgbClr val="000099"/>
                </a:solidFill>
                <a:latin typeface="Arial" panose="020B0604020202020204" pitchFamily="34" charset="0"/>
              </a:rPr>
              <a:t> format is similar to other </a:t>
            </a:r>
            <a:r>
              <a:rPr lang="en-US" altLang="en-US" sz="1600" b="1" dirty="0" err="1">
                <a:solidFill>
                  <a:srgbClr val="000099"/>
                </a:solidFill>
                <a:latin typeface="Arial" panose="020B0604020202020204" pitchFamily="34" charset="0"/>
              </a:rPr>
              <a:t>DataSets</a:t>
            </a:r>
            <a:r>
              <a:rPr lang="en-US" altLang="en-US" sz="1600" b="1" dirty="0">
                <a:solidFill>
                  <a:srgbClr val="000099"/>
                </a:solidFill>
                <a:latin typeface="Arial" panose="020B0604020202020204" pitchFamily="34" charset="0"/>
              </a:rPr>
              <a:t>, except that it                                        has no definitions of Groups/Parameters since each </a:t>
            </a:r>
            <a:r>
              <a:rPr lang="en-US" altLang="en-US" sz="1600" b="1" dirty="0" err="1">
                <a:solidFill>
                  <a:srgbClr val="000099"/>
                </a:solidFill>
                <a:latin typeface="Arial" panose="020B0604020202020204" pitchFamily="34" charset="0"/>
              </a:rPr>
              <a:t>DataRow</a:t>
            </a:r>
            <a:r>
              <a:rPr lang="en-US" altLang="en-US" sz="1600" b="1" dirty="0">
                <a:solidFill>
                  <a:srgbClr val="000099"/>
                </a:solidFill>
                <a:latin typeface="Arial" panose="020B0604020202020204" pitchFamily="34" charset="0"/>
              </a:rPr>
              <a:t> is unique and does not lend itself to any further grouping or reduction</a:t>
            </a:r>
          </a:p>
          <a:p>
            <a:pPr algn="just">
              <a:spcBef>
                <a:spcPts val="0"/>
              </a:spcBef>
              <a:spcAft>
                <a:spcPts val="0"/>
              </a:spcAft>
              <a:buFont typeface="+mj-lt"/>
              <a:buAutoNum type="arabicPeriod" startAt="6"/>
            </a:pPr>
            <a:r>
              <a:rPr lang="en-US" altLang="en-US" sz="1600" b="1" dirty="0">
                <a:solidFill>
                  <a:srgbClr val="000099"/>
                </a:solidFill>
                <a:latin typeface="Arial" panose="020B0604020202020204" pitchFamily="34" charset="0"/>
              </a:rPr>
              <a:t>One thing to note is that the values computed for the BL and Sink are different from those computed in Example 3.  The reason for this is that </a:t>
            </a:r>
            <a:r>
              <a:rPr lang="en-US" altLang="en-US" sz="1600" b="1" dirty="0" err="1">
                <a:solidFill>
                  <a:srgbClr val="000099"/>
                </a:solidFill>
                <a:latin typeface="Arial" panose="020B0604020202020204" pitchFamily="34" charset="0"/>
              </a:rPr>
              <a:t>UserDataSets</a:t>
            </a:r>
            <a:r>
              <a:rPr lang="en-US" altLang="en-US" sz="1600" b="1" dirty="0">
                <a:solidFill>
                  <a:srgbClr val="000099"/>
                </a:solidFill>
                <a:latin typeface="Arial" panose="020B0604020202020204" pitchFamily="34" charset="0"/>
              </a:rPr>
              <a:t> do include self view in the computations.  If Example 3 is revised to include self view (i.e. uncheck the “Ignore couplings where both nodes are Backload Nodes”, then the same values would be produced.</a:t>
            </a:r>
          </a:p>
          <a:p>
            <a:pPr algn="just">
              <a:spcBef>
                <a:spcPts val="0"/>
              </a:spcBef>
              <a:spcAft>
                <a:spcPts val="0"/>
              </a:spcAft>
              <a:buFont typeface="+mj-lt"/>
              <a:buAutoNum type="arabicPeriod" startAt="6"/>
            </a:pPr>
            <a:r>
              <a:rPr lang="en-US" altLang="en-US" sz="1600" b="1" dirty="0">
                <a:solidFill>
                  <a:srgbClr val="000099"/>
                </a:solidFill>
                <a:latin typeface="Arial" panose="020B0604020202020204" pitchFamily="34" charset="0"/>
              </a:rPr>
              <a:t>Also note that the GR summation is zero, since couplings to space would be found in the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File and therefore are summed in the GK computation.  However, if no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file was specified, then these values would be found in the Input File and GR would be non-zero. </a:t>
            </a:r>
          </a:p>
        </p:txBody>
      </p:sp>
      <p:pic>
        <p:nvPicPr>
          <p:cNvPr id="94213" name="Picture 14">
            <a:hlinkClick r:id="rId3" action="ppaction://hlinksldjump"/>
            <a:extLst>
              <a:ext uri="{FF2B5EF4-FFF2-40B4-BE49-F238E27FC236}">
                <a16:creationId xmlns:a16="http://schemas.microsoft.com/office/drawing/2014/main" id="{8136F02E-1083-EF7B-609D-FA8B811C9F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4214" name="Picture 3">
            <a:hlinkClick r:id="rId5" action="ppaction://hlinksldjump"/>
            <a:extLst>
              <a:ext uri="{FF2B5EF4-FFF2-40B4-BE49-F238E27FC236}">
                <a16:creationId xmlns:a16="http://schemas.microsoft.com/office/drawing/2014/main" id="{29ACB5D1-F54F-BD5E-60C5-7BF80ECAEF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25"/>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4279EA-009E-96B0-31B1-5238A5154C31}"/>
              </a:ext>
            </a:extLst>
          </p:cNvPr>
          <p:cNvPicPr>
            <a:picLocks noChangeAspect="1"/>
          </p:cNvPicPr>
          <p:nvPr/>
        </p:nvPicPr>
        <p:blipFill rotWithShape="1">
          <a:blip r:embed="rId7"/>
          <a:srcRect t="22361" b="56142"/>
          <a:stretch/>
        </p:blipFill>
        <p:spPr>
          <a:xfrm>
            <a:off x="0" y="5486400"/>
            <a:ext cx="9144000" cy="1066800"/>
          </a:xfrm>
          <a:prstGeom prst="rect">
            <a:avLst/>
          </a:prstGeom>
        </p:spPr>
      </p:pic>
      <p:pic>
        <p:nvPicPr>
          <p:cNvPr id="5" name="Picture 4">
            <a:extLst>
              <a:ext uri="{FF2B5EF4-FFF2-40B4-BE49-F238E27FC236}">
                <a16:creationId xmlns:a16="http://schemas.microsoft.com/office/drawing/2014/main" id="{3E546EF2-E63A-E649-23EB-8B9A3FA21586}"/>
              </a:ext>
            </a:extLst>
          </p:cNvPr>
          <p:cNvPicPr>
            <a:picLocks noChangeAspect="1"/>
          </p:cNvPicPr>
          <p:nvPr/>
        </p:nvPicPr>
        <p:blipFill rotWithShape="1">
          <a:blip r:embed="rId7"/>
          <a:srcRect t="22361" r="68442" b="57678"/>
          <a:stretch/>
        </p:blipFill>
        <p:spPr>
          <a:xfrm>
            <a:off x="3976688" y="3657600"/>
            <a:ext cx="5105400" cy="1752600"/>
          </a:xfrm>
          <a:prstGeom prst="rect">
            <a:avLst/>
          </a:prstGeom>
        </p:spPr>
      </p:pic>
      <p:sp>
        <p:nvSpPr>
          <p:cNvPr id="8" name="Rectangle 4">
            <a:extLst>
              <a:ext uri="{FF2B5EF4-FFF2-40B4-BE49-F238E27FC236}">
                <a16:creationId xmlns:a16="http://schemas.microsoft.com/office/drawing/2014/main" id="{D61C957C-66B1-3BE6-45E3-168DF97CD003}"/>
              </a:ext>
            </a:extLst>
          </p:cNvPr>
          <p:cNvSpPr>
            <a:spLocks noChangeArrowheads="1"/>
          </p:cNvSpPr>
          <p:nvPr/>
        </p:nvSpPr>
        <p:spPr bwMode="auto">
          <a:xfrm>
            <a:off x="152400" y="3657600"/>
            <a:ext cx="373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8"/>
            </a:pPr>
            <a:r>
              <a:rPr lang="en-US" altLang="en-US" sz="1600" b="1" dirty="0">
                <a:solidFill>
                  <a:srgbClr val="000099"/>
                </a:solidFill>
                <a:latin typeface="Arial" panose="020B0604020202020204" pitchFamily="34" charset="0"/>
              </a:rPr>
              <a:t>Lastly, note that the sign for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is negative if leaving Group A and going to Group B and positive if leaving Group B and entering Group A</a:t>
            </a:r>
          </a:p>
        </p:txBody>
      </p:sp>
    </p:spTree>
    <p:extLst>
      <p:ext uri="{BB962C8B-B14F-4D97-AF65-F5344CB8AC3E}">
        <p14:creationId xmlns:p14="http://schemas.microsoft.com/office/powerpoint/2010/main" val="2729086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a:extLst>
              <a:ext uri="{FF2B5EF4-FFF2-40B4-BE49-F238E27FC236}">
                <a16:creationId xmlns:a16="http://schemas.microsoft.com/office/drawing/2014/main" id="{1D13252D-2E37-16A1-63EB-B311CE82FD7E}"/>
              </a:ext>
            </a:extLst>
          </p:cNvPr>
          <p:cNvPicPr>
            <a:picLocks noChangeAspect="1"/>
          </p:cNvPicPr>
          <p:nvPr/>
        </p:nvPicPr>
        <p:blipFill>
          <a:blip r:embed="rId3">
            <a:extLst>
              <a:ext uri="{28A0092B-C50C-407E-A947-70E740481C1C}">
                <a14:useLocalDpi xmlns:a14="http://schemas.microsoft.com/office/drawing/2010/main" val="0"/>
              </a:ext>
            </a:extLst>
          </a:blip>
          <a:srcRect l="12857" t="7288" r="12857" b="8904"/>
          <a:stretch>
            <a:fillRect/>
          </a:stretch>
        </p:blipFill>
        <p:spPr bwMode="auto">
          <a:xfrm>
            <a:off x="228600" y="1066800"/>
            <a:ext cx="86455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2">
            <a:extLst>
              <a:ext uri="{FF2B5EF4-FFF2-40B4-BE49-F238E27FC236}">
                <a16:creationId xmlns:a16="http://schemas.microsoft.com/office/drawing/2014/main" id="{833E0697-5D96-1B8D-8241-4F9D1E04BF3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EB79FE-ADA2-45E9-B7B4-776E6239C15C}" type="slidenum">
              <a:rPr lang="en-US" altLang="en-US" sz="1400">
                <a:solidFill>
                  <a:srgbClr val="FF0000"/>
                </a:solidFill>
                <a:latin typeface="Arial" panose="020B0604020202020204" pitchFamily="34" charset="0"/>
              </a:rPr>
              <a:pPr>
                <a:spcBef>
                  <a:spcPct val="0"/>
                </a:spcBef>
                <a:buFontTx/>
                <a:buNone/>
              </a:pPr>
              <a:t>8</a:t>
            </a:fld>
            <a:endParaRPr lang="en-US" altLang="en-US" sz="1400">
              <a:solidFill>
                <a:srgbClr val="FF0000"/>
              </a:solidFill>
              <a:latin typeface="Arial" panose="020B0604020202020204" pitchFamily="34" charset="0"/>
            </a:endParaRPr>
          </a:p>
        </p:txBody>
      </p:sp>
      <p:sp>
        <p:nvSpPr>
          <p:cNvPr id="20483" name="Rectangle 2">
            <a:extLst>
              <a:ext uri="{FF2B5EF4-FFF2-40B4-BE49-F238E27FC236}">
                <a16:creationId xmlns:a16="http://schemas.microsoft.com/office/drawing/2014/main" id="{7961EEFC-D953-8B60-2827-04517FDCB5AC}"/>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0484" name="Rectangle 3">
            <a:extLst>
              <a:ext uri="{FF2B5EF4-FFF2-40B4-BE49-F238E27FC236}">
                <a16:creationId xmlns:a16="http://schemas.microsoft.com/office/drawing/2014/main" id="{14C8D0F4-E4CB-E468-4684-926EBB5F5A6E}"/>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a:t>
            </a:r>
            <a:r>
              <a:rPr lang="en-US" altLang="en-US" sz="2000" dirty="0" err="1"/>
              <a:t>DataSet</a:t>
            </a:r>
            <a:r>
              <a:rPr lang="en-US" altLang="en-US" sz="2000" dirty="0"/>
              <a:t> Formats</a:t>
            </a:r>
          </a:p>
        </p:txBody>
      </p:sp>
      <p:sp>
        <p:nvSpPr>
          <p:cNvPr id="20485" name="Rectangle 81">
            <a:extLst>
              <a:ext uri="{FF2B5EF4-FFF2-40B4-BE49-F238E27FC236}">
                <a16:creationId xmlns:a16="http://schemas.microsoft.com/office/drawing/2014/main" id="{857D80D7-6DFC-9804-EE3E-1134A1396CE2}"/>
              </a:ext>
            </a:extLst>
          </p:cNvPr>
          <p:cNvSpPr>
            <a:spLocks noChangeArrowheads="1"/>
          </p:cNvSpPr>
          <p:nvPr/>
        </p:nvSpPr>
        <p:spPr bwMode="auto">
          <a:xfrm>
            <a:off x="228600" y="990600"/>
            <a:ext cx="7315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pPr>
            <a:r>
              <a:rPr lang="en-US" altLang="en-US" sz="2200" b="1">
                <a:latin typeface="Arial" panose="020B0604020202020204" pitchFamily="34" charset="0"/>
              </a:rPr>
              <a:t>Many formats and parameters are supported in TARP including:</a:t>
            </a: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pPr>
            <a:endParaRPr lang="en-US" altLang="en-US" sz="2200" b="1">
              <a:latin typeface="Arial" panose="020B0604020202020204" pitchFamily="34" charset="0"/>
            </a:endParaRPr>
          </a:p>
          <a:p>
            <a:pPr algn="just">
              <a:spcBef>
                <a:spcPct val="10000"/>
              </a:spcBef>
              <a:spcAft>
                <a:spcPct val="10000"/>
              </a:spcAft>
              <a:buFontTx/>
              <a:buNone/>
            </a:pPr>
            <a:endParaRPr lang="en-US" altLang="en-US" sz="1600" i="1">
              <a:latin typeface="Arial" panose="020B0604020202020204" pitchFamily="34" charset="0"/>
            </a:endParaRPr>
          </a:p>
        </p:txBody>
      </p:sp>
      <p:graphicFrame>
        <p:nvGraphicFramePr>
          <p:cNvPr id="43179" name="Group 171">
            <a:extLst>
              <a:ext uri="{FF2B5EF4-FFF2-40B4-BE49-F238E27FC236}">
                <a16:creationId xmlns:a16="http://schemas.microsoft.com/office/drawing/2014/main" id="{0A173A60-8091-FCB4-E40B-B7E60A58BA01}"/>
              </a:ext>
            </a:extLst>
          </p:cNvPr>
          <p:cNvGraphicFramePr>
            <a:graphicFrameLocks noGrp="1"/>
          </p:cNvGraphicFramePr>
          <p:nvPr/>
        </p:nvGraphicFramePr>
        <p:xfrm>
          <a:off x="304800" y="1824038"/>
          <a:ext cx="8305800" cy="4756152"/>
        </p:xfrm>
        <a:graphic>
          <a:graphicData uri="http://schemas.openxmlformats.org/drawingml/2006/table">
            <a:tbl>
              <a:tblPr/>
              <a:tblGrid>
                <a:gridCol w="37338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chemeClr val="tx1"/>
                          </a:solidFill>
                          <a:effectLst/>
                          <a:latin typeface="Times New Roman" pitchFamily="18" charset="0"/>
                        </a:rPr>
                        <a:t>Format</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a:ln>
                            <a:noFill/>
                          </a:ln>
                          <a:solidFill>
                            <a:schemeClr val="tx1"/>
                          </a:solidFill>
                          <a:effectLst/>
                          <a:latin typeface="Times New Roman" pitchFamily="18" charset="0"/>
                        </a:rPr>
                        <a:t>Parameters</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SINDA/FLUINT (.out, .</a:t>
                      </a:r>
                      <a:r>
                        <a:rPr kumimoji="0" lang="en-US" sz="2000" b="0" i="0" u="none" strike="noStrike" cap="none" normalizeH="0" baseline="0" dirty="0" err="1">
                          <a:ln>
                            <a:noFill/>
                          </a:ln>
                          <a:solidFill>
                            <a:schemeClr val="tx1"/>
                          </a:solidFill>
                          <a:effectLst/>
                          <a:latin typeface="Times New Roman" pitchFamily="18" charset="0"/>
                        </a:rPr>
                        <a:t>sav</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csr</a:t>
                      </a:r>
                      <a:r>
                        <a:rPr kumimoji="0" lang="en-US" sz="2000" b="0" i="0" u="none" strike="noStrike" cap="none" normalizeH="0" baseline="0" dirty="0">
                          <a:ln>
                            <a:noFill/>
                          </a:ln>
                          <a:solidFill>
                            <a:schemeClr val="tx1"/>
                          </a:solidFill>
                          <a:effectLst/>
                          <a:latin typeface="Times New Roman" pitchFamily="18" charset="0"/>
                        </a:rPr>
                        <a:t>)</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 Q, G, C</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FLUINT</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LT, LP, LX, LV, LD, LH, LQ, LM</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SINDA/G</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T, Q, G, C, F</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ESATAN (PRNDBL)</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 Q, QS, QA, QE, QI, QR, G, GL, GR, C</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ESATAN (PRNDTB)</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 Q, QS, QA, QE, QI, QR</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TMG</a:t>
                      </a:r>
                      <a:endParaRPr kumimoji="0" lang="en-US" sz="2000" b="0" i="0" u="none" strike="noStrike" cap="none" normalizeH="0" baseline="0" dirty="0">
                        <a:ln>
                          <a:noFill/>
                        </a:ln>
                        <a:solidFill>
                          <a:schemeClr val="tx1"/>
                        </a:solidFill>
                        <a:effectLst/>
                        <a:latin typeface="Times New Roman" pitchFamily="18" charset="0"/>
                      </a:endParaRP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 Q (QNODEF)</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TAK2000</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T, Q, G, C</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TSS</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Q, QS, QA, QE, Q”, QS”, QA”, QE”</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ThermalDesktop</a:t>
                      </a:r>
                      <a:r>
                        <a:rPr kumimoji="0" lang="en-US" sz="2000" b="0" i="0" u="none" strike="noStrike" cap="none" normalizeH="0" baseline="0" dirty="0">
                          <a:ln>
                            <a:noFill/>
                          </a:ln>
                          <a:solidFill>
                            <a:schemeClr val="tx1"/>
                          </a:solidFill>
                          <a:effectLst/>
                          <a:latin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rPr>
                        <a:t>hr</a:t>
                      </a:r>
                      <a:r>
                        <a:rPr kumimoji="0" lang="en-US" sz="2000" b="0" i="0" u="none" strike="noStrike" cap="none" normalizeH="0" baseline="0" dirty="0">
                          <a:ln>
                            <a:noFill/>
                          </a:ln>
                          <a:solidFill>
                            <a:schemeClr val="tx1"/>
                          </a:solidFill>
                          <a:effectLst/>
                          <a:latin typeface="Times New Roman" pitchFamily="18" charset="0"/>
                        </a:rPr>
                        <a:t>*)</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Q, QS, QA, QE, Q”, QS”, QA”, QE”</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pitchFamily="18" charset="0"/>
                        </a:rPr>
                        <a:t>COVeR</a:t>
                      </a:r>
                      <a:endParaRPr kumimoji="0" lang="en-US" sz="2000" b="0" i="0" u="none" strike="noStrike" cap="none" normalizeH="0" baseline="0" dirty="0">
                        <a:ln>
                          <a:noFill/>
                        </a:ln>
                        <a:solidFill>
                          <a:schemeClr val="tx1"/>
                        </a:solidFill>
                        <a:effectLst/>
                        <a:latin typeface="Times New Roman" pitchFamily="18" charset="0"/>
                      </a:endParaRP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T, Q, G, C</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6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Comma, Space or Tab Delimited</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N/A</a:t>
                      </a:r>
                    </a:p>
                  </a:txBody>
                  <a:tcPr marL="91429" marR="91429"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pic>
        <p:nvPicPr>
          <p:cNvPr id="20527" name="Picture 14">
            <a:hlinkClick r:id="rId3" action="ppaction://hlinksldjump"/>
            <a:extLst>
              <a:ext uri="{FF2B5EF4-FFF2-40B4-BE49-F238E27FC236}">
                <a16:creationId xmlns:a16="http://schemas.microsoft.com/office/drawing/2014/main" id="{77735B04-ACFA-299D-8161-0EBB29283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28" name="Picture 8">
            <a:hlinkClick r:id="rId5" action="ppaction://hlinksldjump"/>
            <a:extLst>
              <a:ext uri="{FF2B5EF4-FFF2-40B4-BE49-F238E27FC236}">
                <a16:creationId xmlns:a16="http://schemas.microsoft.com/office/drawing/2014/main" id="{46F1DE32-B992-E426-CE90-AC33EC0B04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02350" y="635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2">
            <a:extLst>
              <a:ext uri="{FF2B5EF4-FFF2-40B4-BE49-F238E27FC236}">
                <a16:creationId xmlns:a16="http://schemas.microsoft.com/office/drawing/2014/main" id="{3569350D-307C-D1E9-81C7-5C38D635DBF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98925E8-450E-48F3-9ED9-C3D4B5F52C91}" type="slidenum">
              <a:rPr lang="en-US" altLang="en-US" sz="1400">
                <a:solidFill>
                  <a:srgbClr val="FF0000"/>
                </a:solidFill>
                <a:latin typeface="Arial" panose="020B0604020202020204" pitchFamily="34" charset="0"/>
              </a:rPr>
              <a:pPr>
                <a:spcBef>
                  <a:spcPct val="0"/>
                </a:spcBef>
                <a:buFontTx/>
                <a:buNone/>
              </a:pPr>
              <a:t>80</a:t>
            </a:fld>
            <a:endParaRPr lang="en-US" altLang="en-US" sz="1400">
              <a:solidFill>
                <a:srgbClr val="FF0000"/>
              </a:solidFill>
              <a:latin typeface="Arial" panose="020B0604020202020204" pitchFamily="34" charset="0"/>
            </a:endParaRPr>
          </a:p>
        </p:txBody>
      </p:sp>
      <p:sp>
        <p:nvSpPr>
          <p:cNvPr id="126979" name="Rectangle 2">
            <a:extLst>
              <a:ext uri="{FF2B5EF4-FFF2-40B4-BE49-F238E27FC236}">
                <a16:creationId xmlns:a16="http://schemas.microsoft.com/office/drawing/2014/main" id="{C093CCCD-29DF-06EF-AADE-E7B5F148EA54}"/>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6980" name="Rectangle 3">
            <a:extLst>
              <a:ext uri="{FF2B5EF4-FFF2-40B4-BE49-F238E27FC236}">
                <a16:creationId xmlns:a16="http://schemas.microsoft.com/office/drawing/2014/main" id="{7BC37F94-3469-6EAF-A5ED-18A446C559C5}"/>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Introduction</a:t>
            </a:r>
          </a:p>
        </p:txBody>
      </p:sp>
      <p:sp>
        <p:nvSpPr>
          <p:cNvPr id="126981" name="Rectangle 4">
            <a:extLst>
              <a:ext uri="{FF2B5EF4-FFF2-40B4-BE49-F238E27FC236}">
                <a16:creationId xmlns:a16="http://schemas.microsoft.com/office/drawing/2014/main" id="{972F4D3C-1447-3047-894C-732A284A00F8}"/>
              </a:ext>
            </a:extLst>
          </p:cNvPr>
          <p:cNvSpPr>
            <a:spLocks noChangeArrowheads="1"/>
          </p:cNvSpPr>
          <p:nvPr/>
        </p:nvSpPr>
        <p:spPr bwMode="auto">
          <a:xfrm>
            <a:off x="228600" y="838200"/>
            <a:ext cx="8686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627063" indent="-169863">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200" b="1">
                <a:latin typeface="Arial" panose="020B0604020202020204" pitchFamily="34" charset="0"/>
              </a:rPr>
              <a:t>Commercial Thermal solvers provide temperature output for models based on heat and conductor inputs</a:t>
            </a:r>
          </a:p>
          <a:p>
            <a:pPr algn="just">
              <a:spcBef>
                <a:spcPct val="25000"/>
              </a:spcBef>
              <a:spcAft>
                <a:spcPct val="25000"/>
              </a:spcAft>
            </a:pPr>
            <a:r>
              <a:rPr lang="en-US" altLang="en-US" sz="2200" b="1">
                <a:latin typeface="Arial" panose="020B0604020202020204" pitchFamily="34" charset="0"/>
              </a:rPr>
              <a:t>The post-processing of results is generally left to the user.  </a:t>
            </a:r>
          </a:p>
          <a:p>
            <a:pPr algn="just">
              <a:spcBef>
                <a:spcPct val="25000"/>
              </a:spcBef>
              <a:spcAft>
                <a:spcPct val="25000"/>
              </a:spcAft>
            </a:pPr>
            <a:r>
              <a:rPr lang="en-US" altLang="en-US" sz="2200" b="1">
                <a:latin typeface="Arial" panose="020B0604020202020204" pitchFamily="34" charset="0"/>
              </a:rPr>
              <a:t>COVeR brings this data into an independent environment to allow further post processing including:</a:t>
            </a:r>
          </a:p>
          <a:p>
            <a:pPr lvl="1" algn="just">
              <a:spcBef>
                <a:spcPct val="25000"/>
              </a:spcBef>
              <a:spcAft>
                <a:spcPct val="25000"/>
              </a:spcAft>
              <a:buFontTx/>
              <a:buChar char="•"/>
            </a:pPr>
            <a:r>
              <a:rPr lang="en-US" altLang="en-US" sz="2200" b="1">
                <a:latin typeface="Arial" panose="020B0604020202020204" pitchFamily="34" charset="0"/>
              </a:rPr>
              <a:t>Import of direct output including Temperatures, Heat Loads, Capacitances, Environmental Heat Loads</a:t>
            </a:r>
          </a:p>
          <a:p>
            <a:pPr lvl="1" algn="just">
              <a:spcBef>
                <a:spcPct val="25000"/>
              </a:spcBef>
              <a:spcAft>
                <a:spcPct val="25000"/>
              </a:spcAft>
              <a:buFontTx/>
              <a:buChar char="•"/>
            </a:pPr>
            <a:r>
              <a:rPr lang="en-US" altLang="en-US" sz="2200" b="1">
                <a:latin typeface="Arial" panose="020B0604020202020204" pitchFamily="34" charset="0"/>
              </a:rPr>
              <a:t>Calculation of indirect output including Heat Flows, Backloads, Equivalent Sinks, and Radiation Exchange Factors</a:t>
            </a:r>
          </a:p>
          <a:p>
            <a:pPr algn="just">
              <a:spcBef>
                <a:spcPct val="25000"/>
              </a:spcBef>
              <a:spcAft>
                <a:spcPct val="25000"/>
              </a:spcAft>
            </a:pPr>
            <a:r>
              <a:rPr lang="en-US" altLang="en-US" sz="2200" b="1">
                <a:latin typeface="Arial" panose="020B0604020202020204" pitchFamily="34" charset="0"/>
              </a:rPr>
              <a:t>The COVeR environment allows for grouping of nodes into logical component blocks, plotting of nodal or group data, and block diagram layouts for heat flows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DBC0A-8F44-2847-6FB7-5E042805644E}"/>
              </a:ext>
            </a:extLst>
          </p:cNvPr>
          <p:cNvPicPr>
            <a:picLocks noChangeAspect="1"/>
          </p:cNvPicPr>
          <p:nvPr/>
        </p:nvPicPr>
        <p:blipFill>
          <a:blip r:embed="rId3"/>
          <a:stretch>
            <a:fillRect/>
          </a:stretch>
        </p:blipFill>
        <p:spPr>
          <a:xfrm>
            <a:off x="228600" y="2632164"/>
            <a:ext cx="5240951" cy="3886200"/>
          </a:xfrm>
          <a:prstGeom prst="rect">
            <a:avLst/>
          </a:prstGeom>
        </p:spPr>
      </p:pic>
      <p:sp>
        <p:nvSpPr>
          <p:cNvPr id="129026" name="Slide Number Placeholder 2">
            <a:extLst>
              <a:ext uri="{FF2B5EF4-FFF2-40B4-BE49-F238E27FC236}">
                <a16:creationId xmlns:a16="http://schemas.microsoft.com/office/drawing/2014/main" id="{4BEA9104-EB23-C124-E2A2-60C8B4831D2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FC07CE-4B59-4E60-81BC-1C84D3FDC0CF}" type="slidenum">
              <a:rPr lang="en-US" altLang="en-US" sz="1400">
                <a:solidFill>
                  <a:srgbClr val="FF0000"/>
                </a:solidFill>
                <a:latin typeface="Arial" panose="020B0604020202020204" pitchFamily="34" charset="0"/>
              </a:rPr>
              <a:pPr>
                <a:spcBef>
                  <a:spcPct val="0"/>
                </a:spcBef>
                <a:buFontTx/>
                <a:buNone/>
              </a:pPr>
              <a:t>81</a:t>
            </a:fld>
            <a:endParaRPr lang="en-US" altLang="en-US" sz="1400">
              <a:solidFill>
                <a:srgbClr val="FF0000"/>
              </a:solidFill>
              <a:latin typeface="Arial" panose="020B0604020202020204" pitchFamily="34" charset="0"/>
            </a:endParaRPr>
          </a:p>
        </p:txBody>
      </p:sp>
      <p:sp>
        <p:nvSpPr>
          <p:cNvPr id="129027" name="Rectangle 2">
            <a:extLst>
              <a:ext uri="{FF2B5EF4-FFF2-40B4-BE49-F238E27FC236}">
                <a16:creationId xmlns:a16="http://schemas.microsoft.com/office/drawing/2014/main" id="{E8954391-2253-3522-9A62-A793401294EB}"/>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9028" name="Rectangle 3">
            <a:extLst>
              <a:ext uri="{FF2B5EF4-FFF2-40B4-BE49-F238E27FC236}">
                <a16:creationId xmlns:a16="http://schemas.microsoft.com/office/drawing/2014/main" id="{9EA322CD-3193-7DA8-05DB-30A16D916200}"/>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Data Selection</a:t>
            </a:r>
          </a:p>
        </p:txBody>
      </p:sp>
      <p:sp>
        <p:nvSpPr>
          <p:cNvPr id="8" name="Rectangle 2">
            <a:extLst>
              <a:ext uri="{FF2B5EF4-FFF2-40B4-BE49-F238E27FC236}">
                <a16:creationId xmlns:a16="http://schemas.microsoft.com/office/drawing/2014/main" id="{8EF32248-1E93-4E40-F609-66EB0E873FBA}"/>
              </a:ext>
            </a:extLst>
          </p:cNvPr>
          <p:cNvSpPr txBox="1">
            <a:spLocks noChangeArrowheads="1"/>
          </p:cNvSpPr>
          <p:nvPr/>
        </p:nvSpPr>
        <p:spPr>
          <a:xfrm>
            <a:off x="5486400" y="1066800"/>
            <a:ext cx="3581400" cy="5715000"/>
          </a:xfrm>
          <a:prstGeom prst="rect">
            <a:avLst/>
          </a:prstGeom>
        </p:spPr>
        <p:txBody>
          <a:bodyPr/>
          <a:lstStyle/>
          <a:p>
            <a:pPr marL="171450" indent="-171450" eaLnBrk="1" hangingPunct="1">
              <a:spcBef>
                <a:spcPts val="0"/>
              </a:spcBef>
              <a:buFontTx/>
              <a:buChar char="•"/>
              <a:defRPr/>
            </a:pPr>
            <a:r>
              <a:rPr lang="en-US" sz="2000" b="1" kern="0" dirty="0">
                <a:solidFill>
                  <a:srgbClr val="FF0000"/>
                </a:solidFill>
                <a:latin typeface="Arial" charset="0"/>
              </a:rPr>
              <a:t>Data loaded from Output File, Input File, </a:t>
            </a:r>
            <a:r>
              <a:rPr lang="en-US" sz="2000" b="1" kern="0" dirty="0" err="1">
                <a:solidFill>
                  <a:srgbClr val="FF0000"/>
                </a:solidFill>
                <a:latin typeface="Arial" charset="0"/>
              </a:rPr>
              <a:t>EnvHeat</a:t>
            </a:r>
            <a:r>
              <a:rPr lang="en-US" sz="2000" b="1" kern="0" dirty="0">
                <a:solidFill>
                  <a:srgbClr val="FF0000"/>
                </a:solidFill>
                <a:latin typeface="Arial" charset="0"/>
              </a:rPr>
              <a:t> File, and </a:t>
            </a:r>
            <a:r>
              <a:rPr lang="en-US" sz="2000" b="1" kern="0" dirty="0" err="1">
                <a:solidFill>
                  <a:srgbClr val="FF0000"/>
                </a:solidFill>
                <a:latin typeface="Arial" charset="0"/>
              </a:rPr>
              <a:t>Radk</a:t>
            </a:r>
            <a:r>
              <a:rPr lang="en-US" sz="2000" b="1" kern="0" dirty="0">
                <a:solidFill>
                  <a:srgbClr val="FF0000"/>
                </a:solidFill>
                <a:latin typeface="Arial" charset="0"/>
              </a:rPr>
              <a:t> File</a:t>
            </a:r>
          </a:p>
          <a:p>
            <a:pPr marL="171450" indent="-171450" eaLnBrk="1" hangingPunct="1">
              <a:spcBef>
                <a:spcPts val="0"/>
              </a:spcBef>
              <a:buFontTx/>
              <a:buChar char="•"/>
              <a:defRPr/>
            </a:pPr>
            <a:r>
              <a:rPr lang="en-US" sz="2000" b="1" kern="0" dirty="0" err="1">
                <a:solidFill>
                  <a:schemeClr val="accent2"/>
                </a:solidFill>
                <a:latin typeface="Arial" charset="0"/>
              </a:rPr>
              <a:t>Radks</a:t>
            </a:r>
            <a:r>
              <a:rPr lang="en-US" sz="2000" b="1" kern="0" dirty="0">
                <a:solidFill>
                  <a:schemeClr val="accent2"/>
                </a:solidFill>
                <a:latin typeface="Arial" charset="0"/>
              </a:rPr>
              <a:t> and </a:t>
            </a:r>
            <a:r>
              <a:rPr lang="en-US" sz="2000" b="1" kern="0" dirty="0" err="1">
                <a:solidFill>
                  <a:schemeClr val="accent2"/>
                </a:solidFill>
                <a:latin typeface="Arial" charset="0"/>
              </a:rPr>
              <a:t>Env</a:t>
            </a:r>
            <a:r>
              <a:rPr lang="en-US" sz="2000" b="1" kern="0" dirty="0">
                <a:solidFill>
                  <a:schemeClr val="accent2"/>
                </a:solidFill>
                <a:latin typeface="Arial" charset="0"/>
              </a:rPr>
              <a:t> Heats can be used to calculate Backloads and Equivalent Sinks Objects</a:t>
            </a:r>
            <a:endParaRPr lang="en-US" sz="1600" b="1" kern="0" dirty="0">
              <a:solidFill>
                <a:schemeClr val="accent2"/>
              </a:solidFill>
              <a:latin typeface="Arial" charset="0"/>
            </a:endParaRPr>
          </a:p>
          <a:p>
            <a:pPr marL="171450" indent="-171450" eaLnBrk="1" hangingPunct="1">
              <a:spcBef>
                <a:spcPts val="0"/>
              </a:spcBef>
              <a:buFontTx/>
              <a:buChar char="•"/>
              <a:defRPr/>
            </a:pPr>
            <a:r>
              <a:rPr lang="en-US" sz="2000" b="1" kern="0" dirty="0">
                <a:solidFill>
                  <a:srgbClr val="008000"/>
                </a:solidFill>
                <a:latin typeface="Arial" charset="0"/>
              </a:rPr>
              <a:t>New file may be created to store data or existing file may be specified to load</a:t>
            </a:r>
          </a:p>
          <a:p>
            <a:pPr marL="171450" indent="-171450" eaLnBrk="1" hangingPunct="1">
              <a:spcBef>
                <a:spcPts val="0"/>
              </a:spcBef>
              <a:buFontTx/>
              <a:buChar char="•"/>
              <a:defRPr/>
            </a:pPr>
            <a:r>
              <a:rPr lang="en-US" sz="2000" b="1" kern="0" dirty="0">
                <a:solidFill>
                  <a:srgbClr val="FF33CC"/>
                </a:solidFill>
                <a:latin typeface="Arial" charset="0"/>
              </a:rPr>
              <a:t>Group File may be varied to recombine nodal data as needed by new group definitions</a:t>
            </a:r>
          </a:p>
          <a:p>
            <a:pPr marL="171450" indent="-171450" eaLnBrk="1" hangingPunct="1">
              <a:spcBef>
                <a:spcPts val="0"/>
              </a:spcBef>
              <a:buFontTx/>
              <a:buChar char="•"/>
              <a:defRPr/>
            </a:pPr>
            <a:r>
              <a:rPr lang="en-US" sz="2000" b="1" kern="0" dirty="0">
                <a:solidFill>
                  <a:srgbClr val="FFC000"/>
                </a:solidFill>
                <a:latin typeface="Arial" charset="0"/>
              </a:rPr>
              <a:t>Output data may be filtered by </a:t>
            </a:r>
            <a:r>
              <a:rPr lang="en-US" sz="2000" b="1" kern="0" dirty="0" err="1">
                <a:solidFill>
                  <a:srgbClr val="FFC000"/>
                </a:solidFill>
                <a:latin typeface="Arial" charset="0"/>
              </a:rPr>
              <a:t>Timestep</a:t>
            </a:r>
            <a:r>
              <a:rPr lang="en-US" sz="2000" b="1" kern="0" dirty="0">
                <a:solidFill>
                  <a:srgbClr val="FFC000"/>
                </a:solidFill>
                <a:latin typeface="Arial" charset="0"/>
              </a:rPr>
              <a:t> or  Connection to reduce data size</a:t>
            </a:r>
          </a:p>
        </p:txBody>
      </p:sp>
      <p:sp>
        <p:nvSpPr>
          <p:cNvPr id="129031" name="Rectangle 7">
            <a:extLst>
              <a:ext uri="{FF2B5EF4-FFF2-40B4-BE49-F238E27FC236}">
                <a16:creationId xmlns:a16="http://schemas.microsoft.com/office/drawing/2014/main" id="{5175359E-57DD-7F81-48C4-FCBF88E13CF7}"/>
              </a:ext>
            </a:extLst>
          </p:cNvPr>
          <p:cNvSpPr>
            <a:spLocks noChangeArrowheads="1"/>
          </p:cNvSpPr>
          <p:nvPr/>
        </p:nvSpPr>
        <p:spPr bwMode="auto">
          <a:xfrm>
            <a:off x="228600" y="4052888"/>
            <a:ext cx="5105400" cy="214312"/>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29032" name="Rectangle 8">
            <a:extLst>
              <a:ext uri="{FF2B5EF4-FFF2-40B4-BE49-F238E27FC236}">
                <a16:creationId xmlns:a16="http://schemas.microsoft.com/office/drawing/2014/main" id="{46EEDE63-388F-C11A-6119-C7DF3249B2EB}"/>
              </a:ext>
            </a:extLst>
          </p:cNvPr>
          <p:cNvSpPr>
            <a:spLocks noChangeArrowheads="1"/>
          </p:cNvSpPr>
          <p:nvPr/>
        </p:nvSpPr>
        <p:spPr bwMode="auto">
          <a:xfrm>
            <a:off x="201613" y="2895600"/>
            <a:ext cx="4191000" cy="9683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29033" name="Rectangle 9">
            <a:extLst>
              <a:ext uri="{FF2B5EF4-FFF2-40B4-BE49-F238E27FC236}">
                <a16:creationId xmlns:a16="http://schemas.microsoft.com/office/drawing/2014/main" id="{2B509FBF-8738-5CF8-51BC-6C24B5B46EAE}"/>
              </a:ext>
            </a:extLst>
          </p:cNvPr>
          <p:cNvSpPr>
            <a:spLocks noChangeArrowheads="1"/>
          </p:cNvSpPr>
          <p:nvPr/>
        </p:nvSpPr>
        <p:spPr bwMode="auto">
          <a:xfrm>
            <a:off x="4510088" y="3277461"/>
            <a:ext cx="838200" cy="7493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29034" name="Rectangle 10">
            <a:extLst>
              <a:ext uri="{FF2B5EF4-FFF2-40B4-BE49-F238E27FC236}">
                <a16:creationId xmlns:a16="http://schemas.microsoft.com/office/drawing/2014/main" id="{CE1C0233-E19A-CA56-5A31-A03A5A3377B4}"/>
              </a:ext>
            </a:extLst>
          </p:cNvPr>
          <p:cNvSpPr>
            <a:spLocks noChangeArrowheads="1"/>
          </p:cNvSpPr>
          <p:nvPr/>
        </p:nvSpPr>
        <p:spPr bwMode="auto">
          <a:xfrm>
            <a:off x="3733800" y="3886200"/>
            <a:ext cx="762000" cy="166688"/>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29035" name="Rectangle 11">
            <a:extLst>
              <a:ext uri="{FF2B5EF4-FFF2-40B4-BE49-F238E27FC236}">
                <a16:creationId xmlns:a16="http://schemas.microsoft.com/office/drawing/2014/main" id="{2F37DFC2-B5E6-6599-5BC4-7662AE3FED52}"/>
              </a:ext>
            </a:extLst>
          </p:cNvPr>
          <p:cNvSpPr>
            <a:spLocks noChangeArrowheads="1"/>
          </p:cNvSpPr>
          <p:nvPr/>
        </p:nvSpPr>
        <p:spPr bwMode="auto">
          <a:xfrm>
            <a:off x="228600" y="4284618"/>
            <a:ext cx="5105400" cy="2057400"/>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29036" name="Rectangle 4">
            <a:extLst>
              <a:ext uri="{FF2B5EF4-FFF2-40B4-BE49-F238E27FC236}">
                <a16:creationId xmlns:a16="http://schemas.microsoft.com/office/drawing/2014/main" id="{B18A1B1B-DFDE-7B78-52D8-3CDB150BE7F3}"/>
              </a:ext>
            </a:extLst>
          </p:cNvPr>
          <p:cNvSpPr>
            <a:spLocks noChangeArrowheads="1"/>
          </p:cNvSpPr>
          <p:nvPr/>
        </p:nvSpPr>
        <p:spPr bwMode="auto">
          <a:xfrm>
            <a:off x="0" y="533400"/>
            <a:ext cx="548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000" b="1" i="1">
                <a:latin typeface="Arial" panose="020B0604020202020204" pitchFamily="34" charset="0"/>
              </a:rPr>
              <a:t>To begin, a Cover data file must be either created or loaded.  This form allows the user to define what data to include or calculate or which existing file to load.  It also allows the specification of what Group file to apply.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97E78-3B28-A484-1D78-EA54FD649EDA}"/>
              </a:ext>
            </a:extLst>
          </p:cNvPr>
          <p:cNvPicPr>
            <a:picLocks noChangeAspect="1"/>
          </p:cNvPicPr>
          <p:nvPr/>
        </p:nvPicPr>
        <p:blipFill>
          <a:blip r:embed="rId3"/>
          <a:stretch>
            <a:fillRect/>
          </a:stretch>
        </p:blipFill>
        <p:spPr>
          <a:xfrm>
            <a:off x="115389" y="3375860"/>
            <a:ext cx="5611812" cy="3022195"/>
          </a:xfrm>
          <a:prstGeom prst="rect">
            <a:avLst/>
          </a:prstGeom>
        </p:spPr>
      </p:pic>
      <p:sp>
        <p:nvSpPr>
          <p:cNvPr id="133123" name="Slide Number Placeholder 2">
            <a:extLst>
              <a:ext uri="{FF2B5EF4-FFF2-40B4-BE49-F238E27FC236}">
                <a16:creationId xmlns:a16="http://schemas.microsoft.com/office/drawing/2014/main" id="{BEC4247F-FEDB-6600-79DC-5B29D62FE7E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216152A-D527-41A3-9393-68D18B1F1517}" type="slidenum">
              <a:rPr lang="en-US" altLang="en-US" sz="1400">
                <a:solidFill>
                  <a:srgbClr val="FF0000"/>
                </a:solidFill>
                <a:latin typeface="Arial" panose="020B0604020202020204" pitchFamily="34" charset="0"/>
              </a:rPr>
              <a:pPr>
                <a:spcBef>
                  <a:spcPct val="0"/>
                </a:spcBef>
                <a:buFontTx/>
                <a:buNone/>
              </a:pPr>
              <a:t>82</a:t>
            </a:fld>
            <a:endParaRPr lang="en-US" altLang="en-US" sz="1400">
              <a:solidFill>
                <a:srgbClr val="FF0000"/>
              </a:solidFill>
              <a:latin typeface="Arial" panose="020B0604020202020204" pitchFamily="34" charset="0"/>
            </a:endParaRPr>
          </a:p>
        </p:txBody>
      </p:sp>
      <p:sp>
        <p:nvSpPr>
          <p:cNvPr id="133124" name="Rectangle 2">
            <a:extLst>
              <a:ext uri="{FF2B5EF4-FFF2-40B4-BE49-F238E27FC236}">
                <a16:creationId xmlns:a16="http://schemas.microsoft.com/office/drawing/2014/main" id="{12A392ED-971C-AA7D-C798-D36AFD236FD5}"/>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33125" name="Rectangle 3">
            <a:extLst>
              <a:ext uri="{FF2B5EF4-FFF2-40B4-BE49-F238E27FC236}">
                <a16:creationId xmlns:a16="http://schemas.microsoft.com/office/drawing/2014/main" id="{C84E373C-3356-57C2-A9A6-C272903A8667}"/>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Main Interface</a:t>
            </a:r>
          </a:p>
        </p:txBody>
      </p:sp>
      <p:sp>
        <p:nvSpPr>
          <p:cNvPr id="8" name="Rectangle 2">
            <a:extLst>
              <a:ext uri="{FF2B5EF4-FFF2-40B4-BE49-F238E27FC236}">
                <a16:creationId xmlns:a16="http://schemas.microsoft.com/office/drawing/2014/main" id="{2525DAA9-450B-8147-A18E-96C2564F1F16}"/>
              </a:ext>
            </a:extLst>
          </p:cNvPr>
          <p:cNvSpPr txBox="1">
            <a:spLocks noChangeArrowheads="1"/>
          </p:cNvSpPr>
          <p:nvPr/>
        </p:nvSpPr>
        <p:spPr>
          <a:xfrm>
            <a:off x="5715000" y="1066800"/>
            <a:ext cx="3429000" cy="5715000"/>
          </a:xfrm>
          <a:prstGeom prst="rect">
            <a:avLst/>
          </a:prstGeom>
        </p:spPr>
        <p:txBody>
          <a:bodyPr/>
          <a:lstStyle/>
          <a:p>
            <a:pPr marL="171450" indent="-171450" eaLnBrk="1" hangingPunct="1">
              <a:spcBef>
                <a:spcPts val="0"/>
              </a:spcBef>
              <a:buFontTx/>
              <a:buChar char="•"/>
              <a:defRPr/>
            </a:pPr>
            <a:r>
              <a:rPr lang="en-US" sz="2000" b="1" kern="0" dirty="0">
                <a:solidFill>
                  <a:srgbClr val="FF0000"/>
                </a:solidFill>
                <a:latin typeface="Arial" charset="0"/>
              </a:rPr>
              <a:t>Navigation Pane where nodes, submodels, or groups of interest are selected</a:t>
            </a:r>
          </a:p>
          <a:p>
            <a:pPr marL="171450" indent="-171450" eaLnBrk="1" hangingPunct="1">
              <a:spcBef>
                <a:spcPts val="0"/>
              </a:spcBef>
              <a:buFontTx/>
              <a:buChar char="•"/>
              <a:defRPr/>
            </a:pPr>
            <a:r>
              <a:rPr lang="en-US" sz="2000" b="1" kern="0" dirty="0">
                <a:solidFill>
                  <a:schemeClr val="accent2"/>
                </a:solidFill>
                <a:latin typeface="Arial" charset="0"/>
              </a:rPr>
              <a:t>Graphics Window where Plots or Graphical Heat Maps are displayed</a:t>
            </a:r>
          </a:p>
          <a:p>
            <a:pPr marL="171450" indent="-171450" eaLnBrk="1" hangingPunct="1">
              <a:spcBef>
                <a:spcPts val="0"/>
              </a:spcBef>
              <a:buFontTx/>
              <a:buChar char="•"/>
              <a:defRPr/>
            </a:pPr>
            <a:r>
              <a:rPr lang="en-US" sz="2000" b="1" kern="0" dirty="0">
                <a:solidFill>
                  <a:srgbClr val="008000"/>
                </a:solidFill>
                <a:latin typeface="Arial" charset="0"/>
              </a:rPr>
              <a:t>Plot Data Window where values associated with Selected entity are shown</a:t>
            </a:r>
          </a:p>
          <a:p>
            <a:pPr marL="171450" indent="-171450" eaLnBrk="1" hangingPunct="1">
              <a:spcBef>
                <a:spcPts val="0"/>
              </a:spcBef>
              <a:buFontTx/>
              <a:buChar char="•"/>
              <a:defRPr/>
            </a:pPr>
            <a:r>
              <a:rPr lang="en-US" sz="2000" b="1" kern="0" dirty="0">
                <a:solidFill>
                  <a:srgbClr val="FF33CC"/>
                </a:solidFill>
                <a:latin typeface="Arial" charset="0"/>
              </a:rPr>
              <a:t>Heat Flow Data Window where connected entity heat flows are displayed</a:t>
            </a:r>
          </a:p>
          <a:p>
            <a:pPr marL="171450" indent="-171450" eaLnBrk="1" hangingPunct="1">
              <a:spcBef>
                <a:spcPts val="0"/>
              </a:spcBef>
              <a:buFontTx/>
              <a:buChar char="•"/>
              <a:defRPr/>
            </a:pPr>
            <a:r>
              <a:rPr lang="en-US" sz="2000" b="1" kern="0" dirty="0">
                <a:solidFill>
                  <a:srgbClr val="FFC000"/>
                </a:solidFill>
                <a:latin typeface="Arial" charset="0"/>
              </a:rPr>
              <a:t>Status bar where indicators show the available data or what is still processing</a:t>
            </a:r>
          </a:p>
        </p:txBody>
      </p:sp>
      <p:sp>
        <p:nvSpPr>
          <p:cNvPr id="133127" name="Rectangle 7">
            <a:extLst>
              <a:ext uri="{FF2B5EF4-FFF2-40B4-BE49-F238E27FC236}">
                <a16:creationId xmlns:a16="http://schemas.microsoft.com/office/drawing/2014/main" id="{053FBFA5-F461-E5AE-3DCF-C12016330A06}"/>
              </a:ext>
            </a:extLst>
          </p:cNvPr>
          <p:cNvSpPr>
            <a:spLocks noChangeArrowheads="1"/>
          </p:cNvSpPr>
          <p:nvPr/>
        </p:nvSpPr>
        <p:spPr bwMode="auto">
          <a:xfrm>
            <a:off x="788988" y="5327741"/>
            <a:ext cx="4926012" cy="996860"/>
          </a:xfrm>
          <a:prstGeom prst="rect">
            <a:avLst/>
          </a:prstGeom>
          <a:noFill/>
          <a:ln w="25400">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3128" name="Rectangle 8">
            <a:extLst>
              <a:ext uri="{FF2B5EF4-FFF2-40B4-BE49-F238E27FC236}">
                <a16:creationId xmlns:a16="http://schemas.microsoft.com/office/drawing/2014/main" id="{377FF2C7-F0C7-4C8E-E4D4-295B66BEC193}"/>
              </a:ext>
            </a:extLst>
          </p:cNvPr>
          <p:cNvSpPr>
            <a:spLocks noChangeArrowheads="1"/>
          </p:cNvSpPr>
          <p:nvPr/>
        </p:nvSpPr>
        <p:spPr bwMode="auto">
          <a:xfrm>
            <a:off x="103188" y="3559903"/>
            <a:ext cx="658812" cy="276469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3129" name="Rectangle 9">
            <a:extLst>
              <a:ext uri="{FF2B5EF4-FFF2-40B4-BE49-F238E27FC236}">
                <a16:creationId xmlns:a16="http://schemas.microsoft.com/office/drawing/2014/main" id="{B2327FA6-99CF-10A4-BBF7-6A5747EAF2AB}"/>
              </a:ext>
            </a:extLst>
          </p:cNvPr>
          <p:cNvSpPr>
            <a:spLocks noChangeArrowheads="1"/>
          </p:cNvSpPr>
          <p:nvPr/>
        </p:nvSpPr>
        <p:spPr bwMode="auto">
          <a:xfrm>
            <a:off x="779463" y="3559903"/>
            <a:ext cx="3182937" cy="173926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3130" name="Rectangle 10">
            <a:extLst>
              <a:ext uri="{FF2B5EF4-FFF2-40B4-BE49-F238E27FC236}">
                <a16:creationId xmlns:a16="http://schemas.microsoft.com/office/drawing/2014/main" id="{0B75AE67-F8EE-7AA5-CDCF-5724D4FD551E}"/>
              </a:ext>
            </a:extLst>
          </p:cNvPr>
          <p:cNvSpPr>
            <a:spLocks noChangeArrowheads="1"/>
          </p:cNvSpPr>
          <p:nvPr/>
        </p:nvSpPr>
        <p:spPr bwMode="auto">
          <a:xfrm>
            <a:off x="3986345" y="3568612"/>
            <a:ext cx="1740855" cy="1739262"/>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3131" name="Rectangle 11">
            <a:extLst>
              <a:ext uri="{FF2B5EF4-FFF2-40B4-BE49-F238E27FC236}">
                <a16:creationId xmlns:a16="http://schemas.microsoft.com/office/drawing/2014/main" id="{DA289427-30DE-BB15-F4DE-235495D78B85}"/>
              </a:ext>
            </a:extLst>
          </p:cNvPr>
          <p:cNvSpPr>
            <a:spLocks noChangeArrowheads="1"/>
          </p:cNvSpPr>
          <p:nvPr/>
        </p:nvSpPr>
        <p:spPr bwMode="auto">
          <a:xfrm>
            <a:off x="103188" y="6353175"/>
            <a:ext cx="5611812" cy="77765"/>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3132" name="Rectangle 4">
            <a:extLst>
              <a:ext uri="{FF2B5EF4-FFF2-40B4-BE49-F238E27FC236}">
                <a16:creationId xmlns:a16="http://schemas.microsoft.com/office/drawing/2014/main" id="{6031CE6D-A4FA-04C3-B30E-27ABB5C82A47}"/>
              </a:ext>
            </a:extLst>
          </p:cNvPr>
          <p:cNvSpPr>
            <a:spLocks noChangeArrowheads="1"/>
          </p:cNvSpPr>
          <p:nvPr/>
        </p:nvSpPr>
        <p:spPr bwMode="auto">
          <a:xfrm>
            <a:off x="0" y="533400"/>
            <a:ext cx="556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000" b="1" i="1" dirty="0">
                <a:latin typeface="Arial" panose="020B0604020202020204" pitchFamily="34" charset="0"/>
              </a:rPr>
              <a:t>Once a Cover data file is loaded, the data is available for further use.  Once a Node, </a:t>
            </a:r>
            <a:r>
              <a:rPr lang="en-US" altLang="en-US" sz="2000" b="1" i="1" dirty="0" err="1">
                <a:latin typeface="Arial" panose="020B0604020202020204" pitchFamily="34" charset="0"/>
              </a:rPr>
              <a:t>Submodel</a:t>
            </a:r>
            <a:r>
              <a:rPr lang="en-US" altLang="en-US" sz="2000" b="1" i="1" dirty="0">
                <a:latin typeface="Arial" panose="020B0604020202020204" pitchFamily="34" charset="0"/>
              </a:rPr>
              <a:t>, or Group is selected, the associated data is displayed in the Plot, Graphics, and Heat Flow areas.</a:t>
            </a:r>
          </a:p>
          <a:p>
            <a:pPr>
              <a:spcBef>
                <a:spcPct val="25000"/>
              </a:spcBef>
              <a:spcAft>
                <a:spcPct val="25000"/>
              </a:spcAft>
            </a:pPr>
            <a:r>
              <a:rPr lang="en-US" altLang="en-US" sz="2000" b="1" i="1" dirty="0">
                <a:latin typeface="Arial" panose="020B0604020202020204" pitchFamily="34" charset="0"/>
              </a:rPr>
              <a:t>Once all Group Heat flow calculations are completed, the heat flows may be shown in block diagram form in the Graphics Area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2">
            <a:extLst>
              <a:ext uri="{FF2B5EF4-FFF2-40B4-BE49-F238E27FC236}">
                <a16:creationId xmlns:a16="http://schemas.microsoft.com/office/drawing/2014/main" id="{35831840-C552-0893-2B6C-7338A40A558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67CA51-0F27-4F01-9710-D3A1E9A8753A}" type="slidenum">
              <a:rPr lang="en-US" altLang="en-US" sz="1400">
                <a:solidFill>
                  <a:srgbClr val="FF0000"/>
                </a:solidFill>
                <a:latin typeface="Arial" panose="020B0604020202020204" pitchFamily="34" charset="0"/>
              </a:rPr>
              <a:pPr>
                <a:spcBef>
                  <a:spcPct val="0"/>
                </a:spcBef>
                <a:buFontTx/>
                <a:buNone/>
              </a:pPr>
              <a:t>83</a:t>
            </a:fld>
            <a:endParaRPr lang="en-US" altLang="en-US" sz="1400">
              <a:solidFill>
                <a:srgbClr val="FF0000"/>
              </a:solidFill>
              <a:latin typeface="Arial" panose="020B0604020202020204" pitchFamily="34" charset="0"/>
            </a:endParaRPr>
          </a:p>
        </p:txBody>
      </p:sp>
      <p:sp>
        <p:nvSpPr>
          <p:cNvPr id="131075" name="Rectangle 2">
            <a:extLst>
              <a:ext uri="{FF2B5EF4-FFF2-40B4-BE49-F238E27FC236}">
                <a16:creationId xmlns:a16="http://schemas.microsoft.com/office/drawing/2014/main" id="{0B5DC8CF-82FA-24B6-D068-97A73AA414B3}"/>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Example 1, Data Selection</a:t>
            </a:r>
          </a:p>
        </p:txBody>
      </p:sp>
      <p:sp>
        <p:nvSpPr>
          <p:cNvPr id="131076" name="Rectangle 3">
            <a:extLst>
              <a:ext uri="{FF2B5EF4-FFF2-40B4-BE49-F238E27FC236}">
                <a16:creationId xmlns:a16="http://schemas.microsoft.com/office/drawing/2014/main" id="{6C699013-4C51-4E8B-7959-49F637DFE3D1}"/>
              </a:ext>
            </a:extLst>
          </p:cNvPr>
          <p:cNvSpPr>
            <a:spLocks noChangeArrowheads="1"/>
          </p:cNvSpPr>
          <p:nvPr/>
        </p:nvSpPr>
        <p:spPr bwMode="auto">
          <a:xfrm>
            <a:off x="152400" y="6858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Start </a:t>
            </a:r>
            <a:r>
              <a:rPr lang="en-US" altLang="en-US" sz="1600" b="1" dirty="0" err="1">
                <a:solidFill>
                  <a:srgbClr val="000099"/>
                </a:solidFill>
                <a:latin typeface="Arial" panose="020B0604020202020204" pitchFamily="34" charset="0"/>
              </a:rPr>
              <a:t>COVeR</a:t>
            </a: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Select the </a:t>
            </a:r>
            <a:r>
              <a:rPr lang="en-US" altLang="en-US" sz="1600" b="1" dirty="0" err="1">
                <a:solidFill>
                  <a:srgbClr val="000099"/>
                </a:solidFill>
                <a:latin typeface="Arial" panose="020B0604020202020204" pitchFamily="34" charset="0"/>
              </a:rPr>
              <a:t>FileOpen</a:t>
            </a:r>
            <a:r>
              <a:rPr lang="en-US" altLang="en-US" sz="1600" b="1" dirty="0">
                <a:solidFill>
                  <a:srgbClr val="000099"/>
                </a:solidFill>
                <a:latin typeface="Arial" panose="020B0604020202020204" pitchFamily="34" charset="0"/>
              </a:rPr>
              <a:t> button by </a:t>
            </a:r>
            <a:r>
              <a:rPr lang="en-US" altLang="en-US" sz="1600" b="1" i="1" dirty="0">
                <a:solidFill>
                  <a:srgbClr val="000099"/>
                </a:solidFill>
                <a:latin typeface="Arial" panose="020B0604020202020204" pitchFamily="34" charset="0"/>
              </a:rPr>
              <a:t>Output File</a:t>
            </a:r>
            <a:r>
              <a:rPr lang="en-US" altLang="en-US" sz="1600" b="1" dirty="0">
                <a:solidFill>
                  <a:srgbClr val="000099"/>
                </a:solidFill>
                <a:latin typeface="Arial" panose="020B0604020202020204" pitchFamily="34" charset="0"/>
              </a:rPr>
              <a:t> and select </a:t>
            </a:r>
            <a:r>
              <a:rPr lang="en-US" altLang="en-US" sz="1600" b="1" i="1" dirty="0">
                <a:solidFill>
                  <a:srgbClr val="000099"/>
                </a:solidFill>
                <a:latin typeface="Arial" panose="020B0604020202020204" pitchFamily="34" charset="0"/>
              </a:rPr>
              <a:t>Hot_b00_HM.out.  </a:t>
            </a:r>
            <a:r>
              <a:rPr lang="en-US" altLang="en-US" sz="1600" b="1" dirty="0">
                <a:solidFill>
                  <a:srgbClr val="000099"/>
                </a:solidFill>
                <a:latin typeface="Arial" panose="020B0604020202020204" pitchFamily="34" charset="0"/>
              </a:rPr>
              <a:t>This will load and store all the nodal temperatures, heats, and capacitances as well as the conductor values for each timestep in the resulting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The Checkboxes can be used to specify what data should be extracted</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the </a:t>
            </a:r>
            <a:r>
              <a:rPr lang="en-US" altLang="en-US" sz="1600" b="1" i="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checkbox to enable the </a:t>
            </a:r>
            <a:r>
              <a:rPr lang="en-US" altLang="en-US" sz="1600" b="1" i="1" dirty="0">
                <a:solidFill>
                  <a:srgbClr val="000099"/>
                </a:solidFill>
                <a:latin typeface="Arial" panose="020B0604020202020204" pitchFamily="34" charset="0"/>
              </a:rPr>
              <a:t>Input File</a:t>
            </a:r>
            <a:r>
              <a:rPr lang="en-US" altLang="en-US" sz="1600" b="1" dirty="0">
                <a:solidFill>
                  <a:srgbClr val="000099"/>
                </a:solidFill>
                <a:latin typeface="Arial" panose="020B0604020202020204" pitchFamily="34" charset="0"/>
              </a:rPr>
              <a:t> text box and select the </a:t>
            </a:r>
            <a:r>
              <a:rPr lang="en-US" altLang="en-US" sz="1600" b="1" i="1" dirty="0">
                <a:solidFill>
                  <a:srgbClr val="000099"/>
                </a:solidFill>
                <a:latin typeface="Arial" panose="020B0604020202020204" pitchFamily="34" charset="0"/>
              </a:rPr>
              <a:t>Hot_b00_HM.inp</a:t>
            </a:r>
            <a:r>
              <a:rPr lang="en-US" altLang="en-US" sz="1600" b="1" dirty="0">
                <a:solidFill>
                  <a:srgbClr val="000099"/>
                </a:solidFill>
                <a:latin typeface="Arial" panose="020B0604020202020204" pitchFamily="34" charset="0"/>
              </a:rPr>
              <a:t> for the Input File.  This will load and store the nodal connections made by each conductor in the resulting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the </a:t>
            </a:r>
            <a:r>
              <a:rPr lang="en-US" altLang="en-US" sz="1600" b="1" i="1" dirty="0">
                <a:solidFill>
                  <a:srgbClr val="000099"/>
                </a:solidFill>
                <a:latin typeface="Arial" panose="020B0604020202020204" pitchFamily="34" charset="0"/>
              </a:rPr>
              <a:t>Env Heats</a:t>
            </a:r>
            <a:r>
              <a:rPr lang="en-US" altLang="en-US" sz="1600" b="1" dirty="0">
                <a:solidFill>
                  <a:srgbClr val="000099"/>
                </a:solidFill>
                <a:latin typeface="Arial" panose="020B0604020202020204" pitchFamily="34" charset="0"/>
              </a:rPr>
              <a:t> checkbox to enable the </a:t>
            </a:r>
            <a:r>
              <a:rPr lang="en-US" altLang="en-US" sz="1600" b="1" i="1" dirty="0">
                <a:solidFill>
                  <a:srgbClr val="000099"/>
                </a:solidFill>
                <a:latin typeface="Arial" panose="020B0604020202020204" pitchFamily="34" charset="0"/>
              </a:rPr>
              <a:t>Env Heat File</a:t>
            </a:r>
            <a:r>
              <a:rPr lang="en-US" altLang="en-US" sz="1600" b="1" dirty="0">
                <a:solidFill>
                  <a:srgbClr val="000099"/>
                </a:solidFill>
                <a:latin typeface="Arial" panose="020B0604020202020204" pitchFamily="34" charset="0"/>
              </a:rPr>
              <a:t> text box and select the </a:t>
            </a:r>
            <a:r>
              <a:rPr lang="en-US" altLang="en-US" sz="1600" b="1" i="1" dirty="0">
                <a:solidFill>
                  <a:srgbClr val="000099"/>
                </a:solidFill>
                <a:latin typeface="Arial" panose="020B0604020202020204" pitchFamily="34" charset="0"/>
              </a:rPr>
              <a:t>Sample_Hot_b00.hra</a:t>
            </a:r>
            <a:r>
              <a:rPr lang="en-US" altLang="en-US" sz="1600" b="1" dirty="0">
                <a:solidFill>
                  <a:srgbClr val="000099"/>
                </a:solidFill>
                <a:latin typeface="Arial" panose="020B0604020202020204" pitchFamily="34" charset="0"/>
              </a:rPr>
              <a:t> file.  This will load and store the nodal heat rates generated by various Radiation Thermal codes.  While the timesteps are likely not synchronized with the output file, the data is used to interpolate for the output file timesteps.</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the </a:t>
            </a:r>
            <a:r>
              <a:rPr lang="en-US" altLang="en-US" sz="1600" b="1" i="1" dirty="0" err="1">
                <a:solidFill>
                  <a:srgbClr val="000099"/>
                </a:solidFill>
                <a:latin typeface="Arial" panose="020B0604020202020204" pitchFamily="34" charset="0"/>
              </a:rPr>
              <a:t>Radks</a:t>
            </a:r>
            <a:r>
              <a:rPr lang="en-US" altLang="en-US" sz="1600" b="1" i="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checkbox and to Enable the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File</a:t>
            </a:r>
            <a:r>
              <a:rPr lang="en-US" altLang="en-US" sz="1600" b="1" dirty="0">
                <a:solidFill>
                  <a:srgbClr val="000099"/>
                </a:solidFill>
                <a:latin typeface="Arial" panose="020B0604020202020204" pitchFamily="34" charset="0"/>
              </a:rPr>
              <a:t> text box and select </a:t>
            </a:r>
            <a:r>
              <a:rPr lang="en-US" altLang="en-US" sz="1600" b="1" i="1" dirty="0">
                <a:solidFill>
                  <a:srgbClr val="000099"/>
                </a:solidFill>
                <a:latin typeface="Arial" panose="020B0604020202020204" pitchFamily="34" charset="0"/>
              </a:rPr>
              <a:t>Sample_0001_NS.k.</a:t>
            </a:r>
            <a:r>
              <a:rPr lang="en-US" altLang="en-US" sz="1600" b="1" dirty="0">
                <a:solidFill>
                  <a:srgbClr val="000099"/>
                </a:solidFill>
                <a:latin typeface="Arial" panose="020B0604020202020204" pitchFamily="34" charset="0"/>
              </a:rPr>
              <a:t>  This will load and store the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in the resulting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If an </a:t>
            </a:r>
            <a:r>
              <a:rPr lang="en-US" altLang="en-US" sz="1600" b="1" i="1" dirty="0">
                <a:solidFill>
                  <a:srgbClr val="000099"/>
                </a:solidFill>
                <a:latin typeface="Arial" panose="020B0604020202020204" pitchFamily="34" charset="0"/>
              </a:rPr>
              <a:t>Input File</a:t>
            </a:r>
            <a:r>
              <a:rPr lang="en-US" altLang="en-US" sz="1600" b="1" dirty="0">
                <a:solidFill>
                  <a:srgbClr val="000099"/>
                </a:solidFill>
                <a:latin typeface="Arial" panose="020B0604020202020204" pitchFamily="34" charset="0"/>
              </a:rPr>
              <a:t> is also specified, the network connections are tagged to indicate which radiation connections are also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to identify external vs. internal or MLI </a:t>
            </a:r>
            <a:r>
              <a:rPr lang="en-US" altLang="en-US" sz="1600" b="1" dirty="0" err="1">
                <a:solidFill>
                  <a:srgbClr val="000099"/>
                </a:solidFill>
                <a:latin typeface="Arial" panose="020B0604020202020204" pitchFamily="34" charset="0"/>
              </a:rPr>
              <a:t>conds</a:t>
            </a:r>
            <a:r>
              <a:rPr lang="en-US" altLang="en-US" sz="1600" b="1" dirty="0">
                <a:solidFill>
                  <a:srgbClr val="000099"/>
                </a:solidFill>
                <a:latin typeface="Arial" panose="020B0604020202020204" pitchFamily="34" charset="0"/>
              </a:rPr>
              <a:t>.</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the </a:t>
            </a:r>
            <a:r>
              <a:rPr lang="en-US" altLang="en-US" sz="1600" b="1" i="1" dirty="0">
                <a:solidFill>
                  <a:srgbClr val="000099"/>
                </a:solidFill>
                <a:latin typeface="Arial" panose="020B0604020202020204" pitchFamily="34" charset="0"/>
              </a:rPr>
              <a:t>Backloads</a:t>
            </a:r>
            <a:r>
              <a:rPr lang="en-US" altLang="en-US" sz="1600" b="1" dirty="0">
                <a:solidFill>
                  <a:srgbClr val="000099"/>
                </a:solidFill>
                <a:latin typeface="Arial" panose="020B0604020202020204" pitchFamily="34" charset="0"/>
              </a:rPr>
              <a:t> and </a:t>
            </a:r>
            <a:r>
              <a:rPr lang="en-US" altLang="en-US" sz="1600" b="1" i="1" dirty="0">
                <a:solidFill>
                  <a:srgbClr val="000099"/>
                </a:solidFill>
                <a:latin typeface="Arial" panose="020B0604020202020204" pitchFamily="34" charset="0"/>
              </a:rPr>
              <a:t>Eq Sinks</a:t>
            </a:r>
            <a:r>
              <a:rPr lang="en-US" altLang="en-US" sz="1600" b="1" dirty="0">
                <a:solidFill>
                  <a:srgbClr val="000099"/>
                </a:solidFill>
                <a:latin typeface="Arial" panose="020B0604020202020204" pitchFamily="34" charset="0"/>
              </a:rPr>
              <a:t> check boxes and specify the correct </a:t>
            </a:r>
            <a:r>
              <a:rPr lang="en-US" altLang="en-US" sz="1600" b="1" i="1" dirty="0">
                <a:solidFill>
                  <a:srgbClr val="000099"/>
                </a:solidFill>
                <a:latin typeface="Arial" panose="020B0604020202020204" pitchFamily="34" charset="0"/>
              </a:rPr>
              <a:t>Sigma</a:t>
            </a:r>
            <a:r>
              <a:rPr lang="en-US" altLang="en-US" sz="1600" b="1" dirty="0">
                <a:solidFill>
                  <a:srgbClr val="000099"/>
                </a:solidFill>
                <a:latin typeface="Arial" panose="020B0604020202020204" pitchFamily="34" charset="0"/>
              </a:rPr>
              <a:t> and </a:t>
            </a:r>
            <a:r>
              <a:rPr lang="en-US" altLang="en-US" sz="1600" b="1" i="1" dirty="0" err="1">
                <a:solidFill>
                  <a:srgbClr val="000099"/>
                </a:solidFill>
                <a:latin typeface="Arial" panose="020B0604020202020204" pitchFamily="34" charset="0"/>
              </a:rPr>
              <a:t>Toffset</a:t>
            </a:r>
            <a:r>
              <a:rPr lang="en-US" altLang="en-US" sz="1600" b="1" dirty="0">
                <a:solidFill>
                  <a:srgbClr val="000099"/>
                </a:solidFill>
                <a:latin typeface="Arial" panose="020B0604020202020204" pitchFamily="34" charset="0"/>
              </a:rPr>
              <a:t>.  For these files, </a:t>
            </a:r>
            <a:r>
              <a:rPr lang="en-US" altLang="en-US" sz="1600" b="1" i="1" dirty="0">
                <a:solidFill>
                  <a:srgbClr val="000099"/>
                </a:solidFill>
                <a:latin typeface="Arial" panose="020B0604020202020204" pitchFamily="34" charset="0"/>
              </a:rPr>
              <a:t>Sigma</a:t>
            </a:r>
            <a:r>
              <a:rPr lang="en-US" altLang="en-US" sz="1600" b="1" dirty="0">
                <a:solidFill>
                  <a:srgbClr val="000099"/>
                </a:solidFill>
                <a:latin typeface="Arial" panose="020B0604020202020204" pitchFamily="34" charset="0"/>
              </a:rPr>
              <a:t> should be 3.66E-11 and </a:t>
            </a:r>
            <a:r>
              <a:rPr lang="en-US" altLang="en-US" sz="1600" b="1" i="1" dirty="0" err="1">
                <a:solidFill>
                  <a:srgbClr val="000099"/>
                </a:solidFill>
                <a:latin typeface="Arial" panose="020B0604020202020204" pitchFamily="34" charset="0"/>
              </a:rPr>
              <a:t>Toffset</a:t>
            </a:r>
            <a:r>
              <a:rPr lang="en-US" altLang="en-US" sz="1600" b="1" dirty="0">
                <a:solidFill>
                  <a:srgbClr val="000099"/>
                </a:solidFill>
                <a:latin typeface="Arial" panose="020B0604020202020204" pitchFamily="34" charset="0"/>
              </a:rPr>
              <a:t> should be 273.15.  This will calculate and store the nodal IR backloads and Equivalent Sink temperatures based on Temperatures from the </a:t>
            </a:r>
            <a:r>
              <a:rPr lang="en-US" altLang="en-US" sz="1600" b="1" i="1" dirty="0">
                <a:solidFill>
                  <a:srgbClr val="000099"/>
                </a:solidFill>
                <a:latin typeface="Arial" panose="020B0604020202020204" pitchFamily="34" charset="0"/>
              </a:rPr>
              <a:t>Output File,</a:t>
            </a:r>
            <a:r>
              <a:rPr lang="en-US" altLang="en-US" sz="1600" b="1" dirty="0">
                <a:solidFill>
                  <a:srgbClr val="000099"/>
                </a:solidFill>
                <a:latin typeface="Arial" panose="020B0604020202020204" pitchFamily="34" charset="0"/>
              </a:rPr>
              <a:t> heat loads from the </a:t>
            </a:r>
            <a:r>
              <a:rPr lang="en-US" altLang="en-US" sz="1600" b="1" i="1" dirty="0">
                <a:solidFill>
                  <a:srgbClr val="000099"/>
                </a:solidFill>
                <a:latin typeface="Arial" panose="020B0604020202020204" pitchFamily="34" charset="0"/>
              </a:rPr>
              <a:t>Env Heat File</a:t>
            </a:r>
            <a:r>
              <a:rPr lang="en-US" altLang="en-US" sz="1600" b="1" dirty="0">
                <a:solidFill>
                  <a:srgbClr val="000099"/>
                </a:solidFill>
                <a:latin typeface="Arial" panose="020B0604020202020204" pitchFamily="34" charset="0"/>
              </a:rPr>
              <a:t>, and radiation couplings from the </a:t>
            </a:r>
            <a:r>
              <a:rPr lang="en-US" altLang="en-US" sz="1600" b="1" i="1" dirty="0" err="1">
                <a:solidFill>
                  <a:srgbClr val="000099"/>
                </a:solidFill>
                <a:latin typeface="Arial" panose="020B0604020202020204" pitchFamily="34" charset="0"/>
              </a:rPr>
              <a:t>Radk</a:t>
            </a:r>
            <a:r>
              <a:rPr lang="en-US" altLang="en-US" sz="1600" b="1" i="1" dirty="0">
                <a:solidFill>
                  <a:srgbClr val="000099"/>
                </a:solidFill>
                <a:latin typeface="Arial" panose="020B0604020202020204" pitchFamily="34" charset="0"/>
              </a:rPr>
              <a:t> File</a:t>
            </a:r>
            <a:r>
              <a:rPr lang="en-US" altLang="en-US" sz="1600" b="1" dirty="0">
                <a:solidFill>
                  <a:srgbClr val="000099"/>
                </a:solidFill>
                <a:latin typeface="Arial" panose="020B0604020202020204" pitchFamily="34" charset="0"/>
              </a:rPr>
              <a:t>. </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Check the </a:t>
            </a:r>
            <a:r>
              <a:rPr lang="en-US" altLang="en-US" sz="1600" b="1" i="1" dirty="0">
                <a:solidFill>
                  <a:srgbClr val="000099"/>
                </a:solidFill>
                <a:latin typeface="Arial" panose="020B0604020202020204" pitchFamily="34" charset="0"/>
              </a:rPr>
              <a:t>Top Level Prefix</a:t>
            </a:r>
            <a:r>
              <a:rPr lang="en-US" altLang="en-US" sz="1600" b="1" dirty="0">
                <a:solidFill>
                  <a:srgbClr val="000099"/>
                </a:solidFill>
                <a:latin typeface="Arial" panose="020B0604020202020204" pitchFamily="34" charset="0"/>
              </a:rPr>
              <a:t> box</a:t>
            </a:r>
          </a:p>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Click </a:t>
            </a:r>
            <a:r>
              <a:rPr lang="en-US" altLang="en-US" sz="1600" b="1" i="1" dirty="0">
                <a:solidFill>
                  <a:srgbClr val="000099"/>
                </a:solidFill>
                <a:latin typeface="Arial" panose="020B0604020202020204" pitchFamily="34" charset="0"/>
              </a:rPr>
              <a:t>Create</a:t>
            </a:r>
            <a:r>
              <a:rPr lang="en-US" altLang="en-US" sz="1600" b="1" dirty="0">
                <a:solidFill>
                  <a:srgbClr val="000099"/>
                </a:solidFill>
                <a:latin typeface="Arial" panose="020B0604020202020204" pitchFamily="34" charset="0"/>
              </a:rPr>
              <a:t> to generate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The filename will be automatically specified.</a:t>
            </a:r>
          </a:p>
          <a:p>
            <a:pPr algn="just">
              <a:spcBef>
                <a:spcPct val="10000"/>
              </a:spcBef>
              <a:spcAft>
                <a:spcPct val="10000"/>
              </a:spcAft>
              <a:buFontTx/>
              <a:buAutoNum type="arabicPeriod"/>
            </a:pPr>
            <a:endParaRPr lang="en-US" altLang="en-US" sz="1600" b="1" dirty="0">
              <a:solidFill>
                <a:srgbClr val="000099"/>
              </a:solidFill>
              <a:latin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2">
            <a:extLst>
              <a:ext uri="{FF2B5EF4-FFF2-40B4-BE49-F238E27FC236}">
                <a16:creationId xmlns:a16="http://schemas.microsoft.com/office/drawing/2014/main" id="{35831840-C552-0893-2B6C-7338A40A558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67CA51-0F27-4F01-9710-D3A1E9A8753A}" type="slidenum">
              <a:rPr lang="en-US" altLang="en-US" sz="1400">
                <a:solidFill>
                  <a:srgbClr val="FF0000"/>
                </a:solidFill>
                <a:latin typeface="Arial" panose="020B0604020202020204" pitchFamily="34" charset="0"/>
              </a:rPr>
              <a:pPr>
                <a:spcBef>
                  <a:spcPct val="0"/>
                </a:spcBef>
                <a:buFontTx/>
                <a:buNone/>
              </a:pPr>
              <a:t>84</a:t>
            </a:fld>
            <a:endParaRPr lang="en-US" altLang="en-US" sz="1400">
              <a:solidFill>
                <a:srgbClr val="FF0000"/>
              </a:solidFill>
              <a:latin typeface="Arial" panose="020B0604020202020204" pitchFamily="34" charset="0"/>
            </a:endParaRPr>
          </a:p>
        </p:txBody>
      </p:sp>
      <p:sp>
        <p:nvSpPr>
          <p:cNvPr id="131075" name="Rectangle 2">
            <a:extLst>
              <a:ext uri="{FF2B5EF4-FFF2-40B4-BE49-F238E27FC236}">
                <a16:creationId xmlns:a16="http://schemas.microsoft.com/office/drawing/2014/main" id="{0B5DC8CF-82FA-24B6-D068-97A73AA414B3}"/>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1, Data Selection – cont’d</a:t>
            </a:r>
          </a:p>
        </p:txBody>
      </p:sp>
      <p:sp>
        <p:nvSpPr>
          <p:cNvPr id="131076" name="Rectangle 3">
            <a:extLst>
              <a:ext uri="{FF2B5EF4-FFF2-40B4-BE49-F238E27FC236}">
                <a16:creationId xmlns:a16="http://schemas.microsoft.com/office/drawing/2014/main" id="{6C699013-4C51-4E8B-7959-49F637DFE3D1}"/>
              </a:ext>
            </a:extLst>
          </p:cNvPr>
          <p:cNvSpPr>
            <a:spLocks noChangeArrowheads="1"/>
          </p:cNvSpPr>
          <p:nvPr/>
        </p:nvSpPr>
        <p:spPr bwMode="auto">
          <a:xfrm>
            <a:off x="76200" y="685800"/>
            <a:ext cx="7086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Note that both Nodes and Groups are populated in the Navigation Tree, even though no Group File was specified.</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If no Group File is specified, the </a:t>
            </a:r>
            <a:r>
              <a:rPr lang="en-US" altLang="en-US" sz="1600" b="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are used to define groups, with options to separate MLI based on the </a:t>
            </a:r>
            <a:r>
              <a:rPr lang="en-US" altLang="en-US" sz="1600" b="1" i="1" dirty="0">
                <a:solidFill>
                  <a:srgbClr val="000099"/>
                </a:solidFill>
                <a:latin typeface="Arial" panose="020B0604020202020204" pitchFamily="34" charset="0"/>
              </a:rPr>
              <a:t>MLI Offset</a:t>
            </a:r>
            <a:r>
              <a:rPr lang="en-US" altLang="en-US" sz="1600" b="1" dirty="0">
                <a:solidFill>
                  <a:srgbClr val="000099"/>
                </a:solidFill>
                <a:latin typeface="Arial" panose="020B0604020202020204" pitchFamily="34" charset="0"/>
              </a:rPr>
              <a:t> numbering scheme (e.g. Nodes &gt; MLI Offset are considered insulation [</a:t>
            </a:r>
            <a:r>
              <a:rPr lang="en-US" altLang="en-US" sz="1600" b="1" dirty="0" err="1">
                <a:solidFill>
                  <a:srgbClr val="000099"/>
                </a:solidFill>
                <a:latin typeface="Arial" panose="020B0604020202020204" pitchFamily="34" charset="0"/>
              </a:rPr>
              <a:t>SubNam_Ins</a:t>
            </a:r>
            <a:r>
              <a:rPr lang="en-US" altLang="en-US" sz="1600" b="1" dirty="0">
                <a:solidFill>
                  <a:srgbClr val="000099"/>
                </a:solidFill>
                <a:latin typeface="Arial" panose="020B0604020202020204" pitchFamily="34" charset="0"/>
              </a:rPr>
              <a:t>], whereas nodes &lt; MLI Offset are considered structure [</a:t>
            </a:r>
            <a:r>
              <a:rPr lang="en-US" altLang="en-US" sz="1600" b="1" dirty="0" err="1">
                <a:solidFill>
                  <a:srgbClr val="000099"/>
                </a:solidFill>
                <a:latin typeface="Arial" panose="020B0604020202020204" pitchFamily="34" charset="0"/>
              </a:rPr>
              <a:t>SubName_Str</a:t>
            </a:r>
            <a:r>
              <a:rPr lang="en-US" altLang="en-US" sz="1600" b="1" dirty="0">
                <a:solidFill>
                  <a:srgbClr val="000099"/>
                </a:solidFill>
                <a:latin typeface="Arial" panose="020B0604020202020204" pitchFamily="34" charset="0"/>
              </a:rPr>
              <a:t>] ).</a:t>
            </a:r>
          </a:p>
          <a:p>
            <a:pPr algn="just">
              <a:spcBef>
                <a:spcPct val="10000"/>
              </a:spcBef>
              <a:spcAft>
                <a:spcPct val="10000"/>
              </a:spcAft>
              <a:buFont typeface="+mj-lt"/>
              <a:buAutoNum type="arabicPeriod" startAt="9"/>
            </a:pPr>
            <a:r>
              <a:rPr lang="en-US" altLang="en-US" sz="1600" b="1" dirty="0">
                <a:solidFill>
                  <a:srgbClr val="000099"/>
                </a:solidFill>
                <a:latin typeface="Arial" panose="020B0604020202020204" pitchFamily="34" charset="0"/>
              </a:rPr>
              <a:t>Furthermore, a </a:t>
            </a:r>
            <a:r>
              <a:rPr lang="en-US" altLang="en-US" sz="1600" b="1" i="1" dirty="0" err="1">
                <a:solidFill>
                  <a:srgbClr val="000099"/>
                </a:solidFill>
                <a:latin typeface="Arial" panose="020B0604020202020204" pitchFamily="34" charset="0"/>
              </a:rPr>
              <a:t>TopLevelPrefix</a:t>
            </a:r>
            <a:r>
              <a:rPr lang="en-US" altLang="en-US" sz="1600" b="1" dirty="0">
                <a:solidFill>
                  <a:srgbClr val="000099"/>
                </a:solidFill>
                <a:latin typeface="Arial" panose="020B0604020202020204" pitchFamily="34" charset="0"/>
              </a:rPr>
              <a:t> option exists to further group </a:t>
            </a:r>
            <a:r>
              <a:rPr lang="en-US" altLang="en-US" sz="1600" b="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based on like prefixes using “_” as a delimiter.</a:t>
            </a:r>
          </a:p>
          <a:p>
            <a:pPr algn="just">
              <a:spcBef>
                <a:spcPct val="10000"/>
              </a:spcBef>
              <a:spcAft>
                <a:spcPct val="10000"/>
              </a:spcAft>
              <a:buFontTx/>
              <a:buAutoNum type="arabicPeriod" startAt="9"/>
            </a:pPr>
            <a:r>
              <a:rPr lang="en-US" altLang="en-US" sz="1600" b="1" dirty="0">
                <a:solidFill>
                  <a:srgbClr val="000099"/>
                </a:solidFill>
                <a:latin typeface="Arial" panose="020B0604020202020204" pitchFamily="34" charset="0"/>
              </a:rPr>
              <a:t>By default, nodal level data is not included in the Navigation Tree, but can be added by the user if desired for specified </a:t>
            </a:r>
            <a:r>
              <a:rPr lang="en-US" altLang="en-US" sz="1600" b="1" dirty="0" err="1">
                <a:solidFill>
                  <a:srgbClr val="000099"/>
                </a:solidFill>
                <a:latin typeface="Arial" panose="020B0604020202020204" pitchFamily="34" charset="0"/>
              </a:rPr>
              <a:t>Submodels</a:t>
            </a:r>
            <a:r>
              <a:rPr lang="en-US" altLang="en-US" sz="1600" b="1" dirty="0">
                <a:solidFill>
                  <a:srgbClr val="000099"/>
                </a:solidFill>
                <a:latin typeface="Arial" panose="020B0604020202020204" pitchFamily="34" charset="0"/>
              </a:rPr>
              <a:t> or Groups.  Select the </a:t>
            </a:r>
            <a:r>
              <a:rPr lang="en-US" altLang="en-US" sz="1600" b="1" dirty="0" err="1">
                <a:solidFill>
                  <a:srgbClr val="000099"/>
                </a:solidFill>
                <a:latin typeface="Arial" panose="020B0604020202020204" pitchFamily="34" charset="0"/>
              </a:rPr>
              <a:t>Submodel</a:t>
            </a:r>
            <a:r>
              <a:rPr lang="en-US" altLang="en-US" sz="1600" b="1" dirty="0">
                <a:solidFill>
                  <a:srgbClr val="000099"/>
                </a:solidFill>
                <a:latin typeface="Arial" panose="020B0604020202020204" pitchFamily="34" charset="0"/>
              </a:rPr>
              <a:t> or Group and right click to bring up the context menu and then select </a:t>
            </a:r>
            <a:r>
              <a:rPr lang="en-US" altLang="en-US" sz="1600" b="1" i="1" dirty="0">
                <a:solidFill>
                  <a:srgbClr val="000099"/>
                </a:solidFill>
                <a:latin typeface="Arial" panose="020B0604020202020204" pitchFamily="34" charset="0"/>
              </a:rPr>
              <a:t>Add Nodes to Tree for Group/ </a:t>
            </a:r>
            <a:r>
              <a:rPr lang="en-US" altLang="en-US" sz="1600" b="1" i="1" dirty="0" err="1">
                <a:solidFill>
                  <a:srgbClr val="000099"/>
                </a:solidFill>
                <a:latin typeface="Arial" panose="020B0604020202020204" pitchFamily="34" charset="0"/>
              </a:rPr>
              <a:t>Submodel</a:t>
            </a:r>
            <a:r>
              <a:rPr lang="en-US" altLang="en-US" sz="1600" b="1" i="1" dirty="0">
                <a:solidFill>
                  <a:srgbClr val="000099"/>
                </a:solidFill>
                <a:latin typeface="Arial" panose="020B0604020202020204" pitchFamily="34" charset="0"/>
              </a:rPr>
              <a:t>.</a:t>
            </a:r>
          </a:p>
          <a:p>
            <a:pPr algn="just">
              <a:spcBef>
                <a:spcPct val="10000"/>
              </a:spcBef>
              <a:spcAft>
                <a:spcPct val="10000"/>
              </a:spcAft>
              <a:buFontTx/>
              <a:buAutoNum type="arabicPeriod" startAt="9"/>
            </a:pPr>
            <a:r>
              <a:rPr lang="en-US" altLang="en-US" sz="1600" b="1" dirty="0">
                <a:solidFill>
                  <a:srgbClr val="000099"/>
                </a:solidFill>
                <a:latin typeface="Arial" panose="020B0604020202020204" pitchFamily="34" charset="0"/>
              </a:rPr>
              <a:t>When an entity is selected in the Navigation Tree, the Plot Data Grid, Graphics Window, and Heat Flow Data Grid are populated</a:t>
            </a:r>
          </a:p>
          <a:p>
            <a:pPr algn="just">
              <a:spcBef>
                <a:spcPct val="10000"/>
              </a:spcBef>
              <a:spcAft>
                <a:spcPct val="10000"/>
              </a:spcAft>
              <a:buFontTx/>
              <a:buAutoNum type="arabicPeriod" startAt="9"/>
            </a:pPr>
            <a:endParaRPr lang="en-US" altLang="en-US" sz="1600" b="1" i="1" dirty="0">
              <a:solidFill>
                <a:srgbClr val="000099"/>
              </a:solidFill>
              <a:latin typeface="Arial" panose="020B0604020202020204" pitchFamily="34" charset="0"/>
            </a:endParaRPr>
          </a:p>
          <a:p>
            <a:pPr algn="just">
              <a:spcBef>
                <a:spcPct val="10000"/>
              </a:spcBef>
              <a:spcAft>
                <a:spcPct val="10000"/>
              </a:spcAft>
              <a:buFontTx/>
              <a:buAutoNum type="arabicPeriod" startAt="9"/>
            </a:pPr>
            <a:endParaRPr lang="en-US" altLang="en-US" sz="1600" b="1" dirty="0">
              <a:solidFill>
                <a:srgbClr val="000099"/>
              </a:solidFill>
              <a:latin typeface="Arial" panose="020B0604020202020204" pitchFamily="34" charset="0"/>
            </a:endParaRPr>
          </a:p>
        </p:txBody>
      </p:sp>
      <p:pic>
        <p:nvPicPr>
          <p:cNvPr id="3" name="Picture 2">
            <a:extLst>
              <a:ext uri="{FF2B5EF4-FFF2-40B4-BE49-F238E27FC236}">
                <a16:creationId xmlns:a16="http://schemas.microsoft.com/office/drawing/2014/main" id="{D62C5269-7E89-BF22-5B25-57B1BEEAD050}"/>
              </a:ext>
            </a:extLst>
          </p:cNvPr>
          <p:cNvPicPr>
            <a:picLocks noChangeAspect="1"/>
          </p:cNvPicPr>
          <p:nvPr/>
        </p:nvPicPr>
        <p:blipFill rotWithShape="1">
          <a:blip r:embed="rId3"/>
          <a:srcRect t="5590" r="88333" b="31155"/>
          <a:stretch/>
        </p:blipFill>
        <p:spPr>
          <a:xfrm>
            <a:off x="7162800" y="990600"/>
            <a:ext cx="1905000" cy="5562600"/>
          </a:xfrm>
          <a:prstGeom prst="rect">
            <a:avLst/>
          </a:prstGeom>
        </p:spPr>
      </p:pic>
      <p:pic>
        <p:nvPicPr>
          <p:cNvPr id="5" name="Picture 4">
            <a:extLst>
              <a:ext uri="{FF2B5EF4-FFF2-40B4-BE49-F238E27FC236}">
                <a16:creationId xmlns:a16="http://schemas.microsoft.com/office/drawing/2014/main" id="{F54A727E-52C9-C085-C087-BCB7C3813402}"/>
              </a:ext>
            </a:extLst>
          </p:cNvPr>
          <p:cNvPicPr>
            <a:picLocks noChangeAspect="1"/>
          </p:cNvPicPr>
          <p:nvPr/>
        </p:nvPicPr>
        <p:blipFill>
          <a:blip r:embed="rId4"/>
          <a:stretch>
            <a:fillRect/>
          </a:stretch>
        </p:blipFill>
        <p:spPr>
          <a:xfrm>
            <a:off x="4690110" y="4910461"/>
            <a:ext cx="2434590" cy="1829973"/>
          </a:xfrm>
          <a:prstGeom prst="rect">
            <a:avLst/>
          </a:prstGeom>
        </p:spPr>
      </p:pic>
      <p:pic>
        <p:nvPicPr>
          <p:cNvPr id="7" name="Picture 6">
            <a:extLst>
              <a:ext uri="{FF2B5EF4-FFF2-40B4-BE49-F238E27FC236}">
                <a16:creationId xmlns:a16="http://schemas.microsoft.com/office/drawing/2014/main" id="{7CAC42A1-F241-2878-4AF6-26520EECE949}"/>
              </a:ext>
            </a:extLst>
          </p:cNvPr>
          <p:cNvPicPr>
            <a:picLocks noChangeAspect="1"/>
          </p:cNvPicPr>
          <p:nvPr/>
        </p:nvPicPr>
        <p:blipFill>
          <a:blip r:embed="rId5"/>
          <a:stretch>
            <a:fillRect/>
          </a:stretch>
        </p:blipFill>
        <p:spPr>
          <a:xfrm>
            <a:off x="424546" y="4884334"/>
            <a:ext cx="3584836" cy="1930584"/>
          </a:xfrm>
          <a:prstGeom prst="rect">
            <a:avLst/>
          </a:prstGeom>
        </p:spPr>
      </p:pic>
    </p:spTree>
    <p:extLst>
      <p:ext uri="{BB962C8B-B14F-4D97-AF65-F5344CB8AC3E}">
        <p14:creationId xmlns:p14="http://schemas.microsoft.com/office/powerpoint/2010/main" val="219041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2">
            <a:extLst>
              <a:ext uri="{FF2B5EF4-FFF2-40B4-BE49-F238E27FC236}">
                <a16:creationId xmlns:a16="http://schemas.microsoft.com/office/drawing/2014/main" id="{35831840-C552-0893-2B6C-7338A40A558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67CA51-0F27-4F01-9710-D3A1E9A8753A}" type="slidenum">
              <a:rPr lang="en-US" altLang="en-US" sz="1400">
                <a:solidFill>
                  <a:srgbClr val="FF0000"/>
                </a:solidFill>
                <a:latin typeface="Arial" panose="020B0604020202020204" pitchFamily="34" charset="0"/>
              </a:rPr>
              <a:pPr>
                <a:spcBef>
                  <a:spcPct val="0"/>
                </a:spcBef>
                <a:buFontTx/>
                <a:buNone/>
              </a:pPr>
              <a:t>85</a:t>
            </a:fld>
            <a:endParaRPr lang="en-US" altLang="en-US" sz="1400">
              <a:solidFill>
                <a:srgbClr val="FF0000"/>
              </a:solidFill>
              <a:latin typeface="Arial" panose="020B0604020202020204" pitchFamily="34" charset="0"/>
            </a:endParaRPr>
          </a:p>
        </p:txBody>
      </p:sp>
      <p:sp>
        <p:nvSpPr>
          <p:cNvPr id="131075" name="Rectangle 2">
            <a:extLst>
              <a:ext uri="{FF2B5EF4-FFF2-40B4-BE49-F238E27FC236}">
                <a16:creationId xmlns:a16="http://schemas.microsoft.com/office/drawing/2014/main" id="{0B5DC8CF-82FA-24B6-D068-97A73AA414B3}"/>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1, Data Selection – cont’d</a:t>
            </a:r>
          </a:p>
        </p:txBody>
      </p:sp>
      <p:sp>
        <p:nvSpPr>
          <p:cNvPr id="131076" name="Rectangle 3">
            <a:extLst>
              <a:ext uri="{FF2B5EF4-FFF2-40B4-BE49-F238E27FC236}">
                <a16:creationId xmlns:a16="http://schemas.microsoft.com/office/drawing/2014/main" id="{6C699013-4C51-4E8B-7959-49F637DFE3D1}"/>
              </a:ext>
            </a:extLst>
          </p:cNvPr>
          <p:cNvSpPr>
            <a:spLocks noChangeArrowheads="1"/>
          </p:cNvSpPr>
          <p:nvPr/>
        </p:nvSpPr>
        <p:spPr bwMode="auto">
          <a:xfrm>
            <a:off x="152400" y="609600"/>
            <a:ext cx="891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4"/>
            </a:pPr>
            <a:r>
              <a:rPr lang="en-US" altLang="en-US" sz="1600" b="1" dirty="0">
                <a:solidFill>
                  <a:srgbClr val="000099"/>
                </a:solidFill>
                <a:latin typeface="Arial" panose="020B0604020202020204" pitchFamily="34" charset="0"/>
              </a:rPr>
              <a:t>The Status Bar at the bottom indicates the computation progress.</a:t>
            </a:r>
          </a:p>
          <a:p>
            <a:pPr marL="339725" indent="0">
              <a:spcBef>
                <a:spcPts val="0"/>
              </a:spcBef>
              <a:spcAft>
                <a:spcPts val="0"/>
              </a:spcAft>
              <a:buNone/>
            </a:pPr>
            <a:r>
              <a:rPr lang="en-US" altLang="en-US" sz="1600" b="1" dirty="0">
                <a:solidFill>
                  <a:srgbClr val="000099"/>
                </a:solidFill>
                <a:latin typeface="Arial" panose="020B0604020202020204" pitchFamily="34" charset="0"/>
              </a:rPr>
              <a:t>Each cell represents a particular computation (e.g. Group Temperatures, Group Heat Flows, </a:t>
            </a:r>
            <a:r>
              <a:rPr lang="en-US" altLang="en-US" sz="1600" b="1" dirty="0" err="1">
                <a:solidFill>
                  <a:srgbClr val="000099"/>
                </a:solidFill>
                <a:latin typeface="Arial" panose="020B0604020202020204" pitchFamily="34" charset="0"/>
              </a:rPr>
              <a:t>etc</a:t>
            </a:r>
            <a:r>
              <a:rPr lang="en-US" altLang="en-US" sz="1600" b="1" dirty="0">
                <a:solidFill>
                  <a:srgbClr val="000099"/>
                </a:solidFill>
                <a:latin typeface="Arial" panose="020B0604020202020204" pitchFamily="34" charset="0"/>
              </a:rPr>
              <a:t>).  If it is flashing, that indicates it is still calculating; once complete, it stops blinking.  The heat flows indicate the % completion due to their longer duration.</a:t>
            </a:r>
          </a:p>
          <a:p>
            <a:pPr algn="just">
              <a:spcBef>
                <a:spcPct val="10000"/>
              </a:spcBef>
              <a:spcAft>
                <a:spcPct val="10000"/>
              </a:spcAft>
              <a:buFontTx/>
              <a:buAutoNum type="arabicPeriod" startAt="14"/>
            </a:pPr>
            <a:endParaRPr lang="en-US" altLang="en-US" sz="1600" b="1" i="1" dirty="0">
              <a:solidFill>
                <a:srgbClr val="000099"/>
              </a:solidFill>
              <a:latin typeface="Arial" panose="020B0604020202020204" pitchFamily="34" charset="0"/>
            </a:endParaRPr>
          </a:p>
          <a:p>
            <a:pPr algn="just">
              <a:spcBef>
                <a:spcPct val="10000"/>
              </a:spcBef>
              <a:spcAft>
                <a:spcPct val="10000"/>
              </a:spcAft>
              <a:buFontTx/>
              <a:buAutoNum type="arabicPeriod" startAt="14"/>
            </a:pPr>
            <a:endParaRPr lang="en-US" altLang="en-US" sz="1600" b="1" dirty="0">
              <a:solidFill>
                <a:srgbClr val="000099"/>
              </a:solidFill>
              <a:latin typeface="Arial" panose="020B0604020202020204" pitchFamily="34" charset="0"/>
            </a:endParaRPr>
          </a:p>
        </p:txBody>
      </p:sp>
      <p:pic>
        <p:nvPicPr>
          <p:cNvPr id="4" name="Picture 3">
            <a:extLst>
              <a:ext uri="{FF2B5EF4-FFF2-40B4-BE49-F238E27FC236}">
                <a16:creationId xmlns:a16="http://schemas.microsoft.com/office/drawing/2014/main" id="{47E3F9FA-E411-919A-4539-9AD3ED0DF419}"/>
              </a:ext>
            </a:extLst>
          </p:cNvPr>
          <p:cNvPicPr>
            <a:picLocks noChangeAspect="1"/>
          </p:cNvPicPr>
          <p:nvPr/>
        </p:nvPicPr>
        <p:blipFill>
          <a:blip r:embed="rId3"/>
          <a:stretch>
            <a:fillRect/>
          </a:stretch>
        </p:blipFill>
        <p:spPr>
          <a:xfrm>
            <a:off x="0" y="1730829"/>
            <a:ext cx="9144000" cy="4924425"/>
          </a:xfrm>
          <a:prstGeom prst="rect">
            <a:avLst/>
          </a:prstGeom>
        </p:spPr>
      </p:pic>
    </p:spTree>
    <p:extLst>
      <p:ext uri="{BB962C8B-B14F-4D97-AF65-F5344CB8AC3E}">
        <p14:creationId xmlns:p14="http://schemas.microsoft.com/office/powerpoint/2010/main" val="9334719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B71A2-268E-55E6-A052-18099992BA5F}"/>
              </a:ext>
            </a:extLst>
          </p:cNvPr>
          <p:cNvPicPr>
            <a:picLocks noChangeAspect="1"/>
          </p:cNvPicPr>
          <p:nvPr/>
        </p:nvPicPr>
        <p:blipFill rotWithShape="1">
          <a:blip r:embed="rId3"/>
          <a:srcRect l="11667" t="5962" r="36666" b="35654"/>
          <a:stretch/>
        </p:blipFill>
        <p:spPr>
          <a:xfrm>
            <a:off x="76200" y="3317130"/>
            <a:ext cx="4724400" cy="2875061"/>
          </a:xfrm>
          <a:prstGeom prst="rect">
            <a:avLst/>
          </a:prstGeom>
        </p:spPr>
      </p:pic>
      <p:sp>
        <p:nvSpPr>
          <p:cNvPr id="135171" name="Slide Number Placeholder 2">
            <a:extLst>
              <a:ext uri="{FF2B5EF4-FFF2-40B4-BE49-F238E27FC236}">
                <a16:creationId xmlns:a16="http://schemas.microsoft.com/office/drawing/2014/main" id="{B3174580-C6C7-C271-7E1E-ECE1D860CE1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D1BE3F3-7D2A-43FE-84C8-D4F895ACAC7C}" type="slidenum">
              <a:rPr lang="en-US" altLang="en-US" sz="1400">
                <a:solidFill>
                  <a:srgbClr val="FF0000"/>
                </a:solidFill>
                <a:latin typeface="Arial" panose="020B0604020202020204" pitchFamily="34" charset="0"/>
              </a:rPr>
              <a:pPr>
                <a:spcBef>
                  <a:spcPct val="0"/>
                </a:spcBef>
                <a:buFontTx/>
                <a:buNone/>
              </a:pPr>
              <a:t>86</a:t>
            </a:fld>
            <a:endParaRPr lang="en-US" altLang="en-US" sz="1400">
              <a:solidFill>
                <a:srgbClr val="FF0000"/>
              </a:solidFill>
              <a:latin typeface="Arial" panose="020B0604020202020204" pitchFamily="34" charset="0"/>
            </a:endParaRPr>
          </a:p>
        </p:txBody>
      </p:sp>
      <p:sp>
        <p:nvSpPr>
          <p:cNvPr id="135172" name="Rectangle 2">
            <a:extLst>
              <a:ext uri="{FF2B5EF4-FFF2-40B4-BE49-F238E27FC236}">
                <a16:creationId xmlns:a16="http://schemas.microsoft.com/office/drawing/2014/main" id="{C3C88BFC-2F7F-9EAA-7083-1091D9926FB0}"/>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35173" name="Rectangle 3">
            <a:extLst>
              <a:ext uri="{FF2B5EF4-FFF2-40B4-BE49-F238E27FC236}">
                <a16:creationId xmlns:a16="http://schemas.microsoft.com/office/drawing/2014/main" id="{5BA678EC-7C2E-CE35-D018-89D7F1F63261}"/>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Plotting Interface</a:t>
            </a:r>
          </a:p>
        </p:txBody>
      </p:sp>
      <p:sp>
        <p:nvSpPr>
          <p:cNvPr id="8" name="Rectangle 2">
            <a:extLst>
              <a:ext uri="{FF2B5EF4-FFF2-40B4-BE49-F238E27FC236}">
                <a16:creationId xmlns:a16="http://schemas.microsoft.com/office/drawing/2014/main" id="{02BFA00B-9CCC-61B5-F665-EC8E1D5CC73E}"/>
              </a:ext>
            </a:extLst>
          </p:cNvPr>
          <p:cNvSpPr txBox="1">
            <a:spLocks noChangeArrowheads="1"/>
          </p:cNvSpPr>
          <p:nvPr/>
        </p:nvSpPr>
        <p:spPr>
          <a:xfrm>
            <a:off x="4876800" y="1219200"/>
            <a:ext cx="4114800" cy="2057400"/>
          </a:xfrm>
          <a:prstGeom prst="rect">
            <a:avLst/>
          </a:prstGeom>
        </p:spPr>
        <p:txBody>
          <a:bodyPr/>
          <a:lstStyle/>
          <a:p>
            <a:pPr marL="171450" indent="-171450" eaLnBrk="1" hangingPunct="1">
              <a:spcBef>
                <a:spcPts val="0"/>
              </a:spcBef>
              <a:buFontTx/>
              <a:buChar char="•"/>
              <a:defRPr/>
            </a:pPr>
            <a:r>
              <a:rPr lang="en-US" sz="2000" b="1" kern="0" dirty="0">
                <a:solidFill>
                  <a:srgbClr val="FF0000"/>
                </a:solidFill>
                <a:latin typeface="Arial" charset="0"/>
              </a:rPr>
              <a:t>Axes Values (with </a:t>
            </a:r>
            <a:r>
              <a:rPr lang="en-US" sz="2000" b="1" kern="0" dirty="0" err="1">
                <a:solidFill>
                  <a:srgbClr val="FF0000"/>
                </a:solidFill>
                <a:latin typeface="Arial" charset="0"/>
              </a:rPr>
              <a:t>Autoscale</a:t>
            </a:r>
            <a:r>
              <a:rPr lang="en-US" sz="2000" b="1" kern="0" dirty="0">
                <a:solidFill>
                  <a:srgbClr val="FF0000"/>
                </a:solidFill>
                <a:latin typeface="Arial" charset="0"/>
              </a:rPr>
              <a:t>)</a:t>
            </a:r>
          </a:p>
          <a:p>
            <a:pPr marL="171450" indent="-171450" eaLnBrk="1" hangingPunct="1">
              <a:spcBef>
                <a:spcPts val="0"/>
              </a:spcBef>
              <a:buFontTx/>
              <a:buChar char="•"/>
              <a:defRPr/>
            </a:pPr>
            <a:r>
              <a:rPr lang="en-US" sz="2000" b="1" kern="0" dirty="0">
                <a:solidFill>
                  <a:schemeClr val="accent2"/>
                </a:solidFill>
                <a:latin typeface="Arial" charset="0"/>
              </a:rPr>
              <a:t>Plot Builder allowing for Full control over series:</a:t>
            </a:r>
            <a:endParaRPr lang="en-US" sz="1800" b="1" kern="0" dirty="0">
              <a:solidFill>
                <a:schemeClr val="accent2"/>
              </a:solidFill>
              <a:latin typeface="Arial" charset="0"/>
            </a:endParaRP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Node/Group/</a:t>
            </a:r>
            <a:r>
              <a:rPr lang="en-US" sz="1600" b="1" i="1" kern="0" dirty="0" err="1">
                <a:solidFill>
                  <a:schemeClr val="accent2"/>
                </a:solidFill>
                <a:latin typeface="Arial" charset="0"/>
              </a:rPr>
              <a:t>Submodel</a:t>
            </a:r>
            <a:endParaRPr lang="en-US" sz="1600" b="1" i="1" kern="0" dirty="0">
              <a:solidFill>
                <a:schemeClr val="accent2"/>
              </a:solidFill>
              <a:latin typeface="Arial" charset="0"/>
            </a:endParaRP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Source</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Data Type (including Heat Flows)</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Series properties</a:t>
            </a:r>
            <a:endParaRPr lang="en-US" sz="2000" b="1" kern="0" dirty="0">
              <a:solidFill>
                <a:schemeClr val="accent2"/>
              </a:solidFill>
              <a:latin typeface="Arial" charset="0"/>
            </a:endParaRPr>
          </a:p>
        </p:txBody>
      </p:sp>
      <p:sp>
        <p:nvSpPr>
          <p:cNvPr id="135175" name="Rectangle 4">
            <a:extLst>
              <a:ext uri="{FF2B5EF4-FFF2-40B4-BE49-F238E27FC236}">
                <a16:creationId xmlns:a16="http://schemas.microsoft.com/office/drawing/2014/main" id="{72B2D03D-2600-94DB-D895-A2B2767B82C5}"/>
              </a:ext>
            </a:extLst>
          </p:cNvPr>
          <p:cNvSpPr>
            <a:spLocks noChangeArrowheads="1"/>
          </p:cNvSpPr>
          <p:nvPr/>
        </p:nvSpPr>
        <p:spPr bwMode="auto">
          <a:xfrm>
            <a:off x="0" y="533400"/>
            <a:ext cx="678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000" b="1" i="1">
                <a:latin typeface="Arial" panose="020B0604020202020204" pitchFamily="34" charset="0"/>
              </a:rPr>
              <a:t>Top rows of Plot Data Grid can be used to toggle series Visibility, Color, LineType, and Axis </a:t>
            </a:r>
          </a:p>
        </p:txBody>
      </p:sp>
      <p:pic>
        <p:nvPicPr>
          <p:cNvPr id="135176" name="Picture 1">
            <a:extLst>
              <a:ext uri="{FF2B5EF4-FFF2-40B4-BE49-F238E27FC236}">
                <a16:creationId xmlns:a16="http://schemas.microsoft.com/office/drawing/2014/main" id="{6BB63182-7CD3-07AC-FF24-8090553935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76600"/>
            <a:ext cx="3902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ADB3E14C-D30F-0893-F7D2-AD13FB8EC0E5}"/>
              </a:ext>
            </a:extLst>
          </p:cNvPr>
          <p:cNvSpPr txBox="1">
            <a:spLocks noChangeArrowheads="1"/>
          </p:cNvSpPr>
          <p:nvPr/>
        </p:nvSpPr>
        <p:spPr>
          <a:xfrm>
            <a:off x="76200" y="6151563"/>
            <a:ext cx="5029200" cy="685800"/>
          </a:xfrm>
          <a:prstGeom prst="rect">
            <a:avLst/>
          </a:prstGeom>
        </p:spPr>
        <p:txBody>
          <a:bodyPr/>
          <a:lstStyle/>
          <a:p>
            <a:pPr marL="171450" indent="-171450" eaLnBrk="1" hangingPunct="1">
              <a:spcBef>
                <a:spcPts val="0"/>
              </a:spcBef>
              <a:buFontTx/>
              <a:buChar char="•"/>
              <a:defRPr/>
            </a:pPr>
            <a:r>
              <a:rPr lang="en-US" sz="1600" b="1" kern="0" dirty="0">
                <a:solidFill>
                  <a:srgbClr val="008000"/>
                </a:solidFill>
                <a:latin typeface="Arial" charset="0"/>
              </a:rPr>
              <a:t>Window zoom on plots, Shift-Click to go back.  Click in grey border to show Properties</a:t>
            </a:r>
          </a:p>
        </p:txBody>
      </p:sp>
      <p:sp>
        <p:nvSpPr>
          <p:cNvPr id="135179" name="Rectangle 2">
            <a:extLst>
              <a:ext uri="{FF2B5EF4-FFF2-40B4-BE49-F238E27FC236}">
                <a16:creationId xmlns:a16="http://schemas.microsoft.com/office/drawing/2014/main" id="{F703ED67-48C6-DCBB-F8CF-3B7DF037E92C}"/>
              </a:ext>
            </a:extLst>
          </p:cNvPr>
          <p:cNvSpPr>
            <a:spLocks noChangeArrowheads="1"/>
          </p:cNvSpPr>
          <p:nvPr/>
        </p:nvSpPr>
        <p:spPr bwMode="auto">
          <a:xfrm>
            <a:off x="1524000" y="4419600"/>
            <a:ext cx="1600200" cy="1219200"/>
          </a:xfrm>
          <a:prstGeom prst="rect">
            <a:avLst/>
          </a:prstGeom>
          <a:noFill/>
          <a:ln w="317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5180" name="Rectangle 16">
            <a:extLst>
              <a:ext uri="{FF2B5EF4-FFF2-40B4-BE49-F238E27FC236}">
                <a16:creationId xmlns:a16="http://schemas.microsoft.com/office/drawing/2014/main" id="{FBF8FDBE-DB6C-336C-7BEA-70A3DDFAF51A}"/>
              </a:ext>
            </a:extLst>
          </p:cNvPr>
          <p:cNvSpPr>
            <a:spLocks noChangeArrowheads="1"/>
          </p:cNvSpPr>
          <p:nvPr/>
        </p:nvSpPr>
        <p:spPr bwMode="auto">
          <a:xfrm>
            <a:off x="5105400" y="3621088"/>
            <a:ext cx="3886200" cy="838200"/>
          </a:xfrm>
          <a:prstGeom prst="rect">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35181" name="Rectangle 17">
            <a:extLst>
              <a:ext uri="{FF2B5EF4-FFF2-40B4-BE49-F238E27FC236}">
                <a16:creationId xmlns:a16="http://schemas.microsoft.com/office/drawing/2014/main" id="{909C52EF-C65E-F7D5-641D-36596AB22FEB}"/>
              </a:ext>
            </a:extLst>
          </p:cNvPr>
          <p:cNvSpPr>
            <a:spLocks noChangeArrowheads="1"/>
          </p:cNvSpPr>
          <p:nvPr/>
        </p:nvSpPr>
        <p:spPr bwMode="auto">
          <a:xfrm>
            <a:off x="5105400" y="4495800"/>
            <a:ext cx="3886200" cy="1828800"/>
          </a:xfrm>
          <a:prstGeom prst="rect">
            <a:avLst/>
          </a:prstGeom>
          <a:noFill/>
          <a:ln w="317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pic>
        <p:nvPicPr>
          <p:cNvPr id="3" name="Picture 2">
            <a:extLst>
              <a:ext uri="{FF2B5EF4-FFF2-40B4-BE49-F238E27FC236}">
                <a16:creationId xmlns:a16="http://schemas.microsoft.com/office/drawing/2014/main" id="{74B9F29A-0D03-58BA-ECFF-6E8DCED2FA3A}"/>
              </a:ext>
            </a:extLst>
          </p:cNvPr>
          <p:cNvPicPr>
            <a:picLocks noChangeAspect="1"/>
          </p:cNvPicPr>
          <p:nvPr/>
        </p:nvPicPr>
        <p:blipFill rotWithShape="1">
          <a:blip r:embed="rId5"/>
          <a:srcRect l="63050" t="6193" r="464" b="68340"/>
          <a:stretch/>
        </p:blipFill>
        <p:spPr>
          <a:xfrm>
            <a:off x="82731" y="1260377"/>
            <a:ext cx="4794069" cy="1802009"/>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2">
            <a:extLst>
              <a:ext uri="{FF2B5EF4-FFF2-40B4-BE49-F238E27FC236}">
                <a16:creationId xmlns:a16="http://schemas.microsoft.com/office/drawing/2014/main" id="{D8217574-A3D0-4A01-07A8-19F25A243BE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7E50D25-D769-41C5-AD9F-B719ABE9EDA9}" type="slidenum">
              <a:rPr lang="en-US" altLang="en-US" sz="1400">
                <a:solidFill>
                  <a:srgbClr val="FF0000"/>
                </a:solidFill>
                <a:latin typeface="Arial" panose="020B0604020202020204" pitchFamily="34" charset="0"/>
              </a:rPr>
              <a:pPr>
                <a:spcBef>
                  <a:spcPct val="0"/>
                </a:spcBef>
                <a:buFontTx/>
                <a:buNone/>
              </a:pPr>
              <a:t>87</a:t>
            </a:fld>
            <a:endParaRPr lang="en-US" altLang="en-US" sz="1400">
              <a:solidFill>
                <a:srgbClr val="FF0000"/>
              </a:solidFill>
              <a:latin typeface="Arial" panose="020B0604020202020204" pitchFamily="34" charset="0"/>
            </a:endParaRPr>
          </a:p>
        </p:txBody>
      </p:sp>
      <p:sp>
        <p:nvSpPr>
          <p:cNvPr id="137219" name="Rectangle 2">
            <a:extLst>
              <a:ext uri="{FF2B5EF4-FFF2-40B4-BE49-F238E27FC236}">
                <a16:creationId xmlns:a16="http://schemas.microsoft.com/office/drawing/2014/main" id="{3B5451CB-A2C3-94BB-8FF5-C92AF3A4AE4C}"/>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Example 2, Plotting</a:t>
            </a:r>
          </a:p>
        </p:txBody>
      </p:sp>
      <p:sp>
        <p:nvSpPr>
          <p:cNvPr id="137220" name="Rectangle 3">
            <a:extLst>
              <a:ext uri="{FF2B5EF4-FFF2-40B4-BE49-F238E27FC236}">
                <a16:creationId xmlns:a16="http://schemas.microsoft.com/office/drawing/2014/main" id="{EBA44DBC-7951-FF43-5922-9E4F17DCCF96}"/>
              </a:ext>
            </a:extLst>
          </p:cNvPr>
          <p:cNvSpPr>
            <a:spLocks noChangeArrowheads="1"/>
          </p:cNvSpPr>
          <p:nvPr/>
        </p:nvSpPr>
        <p:spPr bwMode="auto">
          <a:xfrm>
            <a:off x="152400" y="6858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a:pPr>
            <a:r>
              <a:rPr lang="en-US" altLang="en-US" sz="1600" b="1" dirty="0">
                <a:solidFill>
                  <a:srgbClr val="000099"/>
                </a:solidFill>
                <a:latin typeface="Arial" panose="020B0604020202020204" pitchFamily="34" charset="0"/>
              </a:rPr>
              <a:t>Start a new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session and load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from Example 1.</a:t>
            </a:r>
          </a:p>
          <a:p>
            <a:pPr marL="339725" indent="0" algn="just">
              <a:spcBef>
                <a:spcPct val="10000"/>
              </a:spcBef>
              <a:spcAft>
                <a:spcPct val="10000"/>
              </a:spcAft>
              <a:buNone/>
            </a:pPr>
            <a:r>
              <a:rPr lang="en-US" altLang="en-US" sz="1600" b="1" dirty="0">
                <a:solidFill>
                  <a:srgbClr val="000099"/>
                </a:solidFill>
                <a:latin typeface="Arial" panose="020B0604020202020204" pitchFamily="34" charset="0"/>
              </a:rPr>
              <a:t>Also, specify the </a:t>
            </a:r>
            <a:r>
              <a:rPr lang="en-US" altLang="en-US" sz="1600" b="1" i="1" dirty="0">
                <a:solidFill>
                  <a:srgbClr val="000099"/>
                </a:solidFill>
                <a:latin typeface="Arial" panose="020B0604020202020204" pitchFamily="34" charset="0"/>
              </a:rPr>
              <a:t>Group File </a:t>
            </a:r>
            <a:r>
              <a:rPr lang="en-US" altLang="en-US" sz="1600" b="1" dirty="0">
                <a:solidFill>
                  <a:srgbClr val="000099"/>
                </a:solidFill>
                <a:latin typeface="Arial" panose="020B0604020202020204" pitchFamily="34" charset="0"/>
              </a:rPr>
              <a:t>from TARP Example 1.  Groups and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data files are not linked, since for a given set of results from a model, the nodal and conductor data does not change; however, a user may opt to redefine Groups to interpret the data.  Therefore; the group file is a separate entity from the data file.  Heat flows are recomputed each time when a Group File is specified.</a:t>
            </a:r>
          </a:p>
          <a:p>
            <a:pPr algn="just">
              <a:spcBef>
                <a:spcPct val="10000"/>
              </a:spcBef>
              <a:spcAft>
                <a:spcPct val="10000"/>
              </a:spcAft>
              <a:buFont typeface="+mj-lt"/>
              <a:buAutoNum type="arabicPeriod" startAt="2"/>
            </a:pPr>
            <a:r>
              <a:rPr lang="en-US" altLang="en-US" sz="1600" b="1" dirty="0">
                <a:solidFill>
                  <a:srgbClr val="000099"/>
                </a:solidFill>
                <a:latin typeface="Arial" panose="020B0604020202020204" pitchFamily="34" charset="0"/>
              </a:rPr>
              <a:t>Select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in the Groups branch of the Navigation Pane to the left.  The plot window is now updated to display the Maximum, Average, and Minimum temperature for the selected group.</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The data itself is shown in the Plot Data Window on the right and allows for control over what is displayed in the plot.  Click and Drag the solid black line between the Plot Data and Graphics windows to the left to resize the Plot Data Window.</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Cells in the top header of the Plot Data Window can be clicked to toggle the display behavior.  The first row controls the visibility of the series.  Change the “</a:t>
            </a:r>
            <a:r>
              <a:rPr lang="en-US" altLang="en-US" sz="1600" b="1" i="1" dirty="0">
                <a:solidFill>
                  <a:srgbClr val="000099"/>
                </a:solidFill>
                <a:latin typeface="Arial" panose="020B0604020202020204" pitchFamily="34" charset="0"/>
              </a:rPr>
              <a:t>No”</a:t>
            </a:r>
            <a:r>
              <a:rPr lang="en-US" altLang="en-US" sz="1600" b="1" dirty="0">
                <a:solidFill>
                  <a:srgbClr val="000099"/>
                </a:solidFill>
                <a:latin typeface="Arial" panose="020B0604020202020204" pitchFamily="34" charset="0"/>
              </a:rPr>
              <a:t> in the Show row and Heat Column to </a:t>
            </a:r>
            <a:r>
              <a:rPr lang="en-US" altLang="en-US" sz="1600" b="1" i="1" dirty="0">
                <a:solidFill>
                  <a:srgbClr val="000099"/>
                </a:solidFill>
                <a:latin typeface="Arial" panose="020B0604020202020204" pitchFamily="34" charset="0"/>
              </a:rPr>
              <a:t>“Yes”</a:t>
            </a:r>
            <a:r>
              <a:rPr lang="en-US" altLang="en-US" sz="1600" b="1" dirty="0">
                <a:solidFill>
                  <a:srgbClr val="000099"/>
                </a:solidFill>
                <a:latin typeface="Arial" panose="020B0604020202020204" pitchFamily="34" charset="0"/>
              </a:rPr>
              <a:t> by clicking it.  Notice that the Plot Window now displays the Heat with a secondary axis on the right.</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Click on the Heat-Color cell 4x.  This toggles forward four colors to Turquoise and the plot is updated accordingly.  Shift click toggles in the reverse order.  The same approach is used for </a:t>
            </a:r>
            <a:r>
              <a:rPr lang="en-US" altLang="en-US" sz="1600" b="1" dirty="0" err="1">
                <a:solidFill>
                  <a:srgbClr val="000099"/>
                </a:solidFill>
                <a:latin typeface="Arial" panose="020B0604020202020204" pitchFamily="34" charset="0"/>
              </a:rPr>
              <a:t>Linetype</a:t>
            </a:r>
            <a:r>
              <a:rPr lang="en-US" altLang="en-US" sz="1600" b="1" dirty="0">
                <a:solidFill>
                  <a:srgbClr val="000099"/>
                </a:solidFill>
                <a:latin typeface="Arial" panose="020B0604020202020204" pitchFamily="34" charset="0"/>
              </a:rPr>
              <a:t> and Axis toggles.</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As the cursor is moved around the plot, the coordinates are displayed in the bottom right panel of the status bar.  Clicking and dragging a window on the plot will zoom in. Holding down the Ctrl key while dragging will display the dt and dT values instead of the coordinates.  Clicking in the plot again will remove the dt/dT line.</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2">
            <a:extLst>
              <a:ext uri="{FF2B5EF4-FFF2-40B4-BE49-F238E27FC236}">
                <a16:creationId xmlns:a16="http://schemas.microsoft.com/office/drawing/2014/main" id="{849D87F1-60C0-6025-8B5E-E2D4BF0985D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C3399DC-CF21-4D54-B194-711493B75FC5}" type="slidenum">
              <a:rPr lang="en-US" altLang="en-US" sz="1400">
                <a:solidFill>
                  <a:srgbClr val="FF0000"/>
                </a:solidFill>
                <a:latin typeface="Arial" panose="020B0604020202020204" pitchFamily="34" charset="0"/>
              </a:rPr>
              <a:pPr>
                <a:spcBef>
                  <a:spcPct val="0"/>
                </a:spcBef>
                <a:buFontTx/>
                <a:buNone/>
              </a:pPr>
              <a:t>88</a:t>
            </a:fld>
            <a:endParaRPr lang="en-US" altLang="en-US" sz="1400">
              <a:solidFill>
                <a:srgbClr val="FF0000"/>
              </a:solidFill>
              <a:latin typeface="Arial" panose="020B0604020202020204" pitchFamily="34" charset="0"/>
            </a:endParaRPr>
          </a:p>
        </p:txBody>
      </p:sp>
      <p:sp>
        <p:nvSpPr>
          <p:cNvPr id="139267" name="Rectangle 2">
            <a:extLst>
              <a:ext uri="{FF2B5EF4-FFF2-40B4-BE49-F238E27FC236}">
                <a16:creationId xmlns:a16="http://schemas.microsoft.com/office/drawing/2014/main" id="{15CB4D49-A6F9-9BEC-9271-E0AD3B723108}"/>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2, Plotting – cont’d</a:t>
            </a:r>
          </a:p>
        </p:txBody>
      </p:sp>
      <p:sp>
        <p:nvSpPr>
          <p:cNvPr id="139268" name="Rectangle 3">
            <a:extLst>
              <a:ext uri="{FF2B5EF4-FFF2-40B4-BE49-F238E27FC236}">
                <a16:creationId xmlns:a16="http://schemas.microsoft.com/office/drawing/2014/main" id="{3225C1E8-933E-69F2-6449-52B29E80DB76}"/>
              </a:ext>
            </a:extLst>
          </p:cNvPr>
          <p:cNvSpPr>
            <a:spLocks noChangeArrowheads="1"/>
          </p:cNvSpPr>
          <p:nvPr/>
        </p:nvSpPr>
        <p:spPr bwMode="auto">
          <a:xfrm>
            <a:off x="152400" y="6096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None/>
            </a:pPr>
            <a:r>
              <a:rPr lang="en-US" altLang="en-US" sz="1600" b="1">
                <a:solidFill>
                  <a:srgbClr val="000099"/>
                </a:solidFill>
                <a:latin typeface="Arial" panose="020B0604020202020204" pitchFamily="34" charset="0"/>
              </a:rPr>
              <a:t>The Plot Window should look similar to this…</a:t>
            </a:r>
          </a:p>
        </p:txBody>
      </p:sp>
      <p:pic>
        <p:nvPicPr>
          <p:cNvPr id="3" name="Picture 2">
            <a:extLst>
              <a:ext uri="{FF2B5EF4-FFF2-40B4-BE49-F238E27FC236}">
                <a16:creationId xmlns:a16="http://schemas.microsoft.com/office/drawing/2014/main" id="{F3D63FB3-BD1C-82A3-90C5-6CD3418BFFBD}"/>
              </a:ext>
            </a:extLst>
          </p:cNvPr>
          <p:cNvPicPr>
            <a:picLocks noChangeAspect="1"/>
          </p:cNvPicPr>
          <p:nvPr/>
        </p:nvPicPr>
        <p:blipFill>
          <a:blip r:embed="rId3"/>
          <a:stretch>
            <a:fillRect/>
          </a:stretch>
        </p:blipFill>
        <p:spPr>
          <a:xfrm>
            <a:off x="419100" y="990600"/>
            <a:ext cx="8305800" cy="5715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2">
            <a:extLst>
              <a:ext uri="{FF2B5EF4-FFF2-40B4-BE49-F238E27FC236}">
                <a16:creationId xmlns:a16="http://schemas.microsoft.com/office/drawing/2014/main" id="{04950239-143E-D868-B7B2-28BA2E9F86C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5D04992-C38C-4F7B-8E39-8924D7A6BB69}" type="slidenum">
              <a:rPr lang="en-US" altLang="en-US" sz="1400">
                <a:solidFill>
                  <a:srgbClr val="FF0000"/>
                </a:solidFill>
                <a:latin typeface="Arial" panose="020B0604020202020204" pitchFamily="34" charset="0"/>
              </a:rPr>
              <a:pPr>
                <a:spcBef>
                  <a:spcPct val="0"/>
                </a:spcBef>
                <a:buFontTx/>
                <a:buNone/>
              </a:pPr>
              <a:t>89</a:t>
            </a:fld>
            <a:endParaRPr lang="en-US" altLang="en-US" sz="1400">
              <a:solidFill>
                <a:srgbClr val="FF0000"/>
              </a:solidFill>
              <a:latin typeface="Arial" panose="020B0604020202020204" pitchFamily="34" charset="0"/>
            </a:endParaRPr>
          </a:p>
        </p:txBody>
      </p:sp>
      <p:sp>
        <p:nvSpPr>
          <p:cNvPr id="141315" name="Rectangle 2">
            <a:extLst>
              <a:ext uri="{FF2B5EF4-FFF2-40B4-BE49-F238E27FC236}">
                <a16:creationId xmlns:a16="http://schemas.microsoft.com/office/drawing/2014/main" id="{ECDBA3C6-E94D-5F22-3FA1-9A5A089881A3}"/>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2, Plotting – cont’d</a:t>
            </a:r>
          </a:p>
        </p:txBody>
      </p:sp>
      <p:sp>
        <p:nvSpPr>
          <p:cNvPr id="141316" name="Rectangle 3">
            <a:extLst>
              <a:ext uri="{FF2B5EF4-FFF2-40B4-BE49-F238E27FC236}">
                <a16:creationId xmlns:a16="http://schemas.microsoft.com/office/drawing/2014/main" id="{0214102F-4C29-3B67-3FDC-5F15B1882BD4}"/>
              </a:ext>
            </a:extLst>
          </p:cNvPr>
          <p:cNvSpPr>
            <a:spLocks noChangeArrowheads="1"/>
          </p:cNvSpPr>
          <p:nvPr/>
        </p:nvSpPr>
        <p:spPr bwMode="auto">
          <a:xfrm>
            <a:off x="76200" y="533400"/>
            <a:ext cx="5257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Left Click near (1200,27) and drag to (4200,15) to zoom in to this area</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Shift-click on the plot to return to the previous view</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Click in the Grey border around the plot to display the Plot Properties form</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Select X-Axis </a:t>
            </a:r>
            <a:r>
              <a:rPr lang="en-US" altLang="en-US" sz="1500" b="1" i="1" dirty="0">
                <a:solidFill>
                  <a:srgbClr val="000099"/>
                </a:solidFill>
                <a:latin typeface="Arial" panose="020B0604020202020204" pitchFamily="34" charset="0"/>
              </a:rPr>
              <a:t>Minimum</a:t>
            </a:r>
            <a:r>
              <a:rPr lang="en-US" altLang="en-US" sz="1500" b="1" dirty="0">
                <a:solidFill>
                  <a:srgbClr val="000099"/>
                </a:solidFill>
                <a:latin typeface="Arial" panose="020B0604020202020204" pitchFamily="34" charset="0"/>
              </a:rPr>
              <a:t> of 1200, </a:t>
            </a:r>
            <a:r>
              <a:rPr lang="en-US" altLang="en-US" sz="1500" b="1" i="1" dirty="0">
                <a:solidFill>
                  <a:srgbClr val="000099"/>
                </a:solidFill>
                <a:latin typeface="Arial" panose="020B0604020202020204" pitchFamily="34" charset="0"/>
              </a:rPr>
              <a:t>Maximum</a:t>
            </a:r>
            <a:r>
              <a:rPr lang="en-US" altLang="en-US" sz="1500" b="1" dirty="0">
                <a:solidFill>
                  <a:srgbClr val="000099"/>
                </a:solidFill>
                <a:latin typeface="Arial" panose="020B0604020202020204" pitchFamily="34" charset="0"/>
              </a:rPr>
              <a:t> of 4200, and </a:t>
            </a:r>
            <a:r>
              <a:rPr lang="en-US" altLang="en-US" sz="1500" b="1" i="1" dirty="0">
                <a:solidFill>
                  <a:srgbClr val="000099"/>
                </a:solidFill>
                <a:latin typeface="Arial" panose="020B0604020202020204" pitchFamily="34" charset="0"/>
              </a:rPr>
              <a:t>Subdivision</a:t>
            </a:r>
            <a:r>
              <a:rPr lang="en-US" altLang="en-US" sz="1500" b="1" dirty="0">
                <a:solidFill>
                  <a:srgbClr val="000099"/>
                </a:solidFill>
                <a:latin typeface="Arial" panose="020B0604020202020204" pitchFamily="34" charset="0"/>
              </a:rPr>
              <a:t> of 500</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Select Y-Axis </a:t>
            </a:r>
            <a:r>
              <a:rPr lang="en-US" altLang="en-US" sz="1500" b="1" i="1" dirty="0">
                <a:solidFill>
                  <a:srgbClr val="000099"/>
                </a:solidFill>
                <a:latin typeface="Arial" panose="020B0604020202020204" pitchFamily="34" charset="0"/>
              </a:rPr>
              <a:t>Minimum</a:t>
            </a:r>
            <a:r>
              <a:rPr lang="en-US" altLang="en-US" sz="1500" b="1" dirty="0">
                <a:solidFill>
                  <a:srgbClr val="000099"/>
                </a:solidFill>
                <a:latin typeface="Arial" panose="020B0604020202020204" pitchFamily="34" charset="0"/>
              </a:rPr>
              <a:t> of 15, </a:t>
            </a:r>
            <a:r>
              <a:rPr lang="en-US" altLang="en-US" sz="1500" b="1" i="1" dirty="0">
                <a:solidFill>
                  <a:srgbClr val="000099"/>
                </a:solidFill>
                <a:latin typeface="Arial" panose="020B0604020202020204" pitchFamily="34" charset="0"/>
              </a:rPr>
              <a:t>Maximum</a:t>
            </a:r>
            <a:r>
              <a:rPr lang="en-US" altLang="en-US" sz="1500" b="1" dirty="0">
                <a:solidFill>
                  <a:srgbClr val="000099"/>
                </a:solidFill>
                <a:latin typeface="Arial" panose="020B0604020202020204" pitchFamily="34" charset="0"/>
              </a:rPr>
              <a:t> of 27, and </a:t>
            </a:r>
            <a:r>
              <a:rPr lang="en-US" altLang="en-US" sz="1500" b="1" i="1" dirty="0">
                <a:solidFill>
                  <a:srgbClr val="000099"/>
                </a:solidFill>
                <a:latin typeface="Arial" panose="020B0604020202020204" pitchFamily="34" charset="0"/>
              </a:rPr>
              <a:t>Subdivision</a:t>
            </a:r>
            <a:r>
              <a:rPr lang="en-US" altLang="en-US" sz="1500" b="1" dirty="0">
                <a:solidFill>
                  <a:srgbClr val="000099"/>
                </a:solidFill>
                <a:latin typeface="Arial" panose="020B0604020202020204" pitchFamily="34" charset="0"/>
              </a:rPr>
              <a:t> of 2 and Click Update</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The plot should look like when zoom was applied, except for the subdivisions</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Select the Preferences tab and ensure </a:t>
            </a:r>
            <a:r>
              <a:rPr lang="en-US" altLang="en-US" sz="1500" b="1" i="1" dirty="0">
                <a:solidFill>
                  <a:srgbClr val="000099"/>
                </a:solidFill>
                <a:latin typeface="Arial" panose="020B0604020202020204" pitchFamily="34" charset="0"/>
              </a:rPr>
              <a:t>Stefan </a:t>
            </a:r>
            <a:r>
              <a:rPr lang="en-US" altLang="en-US" sz="1500" b="1" i="1" dirty="0" err="1">
                <a:solidFill>
                  <a:srgbClr val="000099"/>
                </a:solidFill>
                <a:latin typeface="Arial" panose="020B0604020202020204" pitchFamily="34" charset="0"/>
              </a:rPr>
              <a:t>Boltzman</a:t>
            </a:r>
            <a:r>
              <a:rPr lang="en-US" altLang="en-US" sz="1500" b="1" i="1" dirty="0">
                <a:solidFill>
                  <a:srgbClr val="000099"/>
                </a:solidFill>
                <a:latin typeface="Arial" panose="020B0604020202020204" pitchFamily="34" charset="0"/>
              </a:rPr>
              <a:t> </a:t>
            </a:r>
            <a:r>
              <a:rPr lang="en-US" altLang="en-US" sz="1500" b="1" dirty="0">
                <a:solidFill>
                  <a:srgbClr val="000099"/>
                </a:solidFill>
                <a:latin typeface="Arial" panose="020B0604020202020204" pitchFamily="34" charset="0"/>
              </a:rPr>
              <a:t>is set to 3.66e-11</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Click the plot again to activate the Plot Properties</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Make sure in the </a:t>
            </a:r>
            <a:r>
              <a:rPr lang="en-US" altLang="en-US" sz="1500" b="1" i="1" dirty="0">
                <a:solidFill>
                  <a:srgbClr val="000099"/>
                </a:solidFill>
                <a:latin typeface="Arial" panose="020B0604020202020204" pitchFamily="34" charset="0"/>
              </a:rPr>
              <a:t>Series Properties </a:t>
            </a:r>
            <a:r>
              <a:rPr lang="en-US" altLang="en-US" sz="1500" b="1" dirty="0">
                <a:solidFill>
                  <a:srgbClr val="000099"/>
                </a:solidFill>
                <a:latin typeface="Arial" panose="020B0604020202020204" pitchFamily="34" charset="0"/>
              </a:rPr>
              <a:t>frame that </a:t>
            </a:r>
            <a:r>
              <a:rPr lang="en-US" altLang="en-US" sz="1500" b="1" i="1" dirty="0">
                <a:solidFill>
                  <a:srgbClr val="000099"/>
                </a:solidFill>
                <a:latin typeface="Arial" panose="020B0604020202020204" pitchFamily="34" charset="0"/>
              </a:rPr>
              <a:t>Group</a:t>
            </a:r>
            <a:r>
              <a:rPr lang="en-US" altLang="en-US" sz="1500" b="1" dirty="0">
                <a:solidFill>
                  <a:srgbClr val="000099"/>
                </a:solidFill>
                <a:latin typeface="Arial" panose="020B0604020202020204" pitchFamily="34" charset="0"/>
              </a:rPr>
              <a:t> is selected</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Change </a:t>
            </a:r>
            <a:r>
              <a:rPr lang="en-US" altLang="en-US" sz="1500" b="1" i="1" dirty="0">
                <a:solidFill>
                  <a:srgbClr val="000099"/>
                </a:solidFill>
                <a:latin typeface="Arial" panose="020B0604020202020204" pitchFamily="34" charset="0"/>
              </a:rPr>
              <a:t>Data Type </a:t>
            </a:r>
            <a:r>
              <a:rPr lang="en-US" altLang="en-US" sz="1500" b="1" dirty="0">
                <a:solidFill>
                  <a:srgbClr val="000099"/>
                </a:solidFill>
                <a:latin typeface="Arial" panose="020B0604020202020204" pitchFamily="34" charset="0"/>
              </a:rPr>
              <a:t>to Heat Flow</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Select </a:t>
            </a:r>
            <a:r>
              <a:rPr lang="en-US" altLang="en-US" sz="1500" b="1" i="1" dirty="0">
                <a:solidFill>
                  <a:srgbClr val="000099"/>
                </a:solidFill>
                <a:latin typeface="Arial" panose="020B0604020202020204" pitchFamily="34" charset="0"/>
              </a:rPr>
              <a:t>Node/Group </a:t>
            </a:r>
            <a:r>
              <a:rPr lang="en-US" altLang="en-US" sz="1500" b="1" i="1" dirty="0" err="1">
                <a:solidFill>
                  <a:srgbClr val="000099"/>
                </a:solidFill>
                <a:latin typeface="Arial" panose="020B0604020202020204" pitchFamily="34" charset="0"/>
              </a:rPr>
              <a:t>i</a:t>
            </a:r>
            <a:r>
              <a:rPr lang="en-US" altLang="en-US" sz="1500" b="1" dirty="0">
                <a:solidFill>
                  <a:srgbClr val="000099"/>
                </a:solidFill>
                <a:latin typeface="Arial" panose="020B0604020202020204" pitchFamily="34" charset="0"/>
              </a:rPr>
              <a:t> as </a:t>
            </a:r>
            <a:r>
              <a:rPr lang="en-US" altLang="en-US" sz="1500" b="1" dirty="0" err="1">
                <a:solidFill>
                  <a:srgbClr val="000099"/>
                </a:solidFill>
                <a:latin typeface="Arial" panose="020B0604020202020204" pitchFamily="34" charset="0"/>
              </a:rPr>
              <a:t>BUS_AVIONICS_DECK_Str</a:t>
            </a:r>
            <a:r>
              <a:rPr lang="en-US" altLang="en-US" sz="1500" b="1" dirty="0">
                <a:solidFill>
                  <a:srgbClr val="000099"/>
                </a:solidFill>
                <a:latin typeface="Arial" panose="020B0604020202020204" pitchFamily="34" charset="0"/>
              </a:rPr>
              <a:t> and </a:t>
            </a:r>
            <a:r>
              <a:rPr lang="en-US" altLang="en-US" sz="1500" b="1" i="1" dirty="0">
                <a:solidFill>
                  <a:srgbClr val="000099"/>
                </a:solidFill>
                <a:latin typeface="Arial" panose="020B0604020202020204" pitchFamily="34" charset="0"/>
              </a:rPr>
              <a:t>Node/Group j</a:t>
            </a:r>
            <a:r>
              <a:rPr lang="en-US" altLang="en-US" sz="1500" b="1" dirty="0">
                <a:solidFill>
                  <a:srgbClr val="000099"/>
                </a:solidFill>
                <a:latin typeface="Arial" panose="020B0604020202020204" pitchFamily="34" charset="0"/>
              </a:rPr>
              <a:t> as SPACE</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Set </a:t>
            </a:r>
            <a:r>
              <a:rPr lang="en-US" altLang="en-US" sz="1500" b="1" i="1" dirty="0">
                <a:solidFill>
                  <a:srgbClr val="000099"/>
                </a:solidFill>
                <a:latin typeface="Arial" panose="020B0604020202020204" pitchFamily="34" charset="0"/>
              </a:rPr>
              <a:t>Color</a:t>
            </a:r>
            <a:r>
              <a:rPr lang="en-US" altLang="en-US" sz="1500" b="1" dirty="0">
                <a:solidFill>
                  <a:srgbClr val="000099"/>
                </a:solidFill>
                <a:latin typeface="Arial" panose="020B0604020202020204" pitchFamily="34" charset="0"/>
              </a:rPr>
              <a:t> to Orange and </a:t>
            </a:r>
            <a:r>
              <a:rPr lang="en-US" altLang="en-US" sz="1500" b="1" i="1" dirty="0" err="1">
                <a:solidFill>
                  <a:srgbClr val="000099"/>
                </a:solidFill>
                <a:latin typeface="Arial" panose="020B0604020202020204" pitchFamily="34" charset="0"/>
              </a:rPr>
              <a:t>Linetype</a:t>
            </a:r>
            <a:r>
              <a:rPr lang="en-US" altLang="en-US" sz="1500" b="1" dirty="0">
                <a:solidFill>
                  <a:srgbClr val="000099"/>
                </a:solidFill>
                <a:latin typeface="Arial" panose="020B0604020202020204" pitchFamily="34" charset="0"/>
              </a:rPr>
              <a:t> to </a:t>
            </a:r>
            <a:r>
              <a:rPr lang="en-US" altLang="en-US" sz="1500" b="1" dirty="0" err="1">
                <a:solidFill>
                  <a:srgbClr val="000099"/>
                </a:solidFill>
                <a:latin typeface="Arial" panose="020B0604020202020204" pitchFamily="34" charset="0"/>
              </a:rPr>
              <a:t>Ditted</a:t>
            </a:r>
            <a:endParaRPr lang="en-US" altLang="en-US" sz="1500" b="1" dirty="0">
              <a:solidFill>
                <a:srgbClr val="000099"/>
              </a:solidFill>
              <a:latin typeface="Arial" panose="020B0604020202020204" pitchFamily="34" charset="0"/>
            </a:endParaRP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Set </a:t>
            </a:r>
            <a:r>
              <a:rPr lang="en-US" altLang="en-US" sz="1500" b="1" i="1" dirty="0">
                <a:solidFill>
                  <a:srgbClr val="000099"/>
                </a:solidFill>
                <a:latin typeface="Arial" panose="020B0604020202020204" pitchFamily="34" charset="0"/>
              </a:rPr>
              <a:t>Axis</a:t>
            </a:r>
            <a:r>
              <a:rPr lang="en-US" altLang="en-US" sz="1500" b="1" dirty="0">
                <a:solidFill>
                  <a:srgbClr val="000099"/>
                </a:solidFill>
                <a:latin typeface="Arial" panose="020B0604020202020204" pitchFamily="34" charset="0"/>
              </a:rPr>
              <a:t> to Sec and </a:t>
            </a:r>
            <a:r>
              <a:rPr lang="en-US" altLang="en-US" sz="1500" b="1" i="1" dirty="0">
                <a:solidFill>
                  <a:srgbClr val="000099"/>
                </a:solidFill>
                <a:latin typeface="Arial" panose="020B0604020202020204" pitchFamily="34" charset="0"/>
              </a:rPr>
              <a:t>Label</a:t>
            </a:r>
            <a:r>
              <a:rPr lang="en-US" altLang="en-US" sz="1500" b="1" dirty="0">
                <a:solidFill>
                  <a:srgbClr val="000099"/>
                </a:solidFill>
                <a:latin typeface="Arial" panose="020B0604020202020204" pitchFamily="34" charset="0"/>
              </a:rPr>
              <a:t> to HF and Click </a:t>
            </a:r>
            <a:r>
              <a:rPr lang="en-US" altLang="en-US" sz="1500" b="1" i="1" dirty="0">
                <a:solidFill>
                  <a:srgbClr val="000099"/>
                </a:solidFill>
                <a:latin typeface="Arial" panose="020B0604020202020204" pitchFamily="34" charset="0"/>
              </a:rPr>
              <a:t>Add</a:t>
            </a:r>
          </a:p>
          <a:p>
            <a:pPr algn="just">
              <a:spcBef>
                <a:spcPct val="10000"/>
              </a:spcBef>
              <a:spcAft>
                <a:spcPct val="10000"/>
              </a:spcAft>
              <a:buFontTx/>
              <a:buAutoNum type="arabicPeriod" startAt="8"/>
            </a:pPr>
            <a:r>
              <a:rPr lang="en-US" altLang="en-US" sz="1500" b="1" dirty="0">
                <a:solidFill>
                  <a:srgbClr val="000099"/>
                </a:solidFill>
                <a:latin typeface="Arial" panose="020B0604020202020204" pitchFamily="34" charset="0"/>
              </a:rPr>
              <a:t>Append “(w HF to Space)” to the </a:t>
            </a:r>
            <a:r>
              <a:rPr lang="en-US" altLang="en-US" sz="1500" b="1" i="1" dirty="0">
                <a:solidFill>
                  <a:srgbClr val="000099"/>
                </a:solidFill>
                <a:latin typeface="Arial" panose="020B0604020202020204" pitchFamily="34" charset="0"/>
              </a:rPr>
              <a:t>Plot Title </a:t>
            </a:r>
            <a:r>
              <a:rPr lang="en-US" altLang="en-US" sz="1500" b="1" dirty="0">
                <a:solidFill>
                  <a:srgbClr val="000099"/>
                </a:solidFill>
                <a:latin typeface="Arial" panose="020B0604020202020204" pitchFamily="34" charset="0"/>
              </a:rPr>
              <a:t>and Click </a:t>
            </a:r>
            <a:r>
              <a:rPr lang="en-US" altLang="en-US" sz="1500" b="1" i="1" dirty="0">
                <a:solidFill>
                  <a:srgbClr val="000099"/>
                </a:solidFill>
                <a:latin typeface="Arial" panose="020B0604020202020204" pitchFamily="34" charset="0"/>
              </a:rPr>
              <a:t>Update</a:t>
            </a:r>
          </a:p>
          <a:p>
            <a:pPr algn="just">
              <a:spcBef>
                <a:spcPct val="10000"/>
              </a:spcBef>
              <a:spcAft>
                <a:spcPct val="10000"/>
              </a:spcAft>
              <a:buFontTx/>
              <a:buAutoNum type="arabicPeriod" startAt="8"/>
            </a:pPr>
            <a:endParaRPr lang="en-US" altLang="en-US" sz="1500" b="1" dirty="0">
              <a:solidFill>
                <a:srgbClr val="000099"/>
              </a:solidFill>
              <a:latin typeface="Arial" panose="020B0604020202020204" pitchFamily="34" charset="0"/>
            </a:endParaRPr>
          </a:p>
        </p:txBody>
      </p:sp>
      <p:pic>
        <p:nvPicPr>
          <p:cNvPr id="7" name="Picture 6">
            <a:extLst>
              <a:ext uri="{FF2B5EF4-FFF2-40B4-BE49-F238E27FC236}">
                <a16:creationId xmlns:a16="http://schemas.microsoft.com/office/drawing/2014/main" id="{026C303B-545F-EAB0-6108-495480988391}"/>
              </a:ext>
            </a:extLst>
          </p:cNvPr>
          <p:cNvPicPr>
            <a:picLocks noChangeAspect="1"/>
          </p:cNvPicPr>
          <p:nvPr/>
        </p:nvPicPr>
        <p:blipFill>
          <a:blip r:embed="rId3"/>
          <a:stretch>
            <a:fillRect/>
          </a:stretch>
        </p:blipFill>
        <p:spPr>
          <a:xfrm>
            <a:off x="5512782" y="972435"/>
            <a:ext cx="3531206" cy="2989965"/>
          </a:xfrm>
          <a:prstGeom prst="rect">
            <a:avLst/>
          </a:prstGeom>
        </p:spPr>
      </p:pic>
      <p:pic>
        <p:nvPicPr>
          <p:cNvPr id="11" name="Picture 10">
            <a:extLst>
              <a:ext uri="{FF2B5EF4-FFF2-40B4-BE49-F238E27FC236}">
                <a16:creationId xmlns:a16="http://schemas.microsoft.com/office/drawing/2014/main" id="{2F9BD9DF-204E-BD34-83E2-895F80BFDAF1}"/>
              </a:ext>
            </a:extLst>
          </p:cNvPr>
          <p:cNvPicPr>
            <a:picLocks noChangeAspect="1"/>
          </p:cNvPicPr>
          <p:nvPr/>
        </p:nvPicPr>
        <p:blipFill>
          <a:blip r:embed="rId4"/>
          <a:stretch>
            <a:fillRect/>
          </a:stretch>
        </p:blipFill>
        <p:spPr>
          <a:xfrm>
            <a:off x="5342064" y="4012473"/>
            <a:ext cx="3743150" cy="25755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a:extLst>
              <a:ext uri="{FF2B5EF4-FFF2-40B4-BE49-F238E27FC236}">
                <a16:creationId xmlns:a16="http://schemas.microsoft.com/office/drawing/2014/main" id="{075D6135-798F-8058-866B-E8793B8AE9D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3CAEF0B-E103-4FF3-B913-9BE12C6A6A88}" type="slidenum">
              <a:rPr lang="en-US" altLang="en-US" sz="1400">
                <a:solidFill>
                  <a:srgbClr val="FF0000"/>
                </a:solidFill>
                <a:latin typeface="Arial" panose="020B0604020202020204" pitchFamily="34" charset="0"/>
              </a:rPr>
              <a:pPr>
                <a:spcBef>
                  <a:spcPct val="0"/>
                </a:spcBef>
                <a:buFontTx/>
                <a:buNone/>
              </a:pPr>
              <a:t>9</a:t>
            </a:fld>
            <a:endParaRPr lang="en-US" altLang="en-US" sz="1400">
              <a:solidFill>
                <a:srgbClr val="FF0000"/>
              </a:solidFill>
              <a:latin typeface="Arial" panose="020B0604020202020204" pitchFamily="34" charset="0"/>
            </a:endParaRPr>
          </a:p>
        </p:txBody>
      </p:sp>
      <p:sp>
        <p:nvSpPr>
          <p:cNvPr id="32771" name="Rectangle 2">
            <a:extLst>
              <a:ext uri="{FF2B5EF4-FFF2-40B4-BE49-F238E27FC236}">
                <a16:creationId xmlns:a16="http://schemas.microsoft.com/office/drawing/2014/main" id="{E7C74CAA-5775-3B8B-C7F6-2D27038338E6}"/>
              </a:ext>
            </a:extLst>
          </p:cNvPr>
          <p:cNvSpPr>
            <a:spLocks noGrp="1" noChangeArrowheads="1"/>
          </p:cNvSpPr>
          <p:nvPr>
            <p:ph type="body" sz="half" idx="1"/>
          </p:nvPr>
        </p:nvSpPr>
        <p:spPr>
          <a:xfrm>
            <a:off x="4419600" y="990600"/>
            <a:ext cx="4572000" cy="5410200"/>
          </a:xfrm>
        </p:spPr>
        <p:txBody>
          <a:bodyPr/>
          <a:lstStyle/>
          <a:p>
            <a:pPr marL="171450" indent="-171450" eaLnBrk="1" hangingPunct="1">
              <a:spcBef>
                <a:spcPct val="10000"/>
              </a:spcBef>
            </a:pPr>
            <a:r>
              <a:rPr lang="en-US" altLang="en-US" sz="2000" b="1" dirty="0">
                <a:latin typeface="Arial" panose="020B0604020202020204" pitchFamily="34" charset="0"/>
              </a:rPr>
              <a:t>Groups are the average temperature or total heat load of all nodes contained in the group</a:t>
            </a:r>
          </a:p>
          <a:p>
            <a:pPr marL="171450" indent="-171450" eaLnBrk="1" hangingPunct="1">
              <a:spcBef>
                <a:spcPct val="10000"/>
              </a:spcBef>
            </a:pPr>
            <a:r>
              <a:rPr lang="en-US" altLang="en-US" sz="2000" b="1" dirty="0">
                <a:latin typeface="Arial" panose="020B0604020202020204" pitchFamily="34" charset="0"/>
              </a:rPr>
              <a:t>A Weighting File exists to better represent group temperatures</a:t>
            </a:r>
          </a:p>
          <a:p>
            <a:pPr marL="171450" indent="-171450" eaLnBrk="1" hangingPunct="1">
              <a:spcBef>
                <a:spcPct val="10000"/>
              </a:spcBef>
            </a:pPr>
            <a:r>
              <a:rPr lang="en-US" altLang="en-US" sz="1900" b="1" dirty="0">
                <a:latin typeface="Arial" panose="020B0604020202020204" pitchFamily="34" charset="0"/>
              </a:rPr>
              <a:t>Groups may be:</a:t>
            </a:r>
          </a:p>
          <a:p>
            <a:pPr marL="457200" lvl="1" indent="-169863" eaLnBrk="1" hangingPunct="1">
              <a:spcBef>
                <a:spcPct val="10000"/>
              </a:spcBef>
            </a:pPr>
            <a:r>
              <a:rPr lang="en-US" altLang="en-US" sz="1800" b="1" dirty="0">
                <a:latin typeface="Arial" panose="020B0604020202020204" pitchFamily="34" charset="0"/>
              </a:rPr>
              <a:t>Created Manually</a:t>
            </a:r>
          </a:p>
          <a:p>
            <a:pPr marL="457200" lvl="1" indent="-169863" eaLnBrk="1" hangingPunct="1">
              <a:spcBef>
                <a:spcPct val="10000"/>
              </a:spcBef>
            </a:pPr>
            <a:r>
              <a:rPr lang="en-US" altLang="en-US" sz="1800" b="1" dirty="0">
                <a:latin typeface="Arial" panose="020B0604020202020204" pitchFamily="34" charset="0"/>
              </a:rPr>
              <a:t>Generated based on </a:t>
            </a:r>
            <a:r>
              <a:rPr lang="en-US" altLang="en-US" sz="1800" b="1" dirty="0" err="1">
                <a:latin typeface="Arial" panose="020B0604020202020204" pitchFamily="34" charset="0"/>
              </a:rPr>
              <a:t>Submodels</a:t>
            </a:r>
            <a:endParaRPr lang="en-US" altLang="en-US" sz="1800" b="1" dirty="0">
              <a:latin typeface="Arial" panose="020B0604020202020204" pitchFamily="34" charset="0"/>
            </a:endParaRPr>
          </a:p>
          <a:p>
            <a:pPr marL="457200" lvl="1" indent="-169863" eaLnBrk="1" hangingPunct="1">
              <a:spcBef>
                <a:spcPct val="10000"/>
              </a:spcBef>
            </a:pPr>
            <a:r>
              <a:rPr lang="en-US" altLang="en-US" sz="1800" b="1" dirty="0">
                <a:latin typeface="Arial" panose="020B0604020202020204" pitchFamily="34" charset="0"/>
              </a:rPr>
              <a:t>Loaded from an External File</a:t>
            </a:r>
          </a:p>
          <a:p>
            <a:pPr marL="457200" lvl="1" indent="-169863" eaLnBrk="1" hangingPunct="1">
              <a:spcBef>
                <a:spcPct val="10000"/>
              </a:spcBef>
            </a:pPr>
            <a:r>
              <a:rPr lang="en-US" altLang="en-US" sz="1800" b="1" dirty="0">
                <a:latin typeface="Arial" panose="020B0604020202020204" pitchFamily="34" charset="0"/>
              </a:rPr>
              <a:t>Made a Child of selected group</a:t>
            </a:r>
          </a:p>
          <a:p>
            <a:pPr marL="457200" lvl="1" indent="-169863" eaLnBrk="1" hangingPunct="1">
              <a:spcBef>
                <a:spcPct val="10000"/>
              </a:spcBef>
            </a:pPr>
            <a:r>
              <a:rPr lang="en-US" altLang="en-US" sz="1800" b="1" dirty="0">
                <a:latin typeface="Arial" panose="020B0604020202020204" pitchFamily="34" charset="0"/>
              </a:rPr>
              <a:t>Made a Sibling of selected group</a:t>
            </a:r>
          </a:p>
          <a:p>
            <a:pPr marL="171450" indent="-171450" eaLnBrk="1" hangingPunct="1">
              <a:spcBef>
                <a:spcPct val="10000"/>
              </a:spcBef>
            </a:pPr>
            <a:r>
              <a:rPr lang="en-US" altLang="en-US" sz="1900" b="1" dirty="0">
                <a:latin typeface="Arial" panose="020B0604020202020204" pitchFamily="34" charset="0"/>
              </a:rPr>
              <a:t>Nodes may be:</a:t>
            </a:r>
          </a:p>
          <a:p>
            <a:pPr marL="457200" lvl="1" indent="-169863" eaLnBrk="1" hangingPunct="1">
              <a:spcBef>
                <a:spcPct val="10000"/>
              </a:spcBef>
            </a:pPr>
            <a:r>
              <a:rPr lang="en-US" altLang="en-US" sz="1800" b="1" dirty="0">
                <a:latin typeface="Arial" panose="020B0604020202020204" pitchFamily="34" charset="0"/>
              </a:rPr>
              <a:t>Defined in only </a:t>
            </a:r>
            <a:r>
              <a:rPr lang="en-US" altLang="en-US" sz="1800" b="1" i="1" dirty="0">
                <a:latin typeface="Arial" panose="020B0604020202020204" pitchFamily="34" charset="0"/>
              </a:rPr>
              <a:t>one group</a:t>
            </a:r>
            <a:r>
              <a:rPr lang="en-US" altLang="en-US" sz="1800" b="1" dirty="0">
                <a:latin typeface="Arial" panose="020B0604020202020204" pitchFamily="34" charset="0"/>
              </a:rPr>
              <a:t> (but may be included in multiple groups based on hierarchy [up to 5 levels])</a:t>
            </a:r>
          </a:p>
          <a:p>
            <a:pPr marL="457200" lvl="1" indent="-169863" eaLnBrk="1" hangingPunct="1">
              <a:spcBef>
                <a:spcPct val="10000"/>
              </a:spcBef>
            </a:pPr>
            <a:r>
              <a:rPr lang="en-US" altLang="en-US" sz="1800" b="1" dirty="0">
                <a:latin typeface="Arial" panose="020B0604020202020204" pitchFamily="34" charset="0"/>
              </a:rPr>
              <a:t>Explicitly Added (drag and drop)</a:t>
            </a:r>
          </a:p>
          <a:p>
            <a:pPr marL="457200" lvl="1" indent="-169863" eaLnBrk="1" hangingPunct="1">
              <a:spcBef>
                <a:spcPct val="10000"/>
              </a:spcBef>
            </a:pPr>
            <a:r>
              <a:rPr lang="en-US" altLang="en-US" sz="1800" b="1" dirty="0">
                <a:latin typeface="Arial" panose="020B0604020202020204" pitchFamily="34" charset="0"/>
              </a:rPr>
              <a:t>Implicitly added by defining ranges</a:t>
            </a:r>
          </a:p>
          <a:p>
            <a:pPr marL="744538" lvl="2" indent="-163513" eaLnBrk="1" hangingPunct="1">
              <a:spcBef>
                <a:spcPct val="10000"/>
              </a:spcBef>
            </a:pPr>
            <a:r>
              <a:rPr lang="en-US" altLang="en-US" sz="1600" b="1" dirty="0">
                <a:latin typeface="Arial" panose="020B0604020202020204" pitchFamily="34" charset="0"/>
              </a:rPr>
              <a:t>Ranges are evaluated to determine which nodes exist in the group</a:t>
            </a:r>
          </a:p>
        </p:txBody>
      </p:sp>
      <p:sp>
        <p:nvSpPr>
          <p:cNvPr id="32772" name="Rectangle 3">
            <a:extLst>
              <a:ext uri="{FF2B5EF4-FFF2-40B4-BE49-F238E27FC236}">
                <a16:creationId xmlns:a16="http://schemas.microsoft.com/office/drawing/2014/main" id="{F48CE61C-FA70-7811-16E8-91D7A6EFC4AB}"/>
              </a:ext>
            </a:extLst>
          </p:cNvPr>
          <p:cNvSpPr>
            <a:spLocks noGrp="1" noChangeArrowheads="1"/>
          </p:cNvSpPr>
          <p:nvPr>
            <p:ph type="title"/>
          </p:nvPr>
        </p:nvSpPr>
        <p:spPr>
          <a:xfrm>
            <a:off x="0" y="0"/>
            <a:ext cx="7315200" cy="457200"/>
          </a:xfrm>
        </p:spPr>
        <p:txBody>
          <a:bodyPr/>
          <a:lstStyle/>
          <a:p>
            <a:pPr eaLnBrk="1" hangingPunct="1"/>
            <a:r>
              <a:rPr lang="en-US" altLang="en-US" dirty="0"/>
              <a:t>TARP</a:t>
            </a:r>
            <a:r>
              <a:rPr lang="en-US" altLang="en-US" baseline="30000" dirty="0"/>
              <a:t>® </a:t>
            </a:r>
            <a:r>
              <a:rPr lang="en-US" altLang="en-US" sz="2000" dirty="0"/>
              <a:t>– Groups</a:t>
            </a:r>
          </a:p>
        </p:txBody>
      </p:sp>
      <p:pic>
        <p:nvPicPr>
          <p:cNvPr id="32773" name="Picture 7">
            <a:hlinkClick r:id="rId3" action="ppaction://hlinksldjump"/>
            <a:extLst>
              <a:ext uri="{FF2B5EF4-FFF2-40B4-BE49-F238E27FC236}">
                <a16:creationId xmlns:a16="http://schemas.microsoft.com/office/drawing/2014/main" id="{52F881A6-F440-5D5F-A4C4-F67DC26CDC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3938" y="7938"/>
            <a:ext cx="433387" cy="4333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14">
            <a:hlinkClick r:id="rId5" action="ppaction://hlinksldjump"/>
            <a:extLst>
              <a:ext uri="{FF2B5EF4-FFF2-40B4-BE49-F238E27FC236}">
                <a16:creationId xmlns:a16="http://schemas.microsoft.com/office/drawing/2014/main" id="{2B578C4C-C5BF-C67F-10AA-986314CEAF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2700"/>
            <a:ext cx="433388" cy="4333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1">
            <a:extLst>
              <a:ext uri="{FF2B5EF4-FFF2-40B4-BE49-F238E27FC236}">
                <a16:creationId xmlns:a16="http://schemas.microsoft.com/office/drawing/2014/main" id="{0A7862BE-54C5-9218-6392-F8C9202FDDB2}"/>
              </a:ext>
            </a:extLst>
          </p:cNvPr>
          <p:cNvPicPr>
            <a:picLocks noChangeAspect="1"/>
          </p:cNvPicPr>
          <p:nvPr/>
        </p:nvPicPr>
        <p:blipFill>
          <a:blip r:embed="rId7">
            <a:extLst>
              <a:ext uri="{28A0092B-C50C-407E-A947-70E740481C1C}">
                <a14:useLocalDpi xmlns:a14="http://schemas.microsoft.com/office/drawing/2010/main" val="0"/>
              </a:ext>
            </a:extLst>
          </a:blip>
          <a:srcRect l="31482" t="45457" r="44385" b="21021"/>
          <a:stretch>
            <a:fillRect/>
          </a:stretch>
        </p:blipFill>
        <p:spPr bwMode="auto">
          <a:xfrm>
            <a:off x="838200" y="533400"/>
            <a:ext cx="2514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a:extLst>
              <a:ext uri="{FF2B5EF4-FFF2-40B4-BE49-F238E27FC236}">
                <a16:creationId xmlns:a16="http://schemas.microsoft.com/office/drawing/2014/main" id="{BE0E594F-414A-E28D-40B3-A62DF19A4B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667125"/>
            <a:ext cx="3962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2">
            <a:extLst>
              <a:ext uri="{FF2B5EF4-FFF2-40B4-BE49-F238E27FC236}">
                <a16:creationId xmlns:a16="http://schemas.microsoft.com/office/drawing/2014/main" id="{C18800CE-F5BB-B93C-7997-D97E8EF26D9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83AF4E-36FE-4B1C-9D8F-AFB6CCE45B57}" type="slidenum">
              <a:rPr lang="en-US" altLang="en-US" sz="1400">
                <a:solidFill>
                  <a:srgbClr val="FF0000"/>
                </a:solidFill>
                <a:latin typeface="Arial" panose="020B0604020202020204" pitchFamily="34" charset="0"/>
              </a:rPr>
              <a:pPr>
                <a:spcBef>
                  <a:spcPct val="0"/>
                </a:spcBef>
                <a:buFontTx/>
                <a:buNone/>
              </a:pPr>
              <a:t>90</a:t>
            </a:fld>
            <a:endParaRPr lang="en-US" altLang="en-US" sz="1400">
              <a:solidFill>
                <a:srgbClr val="FF0000"/>
              </a:solidFill>
              <a:latin typeface="Arial" panose="020B0604020202020204" pitchFamily="34" charset="0"/>
            </a:endParaRPr>
          </a:p>
        </p:txBody>
      </p:sp>
      <p:sp>
        <p:nvSpPr>
          <p:cNvPr id="143363" name="Rectangle 2">
            <a:extLst>
              <a:ext uri="{FF2B5EF4-FFF2-40B4-BE49-F238E27FC236}">
                <a16:creationId xmlns:a16="http://schemas.microsoft.com/office/drawing/2014/main" id="{F375B3E4-CDDD-63FA-45EF-D9DA71989106}"/>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43364" name="Rectangle 3">
            <a:extLst>
              <a:ext uri="{FF2B5EF4-FFF2-40B4-BE49-F238E27FC236}">
                <a16:creationId xmlns:a16="http://schemas.microsoft.com/office/drawing/2014/main" id="{ABDC8005-2217-0473-7BF7-5788BF2EA916}"/>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Heat Flow Interface</a:t>
            </a:r>
          </a:p>
        </p:txBody>
      </p:sp>
      <p:sp>
        <p:nvSpPr>
          <p:cNvPr id="8" name="Rectangle 2">
            <a:extLst>
              <a:ext uri="{FF2B5EF4-FFF2-40B4-BE49-F238E27FC236}">
                <a16:creationId xmlns:a16="http://schemas.microsoft.com/office/drawing/2014/main" id="{A48D7CF3-805D-5123-C7A9-9D73DAFBC2E8}"/>
              </a:ext>
            </a:extLst>
          </p:cNvPr>
          <p:cNvSpPr txBox="1">
            <a:spLocks noChangeArrowheads="1"/>
          </p:cNvSpPr>
          <p:nvPr/>
        </p:nvSpPr>
        <p:spPr>
          <a:xfrm>
            <a:off x="0" y="1447800"/>
            <a:ext cx="4114800" cy="2057400"/>
          </a:xfrm>
          <a:prstGeom prst="rect">
            <a:avLst/>
          </a:prstGeom>
        </p:spPr>
        <p:txBody>
          <a:bodyPr/>
          <a:lstStyle/>
          <a:p>
            <a:pPr marL="171450" indent="-171450" eaLnBrk="1" hangingPunct="1">
              <a:spcBef>
                <a:spcPts val="0"/>
              </a:spcBef>
              <a:buFontTx/>
              <a:buChar char="•"/>
              <a:defRPr/>
            </a:pPr>
            <a:r>
              <a:rPr lang="en-US" sz="2000" b="1" kern="0" dirty="0">
                <a:solidFill>
                  <a:srgbClr val="FF0000"/>
                </a:solidFill>
                <a:latin typeface="Arial" charset="0"/>
              </a:rPr>
              <a:t>Display can include columns for </a:t>
            </a:r>
            <a:r>
              <a:rPr lang="en-US" sz="2000" b="1" kern="0" dirty="0" err="1">
                <a:solidFill>
                  <a:srgbClr val="FF0000"/>
                </a:solidFill>
                <a:latin typeface="Arial" charset="0"/>
              </a:rPr>
              <a:t>Bij</a:t>
            </a:r>
            <a:r>
              <a:rPr lang="en-US" sz="2000" b="1" kern="0" dirty="0">
                <a:solidFill>
                  <a:srgbClr val="FF0000"/>
                </a:solidFill>
                <a:latin typeface="Arial" charset="0"/>
              </a:rPr>
              <a:t>, Temperature, Conductance, and Heat Flow</a:t>
            </a:r>
          </a:p>
          <a:p>
            <a:pPr marL="171450" indent="-171450" eaLnBrk="1" hangingPunct="1">
              <a:spcBef>
                <a:spcPts val="0"/>
              </a:spcBef>
              <a:buFontTx/>
              <a:buChar char="•"/>
              <a:defRPr/>
            </a:pPr>
            <a:r>
              <a:rPr lang="en-US" sz="2000" b="1" kern="0" dirty="0">
                <a:solidFill>
                  <a:schemeClr val="accent2"/>
                </a:solidFill>
                <a:latin typeface="Arial" charset="0"/>
              </a:rPr>
              <a:t>Minimal Heat Flows can be hidden</a:t>
            </a:r>
          </a:p>
          <a:p>
            <a:pPr marL="171450" indent="-171450" eaLnBrk="1" hangingPunct="1">
              <a:spcBef>
                <a:spcPts val="0"/>
              </a:spcBef>
              <a:buFontTx/>
              <a:buChar char="•"/>
              <a:defRPr/>
            </a:pPr>
            <a:r>
              <a:rPr lang="en-US" sz="2000" b="1" kern="0" dirty="0">
                <a:solidFill>
                  <a:srgbClr val="00B050"/>
                </a:solidFill>
                <a:latin typeface="Arial" charset="0"/>
              </a:rPr>
              <a:t>Display order can be updated</a:t>
            </a:r>
          </a:p>
          <a:p>
            <a:pPr marL="171450" indent="-171450" eaLnBrk="1" hangingPunct="1">
              <a:spcBef>
                <a:spcPts val="0"/>
              </a:spcBef>
              <a:buFontTx/>
              <a:buChar char="•"/>
              <a:defRPr/>
            </a:pPr>
            <a:r>
              <a:rPr lang="en-US" sz="2000" b="1" kern="0" dirty="0">
                <a:solidFill>
                  <a:srgbClr val="FF33CC"/>
                </a:solidFill>
                <a:latin typeface="Arial" charset="0"/>
              </a:rPr>
              <a:t>Average Heat Flows can be computed over specified range of </a:t>
            </a:r>
            <a:r>
              <a:rPr lang="en-US" sz="2000" b="1" kern="0" dirty="0" err="1">
                <a:solidFill>
                  <a:srgbClr val="FF33CC"/>
                </a:solidFill>
                <a:latin typeface="Arial" charset="0"/>
              </a:rPr>
              <a:t>timesteps</a:t>
            </a:r>
            <a:r>
              <a:rPr lang="en-US" sz="2000" b="1" kern="0" dirty="0">
                <a:solidFill>
                  <a:srgbClr val="FF33CC"/>
                </a:solidFill>
                <a:latin typeface="Arial" charset="0"/>
              </a:rPr>
              <a:t>.  Useful when heaters or environments are cyclical</a:t>
            </a:r>
          </a:p>
          <a:p>
            <a:pPr marL="171450" indent="-171450" eaLnBrk="1" hangingPunct="1">
              <a:spcBef>
                <a:spcPts val="0"/>
              </a:spcBef>
              <a:buFontTx/>
              <a:buChar char="•"/>
              <a:defRPr/>
            </a:pPr>
            <a:r>
              <a:rPr lang="en-US" sz="2000" b="1" kern="0" dirty="0">
                <a:solidFill>
                  <a:srgbClr val="FFC000"/>
                </a:solidFill>
                <a:latin typeface="Arial" charset="0"/>
              </a:rPr>
              <a:t>Double-Click on Group </a:t>
            </a:r>
            <a:r>
              <a:rPr lang="en-US" sz="2000" b="1" kern="0" dirty="0" err="1">
                <a:solidFill>
                  <a:srgbClr val="FFC000"/>
                </a:solidFill>
                <a:latin typeface="Arial" charset="0"/>
              </a:rPr>
              <a:t>i</a:t>
            </a:r>
            <a:r>
              <a:rPr lang="en-US" sz="2000" b="1" kern="0" dirty="0">
                <a:solidFill>
                  <a:srgbClr val="FFC000"/>
                </a:solidFill>
                <a:latin typeface="Arial" charset="0"/>
              </a:rPr>
              <a:t> to display </a:t>
            </a:r>
            <a:r>
              <a:rPr lang="en-US" sz="2000" b="1" kern="0" dirty="0" err="1">
                <a:solidFill>
                  <a:srgbClr val="FFC000"/>
                </a:solidFill>
                <a:latin typeface="Arial" charset="0"/>
              </a:rPr>
              <a:t>heatflows</a:t>
            </a:r>
            <a:r>
              <a:rPr lang="en-US" sz="2000" b="1" kern="0" dirty="0">
                <a:solidFill>
                  <a:srgbClr val="FFC000"/>
                </a:solidFill>
                <a:latin typeface="Arial" charset="0"/>
              </a:rPr>
              <a:t> at next           lower level</a:t>
            </a:r>
          </a:p>
          <a:p>
            <a:pPr marL="171450" indent="-171450" eaLnBrk="1" hangingPunct="1">
              <a:spcBef>
                <a:spcPts val="0"/>
              </a:spcBef>
              <a:buFontTx/>
              <a:buChar char="•"/>
              <a:defRPr/>
            </a:pPr>
            <a:r>
              <a:rPr lang="en-US" sz="2000" b="1" kern="0" dirty="0">
                <a:solidFill>
                  <a:srgbClr val="FFC000"/>
                </a:solidFill>
                <a:latin typeface="Arial" charset="0"/>
              </a:rPr>
              <a:t>Double-Click on Group j to    make it current Group </a:t>
            </a:r>
            <a:r>
              <a:rPr lang="en-US" sz="2000" b="1" kern="0" dirty="0" err="1">
                <a:solidFill>
                  <a:srgbClr val="FFC000"/>
                </a:solidFill>
                <a:latin typeface="Arial" charset="0"/>
              </a:rPr>
              <a:t>i</a:t>
            </a:r>
            <a:endParaRPr lang="en-US" sz="2000" b="1" kern="0" dirty="0">
              <a:solidFill>
                <a:srgbClr val="FFC000"/>
              </a:solidFill>
              <a:latin typeface="Arial" charset="0"/>
            </a:endParaRPr>
          </a:p>
          <a:p>
            <a:pPr marL="171450" indent="-171450" eaLnBrk="1" hangingPunct="1">
              <a:spcBef>
                <a:spcPts val="0"/>
              </a:spcBef>
              <a:buFontTx/>
              <a:buChar char="•"/>
              <a:defRPr/>
            </a:pPr>
            <a:endParaRPr lang="en-US" sz="2000" b="1" kern="0" dirty="0">
              <a:solidFill>
                <a:srgbClr val="00B050"/>
              </a:solidFill>
              <a:latin typeface="Arial" charset="0"/>
            </a:endParaRPr>
          </a:p>
        </p:txBody>
      </p:sp>
      <p:sp>
        <p:nvSpPr>
          <p:cNvPr id="143366" name="Rectangle 4">
            <a:extLst>
              <a:ext uri="{FF2B5EF4-FFF2-40B4-BE49-F238E27FC236}">
                <a16:creationId xmlns:a16="http://schemas.microsoft.com/office/drawing/2014/main" id="{7FFE5518-BE29-E71E-C294-068EE72B2AFA}"/>
              </a:ext>
            </a:extLst>
          </p:cNvPr>
          <p:cNvSpPr>
            <a:spLocks noChangeArrowheads="1"/>
          </p:cNvSpPr>
          <p:nvPr/>
        </p:nvSpPr>
        <p:spPr bwMode="auto">
          <a:xfrm>
            <a:off x="0" y="457200"/>
            <a:ext cx="7010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000" b="1" i="1">
                <a:latin typeface="Arial" panose="020B0604020202020204" pitchFamily="34" charset="0"/>
              </a:rPr>
              <a:t>Heat Flow grid can show All Timesteps, Selected Timestep, Or Group to Group Matrix of Total, Lin, Rad, or Rdk Heat Flows or Lin, Rad, or Rdk Conductances</a:t>
            </a:r>
          </a:p>
        </p:txBody>
      </p:sp>
      <p:pic>
        <p:nvPicPr>
          <p:cNvPr id="143367" name="Picture 11">
            <a:extLst>
              <a:ext uri="{FF2B5EF4-FFF2-40B4-BE49-F238E27FC236}">
                <a16:creationId xmlns:a16="http://schemas.microsoft.com/office/drawing/2014/main" id="{A0D556E8-01E7-707B-C255-A53C28C8BFF8}"/>
              </a:ext>
            </a:extLst>
          </p:cNvPr>
          <p:cNvPicPr>
            <a:picLocks noChangeAspect="1"/>
          </p:cNvPicPr>
          <p:nvPr/>
        </p:nvPicPr>
        <p:blipFill>
          <a:blip r:embed="rId3">
            <a:extLst>
              <a:ext uri="{28A0092B-C50C-407E-A947-70E740481C1C}">
                <a14:useLocalDpi xmlns:a14="http://schemas.microsoft.com/office/drawing/2010/main" val="0"/>
              </a:ext>
            </a:extLst>
          </a:blip>
          <a:srcRect l="12074" t="61237" r="49940" b="5592"/>
          <a:stretch>
            <a:fillRect/>
          </a:stretch>
        </p:blipFill>
        <p:spPr bwMode="auto">
          <a:xfrm>
            <a:off x="4495800" y="1447800"/>
            <a:ext cx="44989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2">
            <a:extLst>
              <a:ext uri="{FF2B5EF4-FFF2-40B4-BE49-F238E27FC236}">
                <a16:creationId xmlns:a16="http://schemas.microsoft.com/office/drawing/2014/main" id="{597E82F6-ED27-F0FD-B2A9-3CDE2A881E6B}"/>
              </a:ext>
            </a:extLst>
          </p:cNvPr>
          <p:cNvPicPr>
            <a:picLocks noChangeAspect="1"/>
          </p:cNvPicPr>
          <p:nvPr/>
        </p:nvPicPr>
        <p:blipFill>
          <a:blip r:embed="rId4">
            <a:extLst>
              <a:ext uri="{28A0092B-C50C-407E-A947-70E740481C1C}">
                <a14:useLocalDpi xmlns:a14="http://schemas.microsoft.com/office/drawing/2010/main" val="0"/>
              </a:ext>
            </a:extLst>
          </a:blip>
          <a:srcRect l="11963" t="64188" r="52214" b="2841"/>
          <a:stretch>
            <a:fillRect/>
          </a:stretch>
        </p:blipFill>
        <p:spPr bwMode="auto">
          <a:xfrm>
            <a:off x="4038600" y="2819400"/>
            <a:ext cx="38893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Picture 3">
            <a:extLst>
              <a:ext uri="{FF2B5EF4-FFF2-40B4-BE49-F238E27FC236}">
                <a16:creationId xmlns:a16="http://schemas.microsoft.com/office/drawing/2014/main" id="{3365D48D-04A4-A747-2FA2-24A2D81D4B2A}"/>
              </a:ext>
            </a:extLst>
          </p:cNvPr>
          <p:cNvPicPr>
            <a:picLocks noChangeAspect="1"/>
          </p:cNvPicPr>
          <p:nvPr/>
        </p:nvPicPr>
        <p:blipFill>
          <a:blip r:embed="rId5">
            <a:extLst>
              <a:ext uri="{28A0092B-C50C-407E-A947-70E740481C1C}">
                <a14:useLocalDpi xmlns:a14="http://schemas.microsoft.com/office/drawing/2010/main" val="0"/>
              </a:ext>
            </a:extLst>
          </a:blip>
          <a:srcRect l="11868" t="42841" r="34860" b="2493"/>
          <a:stretch>
            <a:fillRect/>
          </a:stretch>
        </p:blipFill>
        <p:spPr bwMode="auto">
          <a:xfrm>
            <a:off x="3733800" y="4191000"/>
            <a:ext cx="39989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Picture 15">
            <a:extLst>
              <a:ext uri="{FF2B5EF4-FFF2-40B4-BE49-F238E27FC236}">
                <a16:creationId xmlns:a16="http://schemas.microsoft.com/office/drawing/2014/main" id="{750A431E-8846-A467-982F-2F8158A5D01D}"/>
              </a:ext>
            </a:extLst>
          </p:cNvPr>
          <p:cNvPicPr>
            <a:picLocks noChangeAspect="1"/>
          </p:cNvPicPr>
          <p:nvPr/>
        </p:nvPicPr>
        <p:blipFill>
          <a:blip r:embed="rId5">
            <a:extLst>
              <a:ext uri="{28A0092B-C50C-407E-A947-70E740481C1C}">
                <a14:useLocalDpi xmlns:a14="http://schemas.microsoft.com/office/drawing/2010/main" val="0"/>
              </a:ext>
            </a:extLst>
          </a:blip>
          <a:srcRect l="11868" t="43060" r="35329" b="53917"/>
          <a:stretch>
            <a:fillRect/>
          </a:stretch>
        </p:blipFill>
        <p:spPr bwMode="auto">
          <a:xfrm>
            <a:off x="42863" y="6496050"/>
            <a:ext cx="87614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Picture 1">
            <a:extLst>
              <a:ext uri="{FF2B5EF4-FFF2-40B4-BE49-F238E27FC236}">
                <a16:creationId xmlns:a16="http://schemas.microsoft.com/office/drawing/2014/main" id="{E762F513-6490-9EB7-114A-83253B95C5F5}"/>
              </a:ext>
            </a:extLst>
          </p:cNvPr>
          <p:cNvPicPr>
            <a:picLocks noChangeAspect="1"/>
          </p:cNvPicPr>
          <p:nvPr/>
        </p:nvPicPr>
        <p:blipFill>
          <a:blip r:embed="rId3">
            <a:extLst>
              <a:ext uri="{28A0092B-C50C-407E-A947-70E740481C1C}">
                <a14:useLocalDpi xmlns:a14="http://schemas.microsoft.com/office/drawing/2010/main" val="0"/>
              </a:ext>
            </a:extLst>
          </a:blip>
          <a:srcRect t="44475" r="88879" b="31931"/>
          <a:stretch>
            <a:fillRect/>
          </a:stretch>
        </p:blipFill>
        <p:spPr bwMode="auto">
          <a:xfrm>
            <a:off x="7315200" y="3733800"/>
            <a:ext cx="17526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2" name="Rectangle 16">
            <a:extLst>
              <a:ext uri="{FF2B5EF4-FFF2-40B4-BE49-F238E27FC236}">
                <a16:creationId xmlns:a16="http://schemas.microsoft.com/office/drawing/2014/main" id="{D84E4714-4F59-9573-A6E1-E358A66691EC}"/>
              </a:ext>
            </a:extLst>
          </p:cNvPr>
          <p:cNvSpPr>
            <a:spLocks noChangeArrowheads="1"/>
          </p:cNvSpPr>
          <p:nvPr/>
        </p:nvSpPr>
        <p:spPr bwMode="auto">
          <a:xfrm>
            <a:off x="558800" y="6477000"/>
            <a:ext cx="2971800" cy="304800"/>
          </a:xfrm>
          <a:prstGeom prst="rect">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373" name="Rectangle 17">
            <a:extLst>
              <a:ext uri="{FF2B5EF4-FFF2-40B4-BE49-F238E27FC236}">
                <a16:creationId xmlns:a16="http://schemas.microsoft.com/office/drawing/2014/main" id="{7FC2A141-4D5B-8DC7-DE77-65F842607CB7}"/>
              </a:ext>
            </a:extLst>
          </p:cNvPr>
          <p:cNvSpPr>
            <a:spLocks noChangeArrowheads="1"/>
          </p:cNvSpPr>
          <p:nvPr/>
        </p:nvSpPr>
        <p:spPr bwMode="auto">
          <a:xfrm>
            <a:off x="4191000" y="6477000"/>
            <a:ext cx="1066800" cy="304800"/>
          </a:xfrm>
          <a:prstGeom prst="rect">
            <a:avLst/>
          </a:prstGeom>
          <a:noFill/>
          <a:ln w="317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374" name="Rectangle 17">
            <a:extLst>
              <a:ext uri="{FF2B5EF4-FFF2-40B4-BE49-F238E27FC236}">
                <a16:creationId xmlns:a16="http://schemas.microsoft.com/office/drawing/2014/main" id="{20212105-8A72-83CE-EEF9-1164054DA3EB}"/>
              </a:ext>
            </a:extLst>
          </p:cNvPr>
          <p:cNvSpPr>
            <a:spLocks noChangeArrowheads="1"/>
          </p:cNvSpPr>
          <p:nvPr/>
        </p:nvSpPr>
        <p:spPr bwMode="auto">
          <a:xfrm>
            <a:off x="7129463" y="6477000"/>
            <a:ext cx="1143000" cy="304800"/>
          </a:xfrm>
          <a:prstGeom prst="rect">
            <a:avLst/>
          </a:prstGeom>
          <a:noFill/>
          <a:ln w="317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375" name="Rectangle 17">
            <a:extLst>
              <a:ext uri="{FF2B5EF4-FFF2-40B4-BE49-F238E27FC236}">
                <a16:creationId xmlns:a16="http://schemas.microsoft.com/office/drawing/2014/main" id="{639A8EE4-232F-66F5-F453-2B5DFA0ECA97}"/>
              </a:ext>
            </a:extLst>
          </p:cNvPr>
          <p:cNvSpPr>
            <a:spLocks noChangeArrowheads="1"/>
          </p:cNvSpPr>
          <p:nvPr/>
        </p:nvSpPr>
        <p:spPr bwMode="auto">
          <a:xfrm>
            <a:off x="8305800" y="6477000"/>
            <a:ext cx="457200" cy="304800"/>
          </a:xfrm>
          <a:prstGeom prst="rect">
            <a:avLst/>
          </a:prstGeom>
          <a:noFill/>
          <a:ln w="31750" algn="ctr">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376" name="Oval 1">
            <a:extLst>
              <a:ext uri="{FF2B5EF4-FFF2-40B4-BE49-F238E27FC236}">
                <a16:creationId xmlns:a16="http://schemas.microsoft.com/office/drawing/2014/main" id="{8D114425-829A-3399-157E-D38B00F6A51F}"/>
              </a:ext>
            </a:extLst>
          </p:cNvPr>
          <p:cNvSpPr>
            <a:spLocks noChangeArrowheads="1"/>
          </p:cNvSpPr>
          <p:nvPr/>
        </p:nvSpPr>
        <p:spPr bwMode="auto">
          <a:xfrm>
            <a:off x="4038600" y="2971800"/>
            <a:ext cx="1066800" cy="152400"/>
          </a:xfrm>
          <a:prstGeom prst="ellipse">
            <a:avLst/>
          </a:prstGeom>
          <a:noFill/>
          <a:ln w="317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43377" name="Oval 18">
            <a:extLst>
              <a:ext uri="{FF2B5EF4-FFF2-40B4-BE49-F238E27FC236}">
                <a16:creationId xmlns:a16="http://schemas.microsoft.com/office/drawing/2014/main" id="{3CAA5F91-5A0D-9F12-2709-D5B19BFA2FE0}"/>
              </a:ext>
            </a:extLst>
          </p:cNvPr>
          <p:cNvSpPr>
            <a:spLocks noChangeArrowheads="1"/>
          </p:cNvSpPr>
          <p:nvPr/>
        </p:nvSpPr>
        <p:spPr bwMode="auto">
          <a:xfrm>
            <a:off x="4978400" y="3844925"/>
            <a:ext cx="609600" cy="152400"/>
          </a:xfrm>
          <a:prstGeom prst="ellipse">
            <a:avLst/>
          </a:prstGeom>
          <a:noFill/>
          <a:ln w="317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2">
            <a:extLst>
              <a:ext uri="{FF2B5EF4-FFF2-40B4-BE49-F238E27FC236}">
                <a16:creationId xmlns:a16="http://schemas.microsoft.com/office/drawing/2014/main" id="{E01AF032-A8C1-BEE7-520C-84DCD686CC5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E54EEA0-B088-43C0-8D54-2A613D61E45A}" type="slidenum">
              <a:rPr lang="en-US" altLang="en-US" sz="1400">
                <a:solidFill>
                  <a:srgbClr val="FF0000"/>
                </a:solidFill>
                <a:latin typeface="Arial" panose="020B0604020202020204" pitchFamily="34" charset="0"/>
              </a:rPr>
              <a:pPr>
                <a:spcBef>
                  <a:spcPct val="0"/>
                </a:spcBef>
                <a:buFontTx/>
                <a:buNone/>
              </a:pPr>
              <a:t>91</a:t>
            </a:fld>
            <a:endParaRPr lang="en-US" altLang="en-US" sz="1400">
              <a:solidFill>
                <a:srgbClr val="FF0000"/>
              </a:solidFill>
              <a:latin typeface="Arial" panose="020B0604020202020204" pitchFamily="34" charset="0"/>
            </a:endParaRPr>
          </a:p>
        </p:txBody>
      </p:sp>
      <p:sp>
        <p:nvSpPr>
          <p:cNvPr id="145411" name="Rectangle 2">
            <a:extLst>
              <a:ext uri="{FF2B5EF4-FFF2-40B4-BE49-F238E27FC236}">
                <a16:creationId xmlns:a16="http://schemas.microsoft.com/office/drawing/2014/main" id="{ADEBA49D-2A3A-E848-3F14-A625299BC629}"/>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Example 3, Heat Flow Interface</a:t>
            </a:r>
          </a:p>
        </p:txBody>
      </p:sp>
      <p:sp>
        <p:nvSpPr>
          <p:cNvPr id="145412" name="Rectangle 3">
            <a:extLst>
              <a:ext uri="{FF2B5EF4-FFF2-40B4-BE49-F238E27FC236}">
                <a16:creationId xmlns:a16="http://schemas.microsoft.com/office/drawing/2014/main" id="{54611676-7CD1-09F9-5FC4-249CC9667F48}"/>
              </a:ext>
            </a:extLst>
          </p:cNvPr>
          <p:cNvSpPr>
            <a:spLocks noChangeArrowheads="1"/>
          </p:cNvSpPr>
          <p:nvPr/>
        </p:nvSpPr>
        <p:spPr bwMode="auto">
          <a:xfrm>
            <a:off x="152400" y="618309"/>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buFontTx/>
              <a:buAutoNum type="arabicPeriod"/>
            </a:pPr>
            <a:r>
              <a:rPr lang="en-US" altLang="en-US" sz="1600" b="1" dirty="0">
                <a:solidFill>
                  <a:srgbClr val="000099"/>
                </a:solidFill>
                <a:latin typeface="Arial" panose="020B0604020202020204" pitchFamily="34" charset="0"/>
              </a:rPr>
              <a:t>Start a new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session and load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from Example 1. </a:t>
            </a:r>
          </a:p>
          <a:p>
            <a:pPr marL="339725" indent="0">
              <a:spcBef>
                <a:spcPct val="10000"/>
              </a:spcBef>
              <a:buNone/>
            </a:pPr>
            <a:r>
              <a:rPr lang="en-US" altLang="en-US" sz="1600" b="1" dirty="0">
                <a:solidFill>
                  <a:srgbClr val="000099"/>
                </a:solidFill>
                <a:latin typeface="Arial" panose="020B0604020202020204" pitchFamily="34" charset="0"/>
              </a:rPr>
              <a:t>Be sure to load the groups form TARP Example 1 before clicking the </a:t>
            </a:r>
            <a:r>
              <a:rPr lang="en-US" altLang="en-US" sz="1600" b="1" i="1" dirty="0">
                <a:solidFill>
                  <a:srgbClr val="000099"/>
                </a:solidFill>
                <a:latin typeface="Arial" panose="020B0604020202020204" pitchFamily="34" charset="0"/>
              </a:rPr>
              <a:t>Load</a:t>
            </a:r>
            <a:r>
              <a:rPr lang="en-US" altLang="en-US" sz="1600" b="1" dirty="0">
                <a:solidFill>
                  <a:srgbClr val="000099"/>
                </a:solidFill>
                <a:latin typeface="Arial" panose="020B0604020202020204" pitchFamily="34" charset="0"/>
              </a:rPr>
              <a:t> button.</a:t>
            </a:r>
            <a:endParaRPr lang="en-US" altLang="en-US" sz="1600" b="1" i="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Ensure that Sigma is set to 3.66e-11 on the Preferences Tab.  Again select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group under the Groups branch of the Navigation Tree. </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Examine the Heat Flow Data Grid below the Graphics Window. Click and Drag the solid black line between them to enlarge the Heat Flow Data Grid</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Notice that the first non-fixed column displays the </a:t>
            </a:r>
            <a:r>
              <a:rPr lang="en-US" altLang="en-US" sz="1600" b="1" dirty="0" err="1">
                <a:solidFill>
                  <a:srgbClr val="000099"/>
                </a:solidFill>
                <a:latin typeface="Arial" panose="020B0604020202020204" pitchFamily="34" charset="0"/>
              </a:rPr>
              <a:t>Bij</a:t>
            </a:r>
            <a:r>
              <a:rPr lang="en-US" altLang="en-US" sz="1600" b="1" dirty="0">
                <a:solidFill>
                  <a:srgbClr val="000099"/>
                </a:solidFill>
                <a:latin typeface="Arial" panose="020B0604020202020204" pitchFamily="34" charset="0"/>
              </a:rPr>
              <a:t> value for each group to the </a:t>
            </a:r>
            <a:r>
              <a:rPr lang="en-US" altLang="en-US" sz="1600" b="1" dirty="0" err="1">
                <a:solidFill>
                  <a:srgbClr val="000099"/>
                </a:solidFill>
                <a:latin typeface="Arial" panose="020B0604020202020204" pitchFamily="34" charset="0"/>
              </a:rPr>
              <a:t>OuterSides</a:t>
            </a:r>
            <a:r>
              <a:rPr lang="en-US" altLang="en-US" sz="1600" b="1" dirty="0">
                <a:solidFill>
                  <a:srgbClr val="000099"/>
                </a:solidFill>
                <a:latin typeface="Arial" panose="020B0604020202020204" pitchFamily="34" charset="0"/>
              </a:rPr>
              <a:t> group.  This column is only included if the user specified a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File during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generation.  Otherwise, these couplings would have been read as general Radiation Couplings from the input file.  Including the </a:t>
            </a:r>
            <a:r>
              <a:rPr lang="en-US" altLang="en-US" sz="1600" b="1" dirty="0" err="1">
                <a:solidFill>
                  <a:srgbClr val="000099"/>
                </a:solidFill>
                <a:latin typeface="Arial" panose="020B0604020202020204" pitchFamily="34" charset="0"/>
              </a:rPr>
              <a:t>Radk</a:t>
            </a:r>
            <a:r>
              <a:rPr lang="en-US" altLang="en-US" sz="1600" b="1" dirty="0">
                <a:solidFill>
                  <a:srgbClr val="000099"/>
                </a:solidFill>
                <a:latin typeface="Arial" panose="020B0604020202020204" pitchFamily="34" charset="0"/>
              </a:rPr>
              <a:t> File allows identification of external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as different from radiation couplings from the thermal model.  The </a:t>
            </a:r>
            <a:r>
              <a:rPr lang="en-US" altLang="en-US" sz="1600" b="1" dirty="0" err="1">
                <a:solidFill>
                  <a:srgbClr val="000099"/>
                </a:solidFill>
                <a:latin typeface="Arial" panose="020B0604020202020204" pitchFamily="34" charset="0"/>
              </a:rPr>
              <a:t>Bij</a:t>
            </a:r>
            <a:r>
              <a:rPr lang="en-US" altLang="en-US" sz="1600" b="1" dirty="0">
                <a:solidFill>
                  <a:srgbClr val="000099"/>
                </a:solidFill>
                <a:latin typeface="Arial" panose="020B0604020202020204" pitchFamily="34" charset="0"/>
              </a:rPr>
              <a:t> term is calculated based on the sum of all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between two groups divided by the sum of all </a:t>
            </a:r>
            <a:r>
              <a:rPr lang="en-US" altLang="en-US" sz="1600" b="1" dirty="0" err="1">
                <a:solidFill>
                  <a:srgbClr val="000099"/>
                </a:solidFill>
                <a:latin typeface="Arial" panose="020B0604020202020204" pitchFamily="34" charset="0"/>
              </a:rPr>
              <a:t>radks</a:t>
            </a:r>
            <a:r>
              <a:rPr lang="en-US" altLang="en-US" sz="1600" b="1" dirty="0">
                <a:solidFill>
                  <a:srgbClr val="000099"/>
                </a:solidFill>
                <a:latin typeface="Arial" panose="020B0604020202020204" pitchFamily="34" charset="0"/>
              </a:rPr>
              <a:t> from the selected group.</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The Heat Map control bar above the table allows the user to control the output, including display of Temperatures, </a:t>
            </a:r>
            <a:r>
              <a:rPr lang="en-US" altLang="en-US" sz="1600" b="1" dirty="0" err="1">
                <a:solidFill>
                  <a:srgbClr val="000099"/>
                </a:solidFill>
                <a:latin typeface="Arial" panose="020B0604020202020204" pitchFamily="34" charset="0"/>
              </a:rPr>
              <a:t>Conductances</a:t>
            </a:r>
            <a:r>
              <a:rPr lang="en-US" altLang="en-US" sz="1600" b="1" dirty="0">
                <a:solidFill>
                  <a:srgbClr val="000099"/>
                </a:solidFill>
                <a:latin typeface="Arial" panose="020B0604020202020204" pitchFamily="34" charset="0"/>
              </a:rPr>
              <a:t>, and Heat Flows and Sort order.  Uncheck the </a:t>
            </a:r>
            <a:r>
              <a:rPr lang="en-US" altLang="en-US" sz="1600" b="1" i="1" dirty="0">
                <a:solidFill>
                  <a:srgbClr val="000099"/>
                </a:solidFill>
                <a:latin typeface="Arial" panose="020B0604020202020204" pitchFamily="34" charset="0"/>
              </a:rPr>
              <a:t>Temperatures</a:t>
            </a:r>
            <a:r>
              <a:rPr lang="en-US" altLang="en-US" sz="1600" b="1" dirty="0">
                <a:solidFill>
                  <a:srgbClr val="000099"/>
                </a:solidFill>
                <a:latin typeface="Arial" panose="020B0604020202020204" pitchFamily="34" charset="0"/>
              </a:rPr>
              <a:t> and </a:t>
            </a:r>
            <a:r>
              <a:rPr lang="en-US" altLang="en-US" sz="1600" b="1" i="1" dirty="0" err="1">
                <a:solidFill>
                  <a:srgbClr val="000099"/>
                </a:solidFill>
                <a:latin typeface="Arial" panose="020B0604020202020204" pitchFamily="34" charset="0"/>
              </a:rPr>
              <a:t>Conductances</a:t>
            </a:r>
            <a:r>
              <a:rPr lang="en-US" altLang="en-US" sz="1600" b="1" dirty="0">
                <a:solidFill>
                  <a:srgbClr val="000099"/>
                </a:solidFill>
                <a:latin typeface="Arial" panose="020B0604020202020204" pitchFamily="34" charset="0"/>
              </a:rPr>
              <a:t> boxes to see only Heat Flows.</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p:txBody>
      </p:sp>
      <p:pic>
        <p:nvPicPr>
          <p:cNvPr id="3" name="Picture 2">
            <a:extLst>
              <a:ext uri="{FF2B5EF4-FFF2-40B4-BE49-F238E27FC236}">
                <a16:creationId xmlns:a16="http://schemas.microsoft.com/office/drawing/2014/main" id="{C0F056ED-0D1E-A83A-2C76-31591646AFF1}"/>
              </a:ext>
            </a:extLst>
          </p:cNvPr>
          <p:cNvPicPr>
            <a:picLocks noChangeAspect="1"/>
          </p:cNvPicPr>
          <p:nvPr/>
        </p:nvPicPr>
        <p:blipFill rotWithShape="1">
          <a:blip r:embed="rId3"/>
          <a:srcRect l="11667" t="54642" r="19166" b="15689"/>
          <a:stretch/>
        </p:blipFill>
        <p:spPr>
          <a:xfrm>
            <a:off x="230330" y="4800600"/>
            <a:ext cx="8576215" cy="19812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2">
            <a:extLst>
              <a:ext uri="{FF2B5EF4-FFF2-40B4-BE49-F238E27FC236}">
                <a16:creationId xmlns:a16="http://schemas.microsoft.com/office/drawing/2014/main" id="{DE997863-6518-C8E9-04A9-3F5260274B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1E84C37-9BA7-4280-970B-BC54AB3C63DA}" type="slidenum">
              <a:rPr lang="en-US" altLang="en-US" sz="1400">
                <a:solidFill>
                  <a:srgbClr val="FF0000"/>
                </a:solidFill>
                <a:latin typeface="Arial" panose="020B0604020202020204" pitchFamily="34" charset="0"/>
              </a:rPr>
              <a:pPr>
                <a:spcBef>
                  <a:spcPct val="0"/>
                </a:spcBef>
                <a:buFontTx/>
                <a:buNone/>
              </a:pPr>
              <a:t>92</a:t>
            </a:fld>
            <a:endParaRPr lang="en-US" altLang="en-US" sz="1400">
              <a:solidFill>
                <a:srgbClr val="FF0000"/>
              </a:solidFill>
              <a:latin typeface="Arial" panose="020B0604020202020204" pitchFamily="34" charset="0"/>
            </a:endParaRPr>
          </a:p>
        </p:txBody>
      </p:sp>
      <p:sp>
        <p:nvSpPr>
          <p:cNvPr id="147459" name="Rectangle 2">
            <a:extLst>
              <a:ext uri="{FF2B5EF4-FFF2-40B4-BE49-F238E27FC236}">
                <a16:creationId xmlns:a16="http://schemas.microsoft.com/office/drawing/2014/main" id="{1E59EC3B-AC1B-8741-4D25-E17411CCA026}"/>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Example 3, Heat Flow Interface - cont’d</a:t>
            </a:r>
          </a:p>
        </p:txBody>
      </p:sp>
      <p:sp>
        <p:nvSpPr>
          <p:cNvPr id="147460" name="Rectangle 3">
            <a:extLst>
              <a:ext uri="{FF2B5EF4-FFF2-40B4-BE49-F238E27FC236}">
                <a16:creationId xmlns:a16="http://schemas.microsoft.com/office/drawing/2014/main" id="{6DE75BED-0BDC-A595-E473-749D2A7CD210}"/>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startAt="7"/>
            </a:pPr>
            <a:r>
              <a:rPr lang="en-US" altLang="en-US" sz="1600" b="1" dirty="0">
                <a:solidFill>
                  <a:srgbClr val="000099"/>
                </a:solidFill>
                <a:latin typeface="Arial" panose="020B0604020202020204" pitchFamily="34" charset="0"/>
              </a:rPr>
              <a:t>Clicking on the </a:t>
            </a:r>
            <a:r>
              <a:rPr lang="en-US" altLang="en-US" sz="1600" b="1" i="1" dirty="0">
                <a:solidFill>
                  <a:srgbClr val="000099"/>
                </a:solidFill>
                <a:latin typeface="Arial" panose="020B0604020202020204" pitchFamily="34" charset="0"/>
              </a:rPr>
              <a:t>T</a:t>
            </a:r>
            <a:r>
              <a:rPr lang="en-US" altLang="en-US" sz="1600" b="1" dirty="0">
                <a:solidFill>
                  <a:srgbClr val="000099"/>
                </a:solidFill>
                <a:latin typeface="Arial" panose="020B0604020202020204" pitchFamily="34" charset="0"/>
              </a:rPr>
              <a:t> or </a:t>
            </a:r>
            <a:r>
              <a:rPr lang="en-US" altLang="en-US" sz="1600" b="1" i="1" dirty="0">
                <a:solidFill>
                  <a:srgbClr val="000099"/>
                </a:solidFill>
                <a:latin typeface="Arial" panose="020B0604020202020204" pitchFamily="34" charset="0"/>
              </a:rPr>
              <a:t>Q</a:t>
            </a:r>
            <a:r>
              <a:rPr lang="en-US" altLang="en-US" sz="1600" b="1" dirty="0">
                <a:solidFill>
                  <a:srgbClr val="000099"/>
                </a:solidFill>
                <a:latin typeface="Arial" panose="020B0604020202020204" pitchFamily="34" charset="0"/>
              </a:rPr>
              <a:t> columns to the left of each connection will</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display the connection Node/Group Temperature or Heat Flow respectively on the Plot in the Plot Window.  Columns of the data are also added to the Plot Data Grid, with control over the series display just as any other column.  Click the cell in </a:t>
            </a:r>
            <a:r>
              <a:rPr lang="en-US" altLang="en-US" sz="1600" b="1" i="1" dirty="0">
                <a:solidFill>
                  <a:srgbClr val="000099"/>
                </a:solidFill>
                <a:latin typeface="Arial" panose="020B0604020202020204" pitchFamily="34" charset="0"/>
              </a:rPr>
              <a:t>Q</a:t>
            </a:r>
            <a:r>
              <a:rPr lang="en-US" altLang="en-US" sz="1600" b="1" dirty="0">
                <a:solidFill>
                  <a:srgbClr val="000099"/>
                </a:solidFill>
                <a:latin typeface="Arial" panose="020B0604020202020204" pitchFamily="34" charset="0"/>
              </a:rPr>
              <a:t> column and the SPACE row to add the heat flow to Space to the Plot.</a:t>
            </a:r>
          </a:p>
          <a:p>
            <a:pPr algn="just">
              <a:spcBef>
                <a:spcPct val="10000"/>
              </a:spcBef>
              <a:spcAft>
                <a:spcPct val="10000"/>
              </a:spcAft>
              <a:buFontTx/>
              <a:buAutoNum type="arabicPeriod" startAt="8"/>
            </a:pPr>
            <a:r>
              <a:rPr lang="en-US" altLang="en-US" sz="1600" b="1" dirty="0">
                <a:solidFill>
                  <a:srgbClr val="000099"/>
                </a:solidFill>
                <a:latin typeface="Arial" panose="020B0604020202020204" pitchFamily="34" charset="0"/>
              </a:rPr>
              <a:t>The ordering of the output can also be specified by the user.  Nominally, it sorts by Type (Lin, Rad, </a:t>
            </a:r>
            <a:r>
              <a:rPr lang="en-US" altLang="en-US" sz="1600" b="1" dirty="0" err="1">
                <a:solidFill>
                  <a:srgbClr val="000099"/>
                </a:solidFill>
                <a:latin typeface="Arial" panose="020B0604020202020204" pitchFamily="34" charset="0"/>
              </a:rPr>
              <a:t>Rdk</a:t>
            </a:r>
            <a:r>
              <a:rPr lang="en-US" altLang="en-US" sz="1600" b="1" dirty="0">
                <a:solidFill>
                  <a:srgbClr val="000099"/>
                </a:solidFill>
                <a:latin typeface="Arial" panose="020B0604020202020204" pitchFamily="34" charset="0"/>
              </a:rPr>
              <a:t>) then by Heat Flow Value, but the user can also sort based on Node/Group Name, Conductance or Temperature as the second key.  The first key will always be the Type.  Select </a:t>
            </a:r>
            <a:r>
              <a:rPr lang="en-US" altLang="en-US" sz="1600" b="1" i="1" dirty="0">
                <a:solidFill>
                  <a:srgbClr val="000099"/>
                </a:solidFill>
                <a:latin typeface="Arial" panose="020B0604020202020204" pitchFamily="34" charset="0"/>
              </a:rPr>
              <a:t>Type then Node</a:t>
            </a:r>
            <a:r>
              <a:rPr lang="en-US" altLang="en-US" sz="1600" b="1" dirty="0">
                <a:solidFill>
                  <a:srgbClr val="000099"/>
                </a:solidFill>
                <a:latin typeface="Arial" panose="020B0604020202020204" pitchFamily="34" charset="0"/>
              </a:rPr>
              <a:t> from the </a:t>
            </a:r>
            <a:r>
              <a:rPr lang="en-US" altLang="en-US" sz="1600" b="1" i="1" dirty="0">
                <a:solidFill>
                  <a:srgbClr val="000099"/>
                </a:solidFill>
                <a:latin typeface="Arial" panose="020B0604020202020204" pitchFamily="34" charset="0"/>
              </a:rPr>
              <a:t>Sort By</a:t>
            </a:r>
            <a:r>
              <a:rPr lang="en-US" altLang="en-US" sz="1600" b="1" dirty="0">
                <a:solidFill>
                  <a:srgbClr val="000099"/>
                </a:solidFill>
                <a:latin typeface="Arial" panose="020B0604020202020204" pitchFamily="34" charset="0"/>
              </a:rPr>
              <a:t> dropdown.</a:t>
            </a:r>
          </a:p>
          <a:p>
            <a:pPr algn="just">
              <a:spcBef>
                <a:spcPct val="10000"/>
              </a:spcBef>
              <a:spcAft>
                <a:spcPct val="10000"/>
              </a:spcAft>
              <a:buFontTx/>
              <a:buAutoNum type="arabicPeriod" startAt="8"/>
            </a:pPr>
            <a:r>
              <a:rPr lang="en-US" altLang="en-US" sz="1600" b="1" dirty="0">
                <a:solidFill>
                  <a:srgbClr val="000099"/>
                </a:solidFill>
                <a:latin typeface="Arial" panose="020B0604020202020204" pitchFamily="34" charset="0"/>
              </a:rPr>
              <a:t>Lastly, the </a:t>
            </a:r>
            <a:r>
              <a:rPr lang="en-US" altLang="en-US" sz="1600" b="1" i="1" dirty="0">
                <a:solidFill>
                  <a:srgbClr val="000099"/>
                </a:solidFill>
                <a:latin typeface="Arial" panose="020B0604020202020204" pitchFamily="34" charset="0"/>
              </a:rPr>
              <a:t>Min Heat </a:t>
            </a:r>
            <a:r>
              <a:rPr lang="en-US" altLang="en-US" sz="1600" b="1" dirty="0">
                <a:solidFill>
                  <a:srgbClr val="000099"/>
                </a:solidFill>
                <a:latin typeface="Arial" panose="020B0604020202020204" pitchFamily="34" charset="0"/>
              </a:rPr>
              <a:t>field can be used to display only relevant connections as defined by the user.  Changing the Min Heat filed will filter the output data in the Heat Flow Window to display only connections where the </a:t>
            </a:r>
            <a:r>
              <a:rPr lang="en-US" altLang="en-US" sz="1600" b="1" i="1" dirty="0">
                <a:solidFill>
                  <a:srgbClr val="000099"/>
                </a:solidFill>
                <a:latin typeface="Arial" panose="020B0604020202020204" pitchFamily="34" charset="0"/>
              </a:rPr>
              <a:t>Min Heat </a:t>
            </a:r>
            <a:r>
              <a:rPr lang="en-US" altLang="en-US" sz="1600" b="1" dirty="0">
                <a:solidFill>
                  <a:srgbClr val="000099"/>
                </a:solidFill>
                <a:latin typeface="Arial" panose="020B0604020202020204" pitchFamily="34" charset="0"/>
              </a:rPr>
              <a:t>value was exceeded at any timestep.  Enter 1 in the </a:t>
            </a:r>
            <a:r>
              <a:rPr lang="en-US" altLang="en-US" sz="1600" b="1" i="1" dirty="0">
                <a:solidFill>
                  <a:srgbClr val="000099"/>
                </a:solidFill>
                <a:latin typeface="Arial" panose="020B0604020202020204" pitchFamily="34" charset="0"/>
              </a:rPr>
              <a:t>Min Heat </a:t>
            </a:r>
            <a:r>
              <a:rPr lang="en-US" altLang="en-US" sz="1600" b="1" dirty="0">
                <a:solidFill>
                  <a:srgbClr val="000099"/>
                </a:solidFill>
                <a:latin typeface="Arial" panose="020B0604020202020204" pitchFamily="34" charset="0"/>
              </a:rPr>
              <a:t>field and notice that fewer rows are now displayed.  Note that the row indexes on the left are non-sequential.  This indicates connections that were not displayed because they did not meet the </a:t>
            </a:r>
            <a:r>
              <a:rPr lang="en-US" altLang="en-US" sz="1600" b="1" i="1" dirty="0">
                <a:solidFill>
                  <a:srgbClr val="000099"/>
                </a:solidFill>
                <a:latin typeface="Arial" panose="020B0604020202020204" pitchFamily="34" charset="0"/>
              </a:rPr>
              <a:t>Min Heat </a:t>
            </a:r>
            <a:r>
              <a:rPr lang="en-US" altLang="en-US" sz="1600" b="1" dirty="0">
                <a:solidFill>
                  <a:srgbClr val="000099"/>
                </a:solidFill>
                <a:latin typeface="Arial" panose="020B0604020202020204" pitchFamily="34" charset="0"/>
              </a:rPr>
              <a:t>criteria.  Entering a </a:t>
            </a:r>
            <a:r>
              <a:rPr lang="en-US" altLang="en-US" sz="1600" b="1" i="1" dirty="0">
                <a:solidFill>
                  <a:srgbClr val="000099"/>
                </a:solidFill>
                <a:latin typeface="Arial" panose="020B0604020202020204" pitchFamily="34" charset="0"/>
              </a:rPr>
              <a:t>Min Heat </a:t>
            </a:r>
            <a:r>
              <a:rPr lang="en-US" altLang="en-US" sz="1600" b="1" dirty="0">
                <a:solidFill>
                  <a:srgbClr val="000099"/>
                </a:solidFill>
                <a:latin typeface="Arial" panose="020B0604020202020204" pitchFamily="34" charset="0"/>
              </a:rPr>
              <a:t>of 0.0 will display all connections.</a:t>
            </a:r>
          </a:p>
          <a:p>
            <a:pPr algn="just">
              <a:spcBef>
                <a:spcPct val="10000"/>
              </a:spcBef>
              <a:spcAft>
                <a:spcPct val="10000"/>
              </a:spcAft>
              <a:buFontTx/>
              <a:buAutoNum type="arabicPeriod" startAt="8"/>
            </a:pPr>
            <a:r>
              <a:rPr lang="en-US" altLang="en-US" sz="1600" b="1" dirty="0">
                <a:solidFill>
                  <a:srgbClr val="000099"/>
                </a:solidFill>
                <a:latin typeface="Arial" panose="020B0604020202020204" pitchFamily="34" charset="0"/>
              </a:rPr>
              <a:t>Finally, the Heat Flow Data can be easily copied and pasted into a spreadsheet for further use.  Select any cell in the Heat Flow grid and type </a:t>
            </a:r>
            <a:r>
              <a:rPr lang="en-US" altLang="en-US" sz="1600" b="1" dirty="0" err="1">
                <a:solidFill>
                  <a:srgbClr val="000099"/>
                </a:solidFill>
                <a:latin typeface="Arial" panose="020B0604020202020204" pitchFamily="34" charset="0"/>
              </a:rPr>
              <a:t>Crtl</a:t>
            </a:r>
            <a:r>
              <a:rPr lang="en-US" altLang="en-US" sz="1600" b="1" dirty="0">
                <a:solidFill>
                  <a:srgbClr val="000099"/>
                </a:solidFill>
                <a:latin typeface="Arial" panose="020B0604020202020204" pitchFamily="34" charset="0"/>
              </a:rPr>
              <a:t>-C or Ctrl-Ins.  Now, open an instance of Microsoft Excel and select Cell A1.  Type Ctrl-V and the data from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is now in Excel.  This same behavior also applies to the data in the </a:t>
            </a:r>
            <a:r>
              <a:rPr lang="en-US" altLang="en-US" sz="1600" b="1" i="1" dirty="0">
                <a:solidFill>
                  <a:srgbClr val="000099"/>
                </a:solidFill>
                <a:latin typeface="Arial" panose="020B0604020202020204" pitchFamily="34" charset="0"/>
              </a:rPr>
              <a:t>Plot Data Grid</a:t>
            </a:r>
          </a:p>
          <a:p>
            <a:pPr algn="just">
              <a:spcBef>
                <a:spcPct val="10000"/>
              </a:spcBef>
              <a:spcAft>
                <a:spcPct val="10000"/>
              </a:spcAft>
              <a:buFontTx/>
              <a:buAutoNum type="arabicPeriod" startAt="8"/>
            </a:pPr>
            <a:r>
              <a:rPr lang="en-US" altLang="en-US" sz="1600" b="1" dirty="0">
                <a:solidFill>
                  <a:srgbClr val="000099"/>
                </a:solidFill>
                <a:latin typeface="Arial" panose="020B0604020202020204" pitchFamily="34" charset="0"/>
              </a:rPr>
              <a:t>This same Copy and Paste is also available for the Graphics Window.  Click the Graphics Window and type Ctrl-C.  Now paste the image onto an Excel worksheet.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0DB7AD4-A337-33D3-1C01-42DA0D2F752C}"/>
              </a:ext>
            </a:extLst>
          </p:cNvPr>
          <p:cNvPicPr>
            <a:picLocks noChangeAspect="1"/>
          </p:cNvPicPr>
          <p:nvPr/>
        </p:nvPicPr>
        <p:blipFill rotWithShape="1">
          <a:blip r:embed="rId3"/>
          <a:srcRect l="69167" t="25909" r="10000" b="30082"/>
          <a:stretch/>
        </p:blipFill>
        <p:spPr>
          <a:xfrm>
            <a:off x="7266483" y="4472940"/>
            <a:ext cx="1801317" cy="2049215"/>
          </a:xfrm>
          <a:prstGeom prst="rect">
            <a:avLst/>
          </a:prstGeom>
        </p:spPr>
      </p:pic>
      <p:sp>
        <p:nvSpPr>
          <p:cNvPr id="147458" name="Slide Number Placeholder 2">
            <a:extLst>
              <a:ext uri="{FF2B5EF4-FFF2-40B4-BE49-F238E27FC236}">
                <a16:creationId xmlns:a16="http://schemas.microsoft.com/office/drawing/2014/main" id="{DE997863-6518-C8E9-04A9-3F5260274BE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1E84C37-9BA7-4280-970B-BC54AB3C63DA}" type="slidenum">
              <a:rPr lang="en-US" altLang="en-US" sz="1400">
                <a:solidFill>
                  <a:srgbClr val="FF0000"/>
                </a:solidFill>
                <a:latin typeface="Arial" panose="020B0604020202020204" pitchFamily="34" charset="0"/>
              </a:rPr>
              <a:pPr>
                <a:spcBef>
                  <a:spcPct val="0"/>
                </a:spcBef>
                <a:buFontTx/>
                <a:buNone/>
              </a:pPr>
              <a:t>93</a:t>
            </a:fld>
            <a:endParaRPr lang="en-US" altLang="en-US" sz="1400">
              <a:solidFill>
                <a:srgbClr val="FF0000"/>
              </a:solidFill>
              <a:latin typeface="Arial" panose="020B0604020202020204" pitchFamily="34" charset="0"/>
            </a:endParaRPr>
          </a:p>
        </p:txBody>
      </p:sp>
      <p:sp>
        <p:nvSpPr>
          <p:cNvPr id="147459" name="Rectangle 2">
            <a:extLst>
              <a:ext uri="{FF2B5EF4-FFF2-40B4-BE49-F238E27FC236}">
                <a16:creationId xmlns:a16="http://schemas.microsoft.com/office/drawing/2014/main" id="{1E59EC3B-AC1B-8741-4D25-E17411CCA026}"/>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Example 3, Heat Flow Interface - cont’d</a:t>
            </a:r>
          </a:p>
        </p:txBody>
      </p:sp>
      <p:sp>
        <p:nvSpPr>
          <p:cNvPr id="147460" name="Rectangle 3">
            <a:extLst>
              <a:ext uri="{FF2B5EF4-FFF2-40B4-BE49-F238E27FC236}">
                <a16:creationId xmlns:a16="http://schemas.microsoft.com/office/drawing/2014/main" id="{6DE75BED-0BDC-A595-E473-749D2A7CD210}"/>
              </a:ext>
            </a:extLst>
          </p:cNvPr>
          <p:cNvSpPr>
            <a:spLocks noChangeArrowheads="1"/>
          </p:cNvSpPr>
          <p:nvPr/>
        </p:nvSpPr>
        <p:spPr bwMode="auto">
          <a:xfrm>
            <a:off x="152400" y="609600"/>
            <a:ext cx="7086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 typeface="+mj-lt"/>
              <a:buAutoNum type="arabicPeriod" startAt="13"/>
            </a:pPr>
            <a:r>
              <a:rPr lang="en-US" altLang="en-US" sz="1600" b="1" dirty="0">
                <a:solidFill>
                  <a:srgbClr val="000099"/>
                </a:solidFill>
                <a:latin typeface="Arial" panose="020B0604020202020204" pitchFamily="34" charset="0"/>
              </a:rPr>
              <a:t>The data displayed in the </a:t>
            </a:r>
            <a:r>
              <a:rPr lang="en-US" altLang="en-US" sz="1600" b="1" i="1" dirty="0">
                <a:solidFill>
                  <a:srgbClr val="000099"/>
                </a:solidFill>
                <a:latin typeface="Arial" panose="020B0604020202020204" pitchFamily="34" charset="0"/>
              </a:rPr>
              <a:t>Heat Flow Data Grid</a:t>
            </a:r>
            <a:r>
              <a:rPr lang="en-US" altLang="en-US" sz="1600" b="1" dirty="0">
                <a:solidFill>
                  <a:srgbClr val="000099"/>
                </a:solidFill>
                <a:latin typeface="Arial" panose="020B0604020202020204" pitchFamily="34" charset="0"/>
              </a:rPr>
              <a:t> may also be varied.</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Select the </a:t>
            </a:r>
            <a:r>
              <a:rPr lang="en-US" altLang="en-US" sz="1600" b="1" i="1" dirty="0">
                <a:solidFill>
                  <a:srgbClr val="000099"/>
                </a:solidFill>
                <a:latin typeface="Arial" panose="020B0604020202020204" pitchFamily="34" charset="0"/>
              </a:rPr>
              <a:t>Preferences</a:t>
            </a:r>
            <a:r>
              <a:rPr lang="en-US" altLang="en-US" sz="1600" b="1" dirty="0">
                <a:solidFill>
                  <a:srgbClr val="000099"/>
                </a:solidFill>
                <a:latin typeface="Arial" panose="020B0604020202020204" pitchFamily="34" charset="0"/>
              </a:rPr>
              <a:t> tab and then select </a:t>
            </a:r>
            <a:r>
              <a:rPr lang="en-US" altLang="en-US" sz="1600" b="1" i="1" dirty="0">
                <a:solidFill>
                  <a:srgbClr val="000099"/>
                </a:solidFill>
                <a:latin typeface="Arial" panose="020B0604020202020204" pitchFamily="34" charset="0"/>
              </a:rPr>
              <a:t>Show Selected Timestep</a:t>
            </a:r>
            <a:r>
              <a:rPr lang="en-US" altLang="en-US" sz="1600" b="1" dirty="0">
                <a:solidFill>
                  <a:srgbClr val="000099"/>
                </a:solidFill>
                <a:latin typeface="Arial" panose="020B0604020202020204" pitchFamily="34" charset="0"/>
              </a:rPr>
              <a:t> from the dropdown.  Timesteps are selected in the Plot Data Grid.  Select the second SS entry (the first is an initial condition).  The select the </a:t>
            </a:r>
            <a:r>
              <a:rPr lang="en-US" altLang="en-US" sz="1600" b="1" dirty="0" err="1">
                <a:solidFill>
                  <a:srgbClr val="000099"/>
                </a:solidFill>
                <a:latin typeface="Arial" panose="020B0604020202020204" pitchFamily="34" charset="0"/>
              </a:rPr>
              <a:t>BUS_AVIONICS_DECK_Str</a:t>
            </a:r>
            <a:r>
              <a:rPr lang="en-US" altLang="en-US" sz="1600" b="1" dirty="0">
                <a:solidFill>
                  <a:srgbClr val="000099"/>
                </a:solidFill>
                <a:latin typeface="Arial" panose="020B0604020202020204" pitchFamily="34" charset="0"/>
              </a:rPr>
              <a:t> in the Navigation Tree.  If nothing changes, select another group and then re-select to refresh</a:t>
            </a:r>
          </a:p>
          <a:p>
            <a:pPr algn="just">
              <a:spcBef>
                <a:spcPct val="10000"/>
              </a:spcBef>
              <a:spcAft>
                <a:spcPct val="10000"/>
              </a:spcAft>
              <a:buFont typeface="+mj-lt"/>
              <a:buAutoNum type="arabicPeriod" startAt="14"/>
            </a:pPr>
            <a:r>
              <a:rPr lang="en-US" altLang="en-US" sz="1600" b="1" dirty="0">
                <a:solidFill>
                  <a:srgbClr val="000099"/>
                </a:solidFill>
                <a:latin typeface="Arial" panose="020B0604020202020204" pitchFamily="34" charset="0"/>
              </a:rPr>
              <a:t>Reset the </a:t>
            </a:r>
            <a:r>
              <a:rPr lang="en-US" altLang="en-US" sz="1600" b="1" i="1" dirty="0" err="1">
                <a:solidFill>
                  <a:srgbClr val="000099"/>
                </a:solidFill>
                <a:latin typeface="Arial" panose="020B0604020202020204" pitchFamily="34" charset="0"/>
              </a:rPr>
              <a:t>HeatFlow</a:t>
            </a:r>
            <a:r>
              <a:rPr lang="en-US" altLang="en-US" sz="1600" b="1" i="1" dirty="0">
                <a:solidFill>
                  <a:srgbClr val="000099"/>
                </a:solidFill>
                <a:latin typeface="Arial" panose="020B0604020202020204" pitchFamily="34" charset="0"/>
              </a:rPr>
              <a:t> Table Preferences</a:t>
            </a:r>
            <a:r>
              <a:rPr lang="en-US" altLang="en-US" sz="1600" b="1" dirty="0">
                <a:solidFill>
                  <a:srgbClr val="000099"/>
                </a:solidFill>
                <a:latin typeface="Arial" panose="020B0604020202020204" pitchFamily="34" charset="0"/>
              </a:rPr>
              <a:t> back to </a:t>
            </a:r>
            <a:r>
              <a:rPr lang="en-US" altLang="en-US" sz="1600" b="1" i="1" dirty="0">
                <a:solidFill>
                  <a:srgbClr val="000099"/>
                </a:solidFill>
                <a:latin typeface="Arial" panose="020B0604020202020204" pitchFamily="34" charset="0"/>
              </a:rPr>
              <a:t>Show Transient</a:t>
            </a:r>
            <a:r>
              <a:rPr lang="en-US" altLang="en-US" sz="1600" b="1" dirty="0">
                <a:solidFill>
                  <a:srgbClr val="000099"/>
                </a:solidFill>
                <a:latin typeface="Arial" panose="020B0604020202020204" pitchFamily="34" charset="0"/>
              </a:rPr>
              <a:t>.  Scroll to the end of the transient timesteps and not the Avg column.  Any timesteps (or data) colored in blue indicates its inclusion in the average.</a:t>
            </a:r>
          </a:p>
          <a:p>
            <a:pPr algn="just">
              <a:spcBef>
                <a:spcPct val="10000"/>
              </a:spcBef>
              <a:spcAft>
                <a:spcPct val="10000"/>
              </a:spcAft>
              <a:buFont typeface="+mj-lt"/>
              <a:buAutoNum type="arabicPeriod" startAt="14"/>
            </a:pPr>
            <a:r>
              <a:rPr lang="en-US" altLang="en-US" sz="1600" b="1" dirty="0">
                <a:solidFill>
                  <a:srgbClr val="000099"/>
                </a:solidFill>
                <a:latin typeface="Arial" panose="020B0604020202020204" pitchFamily="34" charset="0"/>
              </a:rPr>
              <a:t>To change this, select the range of timesteps over which to average in the </a:t>
            </a:r>
            <a:r>
              <a:rPr lang="en-US" altLang="en-US" sz="1600" b="1" i="1" dirty="0">
                <a:solidFill>
                  <a:srgbClr val="000099"/>
                </a:solidFill>
                <a:latin typeface="Arial" panose="020B0604020202020204" pitchFamily="34" charset="0"/>
              </a:rPr>
              <a:t>Plot Data Grid </a:t>
            </a:r>
            <a:r>
              <a:rPr lang="en-US" altLang="en-US" sz="1600" b="1" dirty="0">
                <a:solidFill>
                  <a:srgbClr val="000099"/>
                </a:solidFill>
                <a:latin typeface="Arial" panose="020B0604020202020204" pitchFamily="34" charset="0"/>
              </a:rPr>
              <a:t>and then click the Set Avg button on the </a:t>
            </a:r>
            <a:r>
              <a:rPr lang="en-US" altLang="en-US" sz="1600" b="1" i="1" dirty="0">
                <a:solidFill>
                  <a:srgbClr val="000099"/>
                </a:solidFill>
                <a:latin typeface="Arial" panose="020B0604020202020204" pitchFamily="34" charset="0"/>
              </a:rPr>
              <a:t>Heat Flow Data Grid </a:t>
            </a:r>
            <a:r>
              <a:rPr lang="en-US" altLang="en-US" sz="1600" b="1" dirty="0">
                <a:solidFill>
                  <a:srgbClr val="000099"/>
                </a:solidFill>
                <a:latin typeface="Arial" panose="020B0604020202020204" pitchFamily="34" charset="0"/>
              </a:rPr>
              <a:t>toolbar.  Note that timesteps not included in the average are now colored black to indicate their exclusion. </a:t>
            </a:r>
          </a:p>
        </p:txBody>
      </p:sp>
      <p:pic>
        <p:nvPicPr>
          <p:cNvPr id="2" name="Picture 1">
            <a:extLst>
              <a:ext uri="{FF2B5EF4-FFF2-40B4-BE49-F238E27FC236}">
                <a16:creationId xmlns:a16="http://schemas.microsoft.com/office/drawing/2014/main" id="{7B1353B2-35D0-E04B-7E3B-3A3394897D16}"/>
              </a:ext>
            </a:extLst>
          </p:cNvPr>
          <p:cNvPicPr>
            <a:picLocks noChangeAspect="1"/>
          </p:cNvPicPr>
          <p:nvPr/>
        </p:nvPicPr>
        <p:blipFill>
          <a:blip r:embed="rId4">
            <a:extLst>
              <a:ext uri="{28A0092B-C50C-407E-A947-70E740481C1C}">
                <a14:useLocalDpi xmlns:a14="http://schemas.microsoft.com/office/drawing/2010/main" val="0"/>
              </a:ext>
            </a:extLst>
          </a:blip>
          <a:srcRect t="44475" r="88879" b="41324"/>
          <a:stretch>
            <a:fillRect/>
          </a:stretch>
        </p:blipFill>
        <p:spPr bwMode="auto">
          <a:xfrm>
            <a:off x="7308669" y="990600"/>
            <a:ext cx="1752600" cy="12573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6F4E88-C6FC-C7C4-30B6-C8594B735790}"/>
              </a:ext>
            </a:extLst>
          </p:cNvPr>
          <p:cNvPicPr>
            <a:picLocks noChangeAspect="1"/>
          </p:cNvPicPr>
          <p:nvPr/>
        </p:nvPicPr>
        <p:blipFill rotWithShape="1">
          <a:blip r:embed="rId5"/>
          <a:srcRect l="83333" t="5126" b="60058"/>
          <a:stretch/>
        </p:blipFill>
        <p:spPr>
          <a:xfrm>
            <a:off x="7281016" y="2331720"/>
            <a:ext cx="1828800" cy="2057400"/>
          </a:xfrm>
          <a:prstGeom prst="rect">
            <a:avLst/>
          </a:prstGeom>
          <a:ln w="28575">
            <a:solidFill>
              <a:srgbClr val="FF0000"/>
            </a:solidFill>
          </a:ln>
        </p:spPr>
      </p:pic>
      <p:pic>
        <p:nvPicPr>
          <p:cNvPr id="5" name="Picture 4">
            <a:extLst>
              <a:ext uri="{FF2B5EF4-FFF2-40B4-BE49-F238E27FC236}">
                <a16:creationId xmlns:a16="http://schemas.microsoft.com/office/drawing/2014/main" id="{45509FFA-C0CA-E0B7-03C9-93E806C1B2DE}"/>
              </a:ext>
            </a:extLst>
          </p:cNvPr>
          <p:cNvPicPr>
            <a:picLocks noChangeAspect="1"/>
          </p:cNvPicPr>
          <p:nvPr/>
        </p:nvPicPr>
        <p:blipFill rotWithShape="1">
          <a:blip r:embed="rId5"/>
          <a:srcRect l="11806" t="63154" r="61110" b="2030"/>
          <a:stretch/>
        </p:blipFill>
        <p:spPr>
          <a:xfrm>
            <a:off x="66942" y="4484584"/>
            <a:ext cx="2971800" cy="2057400"/>
          </a:xfrm>
          <a:prstGeom prst="rect">
            <a:avLst/>
          </a:prstGeom>
        </p:spPr>
      </p:pic>
      <p:pic>
        <p:nvPicPr>
          <p:cNvPr id="6" name="Picture 5">
            <a:extLst>
              <a:ext uri="{FF2B5EF4-FFF2-40B4-BE49-F238E27FC236}">
                <a16:creationId xmlns:a16="http://schemas.microsoft.com/office/drawing/2014/main" id="{DD596FB7-D642-8EC7-0C26-94167F5B830F}"/>
              </a:ext>
            </a:extLst>
          </p:cNvPr>
          <p:cNvPicPr>
            <a:picLocks noChangeAspect="1"/>
          </p:cNvPicPr>
          <p:nvPr/>
        </p:nvPicPr>
        <p:blipFill rotWithShape="1">
          <a:blip r:embed="rId5"/>
          <a:srcRect l="11806" t="63154" r="34721" b="34120"/>
          <a:stretch/>
        </p:blipFill>
        <p:spPr>
          <a:xfrm>
            <a:off x="-8709" y="6584245"/>
            <a:ext cx="8839200" cy="242710"/>
          </a:xfrm>
          <a:prstGeom prst="rect">
            <a:avLst/>
          </a:prstGeom>
        </p:spPr>
      </p:pic>
      <p:grpSp>
        <p:nvGrpSpPr>
          <p:cNvPr id="12" name="Group 11">
            <a:extLst>
              <a:ext uri="{FF2B5EF4-FFF2-40B4-BE49-F238E27FC236}">
                <a16:creationId xmlns:a16="http://schemas.microsoft.com/office/drawing/2014/main" id="{FB9C2674-4DB8-0BE2-24E4-7B85EAFA399B}"/>
              </a:ext>
            </a:extLst>
          </p:cNvPr>
          <p:cNvGrpSpPr/>
          <p:nvPr/>
        </p:nvGrpSpPr>
        <p:grpSpPr>
          <a:xfrm>
            <a:off x="3124200" y="4525405"/>
            <a:ext cx="3715352" cy="2037710"/>
            <a:chOff x="2316002" y="4522776"/>
            <a:chExt cx="3715352" cy="2037710"/>
          </a:xfrm>
        </p:grpSpPr>
        <p:pic>
          <p:nvPicPr>
            <p:cNvPr id="8" name="Picture 7">
              <a:extLst>
                <a:ext uri="{FF2B5EF4-FFF2-40B4-BE49-F238E27FC236}">
                  <a16:creationId xmlns:a16="http://schemas.microsoft.com/office/drawing/2014/main" id="{D84C77DF-13DD-E073-3377-3D6A1B696D0F}"/>
                </a:ext>
              </a:extLst>
            </p:cNvPr>
            <p:cNvPicPr>
              <a:picLocks noChangeAspect="1"/>
            </p:cNvPicPr>
            <p:nvPr/>
          </p:nvPicPr>
          <p:blipFill rotWithShape="1">
            <a:blip r:embed="rId6"/>
            <a:srcRect l="87964" t="64369" b="1589"/>
            <a:stretch/>
          </p:blipFill>
          <p:spPr>
            <a:xfrm>
              <a:off x="4709828" y="4547480"/>
              <a:ext cx="1321526" cy="2013006"/>
            </a:xfrm>
            <a:prstGeom prst="rect">
              <a:avLst/>
            </a:prstGeom>
          </p:spPr>
        </p:pic>
        <p:pic>
          <p:nvPicPr>
            <p:cNvPr id="9" name="Picture 8">
              <a:extLst>
                <a:ext uri="{FF2B5EF4-FFF2-40B4-BE49-F238E27FC236}">
                  <a16:creationId xmlns:a16="http://schemas.microsoft.com/office/drawing/2014/main" id="{57E0DD1C-7053-537E-68E4-26EDB6DBF53B}"/>
                </a:ext>
              </a:extLst>
            </p:cNvPr>
            <p:cNvPicPr>
              <a:picLocks noChangeAspect="1"/>
            </p:cNvPicPr>
            <p:nvPr/>
          </p:nvPicPr>
          <p:blipFill rotWithShape="1">
            <a:blip r:embed="rId6"/>
            <a:srcRect l="11667" t="63927" r="66667" b="1613"/>
            <a:stretch/>
          </p:blipFill>
          <p:spPr>
            <a:xfrm>
              <a:off x="2316002" y="4522776"/>
              <a:ext cx="2379007" cy="2037710"/>
            </a:xfrm>
            <a:prstGeom prst="rect">
              <a:avLst/>
            </a:prstGeom>
          </p:spPr>
        </p:pic>
        <p:cxnSp>
          <p:nvCxnSpPr>
            <p:cNvPr id="11" name="Straight Connector 10">
              <a:extLst>
                <a:ext uri="{FF2B5EF4-FFF2-40B4-BE49-F238E27FC236}">
                  <a16:creationId xmlns:a16="http://schemas.microsoft.com/office/drawing/2014/main" id="{BB70CF97-9C15-8284-FAA1-AA41F1BEC664}"/>
                </a:ext>
              </a:extLst>
            </p:cNvPr>
            <p:cNvCxnSpPr/>
            <p:nvPr/>
          </p:nvCxnSpPr>
          <p:spPr bwMode="auto">
            <a:xfrm>
              <a:off x="4698276" y="4540194"/>
              <a:ext cx="0" cy="1995588"/>
            </a:xfrm>
            <a:prstGeom prst="line">
              <a:avLst/>
            </a:prstGeom>
            <a:solidFill>
              <a:schemeClr val="accent1"/>
            </a:solidFill>
            <a:ln w="47625" cap="flat" cmpd="sng" algn="ctr">
              <a:solidFill>
                <a:schemeClr val="tx1"/>
              </a:solidFill>
              <a:prstDash val="sysDash"/>
              <a:round/>
              <a:headEnd type="none" w="med" len="med"/>
              <a:tailEnd type="none" w="med" len="med"/>
            </a:ln>
            <a:effectLst/>
          </p:spPr>
        </p:cxnSp>
      </p:grpSp>
      <p:sp>
        <p:nvSpPr>
          <p:cNvPr id="15" name="TextBox 8">
            <a:extLst>
              <a:ext uri="{FF2B5EF4-FFF2-40B4-BE49-F238E27FC236}">
                <a16:creationId xmlns:a16="http://schemas.microsoft.com/office/drawing/2014/main" id="{06231954-9A38-A223-40B6-2E6E046E1AC2}"/>
              </a:ext>
            </a:extLst>
          </p:cNvPr>
          <p:cNvSpPr txBox="1">
            <a:spLocks noChangeArrowheads="1"/>
          </p:cNvSpPr>
          <p:nvPr/>
        </p:nvSpPr>
        <p:spPr bwMode="auto">
          <a:xfrm>
            <a:off x="7549448" y="2898501"/>
            <a:ext cx="12710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dirty="0">
                <a:solidFill>
                  <a:srgbClr val="FF0000"/>
                </a:solidFill>
              </a:rPr>
              <a:t>Selected timestep highlighted</a:t>
            </a:r>
          </a:p>
        </p:txBody>
      </p:sp>
      <p:sp>
        <p:nvSpPr>
          <p:cNvPr id="16" name="TextBox 8">
            <a:extLst>
              <a:ext uri="{FF2B5EF4-FFF2-40B4-BE49-F238E27FC236}">
                <a16:creationId xmlns:a16="http://schemas.microsoft.com/office/drawing/2014/main" id="{34AE12FF-4984-F6CA-6638-5007249D920F}"/>
              </a:ext>
            </a:extLst>
          </p:cNvPr>
          <p:cNvSpPr txBox="1">
            <a:spLocks noChangeArrowheads="1"/>
          </p:cNvSpPr>
          <p:nvPr/>
        </p:nvSpPr>
        <p:spPr bwMode="auto">
          <a:xfrm>
            <a:off x="228600" y="4720871"/>
            <a:ext cx="167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dirty="0">
                <a:solidFill>
                  <a:srgbClr val="FF0000"/>
                </a:solidFill>
              </a:rPr>
              <a:t>Selected timestep </a:t>
            </a:r>
            <a:r>
              <a:rPr lang="en-US" altLang="en-US" sz="1600" dirty="0" err="1">
                <a:solidFill>
                  <a:srgbClr val="FF0000"/>
                </a:solidFill>
              </a:rPr>
              <a:t>HeatFlow</a:t>
            </a:r>
            <a:r>
              <a:rPr lang="en-US" altLang="en-US" sz="1600" dirty="0">
                <a:solidFill>
                  <a:srgbClr val="FF0000"/>
                </a:solidFill>
              </a:rPr>
              <a:t> Display</a:t>
            </a:r>
          </a:p>
        </p:txBody>
      </p:sp>
      <p:sp>
        <p:nvSpPr>
          <p:cNvPr id="17" name="TextBox 8">
            <a:extLst>
              <a:ext uri="{FF2B5EF4-FFF2-40B4-BE49-F238E27FC236}">
                <a16:creationId xmlns:a16="http://schemas.microsoft.com/office/drawing/2014/main" id="{8EC37A91-3D5B-A3C3-7C04-201C6FD4B250}"/>
              </a:ext>
            </a:extLst>
          </p:cNvPr>
          <p:cNvSpPr txBox="1">
            <a:spLocks noChangeArrowheads="1"/>
          </p:cNvSpPr>
          <p:nvPr/>
        </p:nvSpPr>
        <p:spPr bwMode="auto">
          <a:xfrm>
            <a:off x="5509742" y="4382420"/>
            <a:ext cx="1386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dirty="0">
                <a:solidFill>
                  <a:srgbClr val="FF0000"/>
                </a:solidFill>
              </a:rPr>
              <a:t>Average </a:t>
            </a:r>
            <a:r>
              <a:rPr lang="en-US" altLang="en-US" sz="1600" dirty="0" err="1">
                <a:solidFill>
                  <a:srgbClr val="FF0000"/>
                </a:solidFill>
              </a:rPr>
              <a:t>HeatFlow</a:t>
            </a:r>
            <a:r>
              <a:rPr lang="en-US" altLang="en-US" sz="1600" dirty="0">
                <a:solidFill>
                  <a:srgbClr val="FF0000"/>
                </a:solidFill>
              </a:rPr>
              <a:t> Display</a:t>
            </a:r>
          </a:p>
        </p:txBody>
      </p:sp>
      <p:sp>
        <p:nvSpPr>
          <p:cNvPr id="18" name="TextBox 8">
            <a:extLst>
              <a:ext uri="{FF2B5EF4-FFF2-40B4-BE49-F238E27FC236}">
                <a16:creationId xmlns:a16="http://schemas.microsoft.com/office/drawing/2014/main" id="{F151B833-A3DE-D0D6-46B8-99F10A9759BD}"/>
              </a:ext>
            </a:extLst>
          </p:cNvPr>
          <p:cNvSpPr txBox="1">
            <a:spLocks noChangeArrowheads="1"/>
          </p:cNvSpPr>
          <p:nvPr/>
        </p:nvSpPr>
        <p:spPr bwMode="auto">
          <a:xfrm>
            <a:off x="7512416" y="4800600"/>
            <a:ext cx="13864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dirty="0">
                <a:solidFill>
                  <a:srgbClr val="FF0000"/>
                </a:solidFill>
              </a:rPr>
              <a:t>Timesteps included in Average shown in Blue</a:t>
            </a:r>
          </a:p>
        </p:txBody>
      </p:sp>
    </p:spTree>
    <p:extLst>
      <p:ext uri="{BB962C8B-B14F-4D97-AF65-F5344CB8AC3E}">
        <p14:creationId xmlns:p14="http://schemas.microsoft.com/office/powerpoint/2010/main" val="2159259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6DAEA-1830-69BD-5D92-782A8F087251}"/>
              </a:ext>
            </a:extLst>
          </p:cNvPr>
          <p:cNvPicPr>
            <a:picLocks noChangeAspect="1"/>
          </p:cNvPicPr>
          <p:nvPr/>
        </p:nvPicPr>
        <p:blipFill rotWithShape="1">
          <a:blip r:embed="rId3"/>
          <a:srcRect t="22362" b="3598"/>
          <a:stretch/>
        </p:blipFill>
        <p:spPr>
          <a:xfrm>
            <a:off x="0" y="3174207"/>
            <a:ext cx="9144000" cy="3674268"/>
          </a:xfrm>
          <a:prstGeom prst="rect">
            <a:avLst/>
          </a:prstGeom>
        </p:spPr>
      </p:pic>
      <p:sp>
        <p:nvSpPr>
          <p:cNvPr id="149506" name="Slide Number Placeholder 2">
            <a:extLst>
              <a:ext uri="{FF2B5EF4-FFF2-40B4-BE49-F238E27FC236}">
                <a16:creationId xmlns:a16="http://schemas.microsoft.com/office/drawing/2014/main" id="{8A9D34BD-65D8-56A8-4317-5004E42202A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0A490C6-351D-4A3D-8307-84E7B9753347}" type="slidenum">
              <a:rPr lang="en-US" altLang="en-US" sz="1400">
                <a:solidFill>
                  <a:srgbClr val="FF0000"/>
                </a:solidFill>
                <a:latin typeface="Arial" panose="020B0604020202020204" pitchFamily="34" charset="0"/>
              </a:rPr>
              <a:pPr>
                <a:spcBef>
                  <a:spcPct val="0"/>
                </a:spcBef>
                <a:buFontTx/>
                <a:buNone/>
              </a:pPr>
              <a:t>94</a:t>
            </a:fld>
            <a:endParaRPr lang="en-US" altLang="en-US" sz="1400">
              <a:solidFill>
                <a:srgbClr val="FF0000"/>
              </a:solidFill>
              <a:latin typeface="Arial" panose="020B0604020202020204" pitchFamily="34" charset="0"/>
            </a:endParaRPr>
          </a:p>
        </p:txBody>
      </p:sp>
      <p:sp>
        <p:nvSpPr>
          <p:cNvPr id="149507" name="Rectangle 2">
            <a:extLst>
              <a:ext uri="{FF2B5EF4-FFF2-40B4-BE49-F238E27FC236}">
                <a16:creationId xmlns:a16="http://schemas.microsoft.com/office/drawing/2014/main" id="{97777B63-6DEB-C437-F9DE-A1B944C0E8CA}"/>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3, Heat Flow Interface – cont’d</a:t>
            </a:r>
          </a:p>
        </p:txBody>
      </p:sp>
      <p:sp>
        <p:nvSpPr>
          <p:cNvPr id="149508" name="Rectangle 3">
            <a:extLst>
              <a:ext uri="{FF2B5EF4-FFF2-40B4-BE49-F238E27FC236}">
                <a16:creationId xmlns:a16="http://schemas.microsoft.com/office/drawing/2014/main" id="{E67C031A-F87F-078D-D378-93EEAB6C3303}"/>
              </a:ext>
            </a:extLst>
          </p:cNvPr>
          <p:cNvSpPr>
            <a:spLocks noChangeArrowheads="1"/>
          </p:cNvSpPr>
          <p:nvPr/>
        </p:nvSpPr>
        <p:spPr bwMode="auto">
          <a:xfrm>
            <a:off x="152399" y="609600"/>
            <a:ext cx="89630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10000"/>
              </a:spcBef>
              <a:spcAft>
                <a:spcPct val="10000"/>
              </a:spcAft>
              <a:buFont typeface="+mj-lt"/>
              <a:buAutoNum type="arabicPeriod" startAt="16"/>
            </a:pPr>
            <a:r>
              <a:rPr lang="en-US" altLang="en-US" sz="1600" b="1" dirty="0">
                <a:solidFill>
                  <a:srgbClr val="000099"/>
                </a:solidFill>
                <a:latin typeface="Arial" panose="020B0604020202020204" pitchFamily="34" charset="0"/>
              </a:rPr>
              <a:t>The </a:t>
            </a:r>
            <a:r>
              <a:rPr lang="en-US" altLang="en-US" sz="1600" b="1" dirty="0" err="1">
                <a:solidFill>
                  <a:srgbClr val="000099"/>
                </a:solidFill>
                <a:latin typeface="Arial" panose="020B0604020202020204" pitchFamily="34" charset="0"/>
              </a:rPr>
              <a:t>HeatFlowGrid</a:t>
            </a:r>
            <a:r>
              <a:rPr lang="en-US" altLang="en-US" sz="1600" b="1" dirty="0">
                <a:solidFill>
                  <a:srgbClr val="000099"/>
                </a:solidFill>
                <a:latin typeface="Arial" panose="020B0604020202020204" pitchFamily="34" charset="0"/>
              </a:rPr>
              <a:t> can also display heat flows in a matrix format</a:t>
            </a:r>
          </a:p>
          <a:p>
            <a:pPr indent="0">
              <a:spcBef>
                <a:spcPct val="10000"/>
              </a:spcBef>
              <a:spcAft>
                <a:spcPct val="10000"/>
              </a:spcAft>
              <a:buNone/>
            </a:pPr>
            <a:r>
              <a:rPr lang="en-US" altLang="en-US" sz="1600" b="1" dirty="0">
                <a:solidFill>
                  <a:srgbClr val="000099"/>
                </a:solidFill>
                <a:latin typeface="Arial" panose="020B0604020202020204" pitchFamily="34" charset="0"/>
              </a:rPr>
              <a:t>For the currently selected timestep</a:t>
            </a:r>
          </a:p>
          <a:p>
            <a:pPr>
              <a:spcBef>
                <a:spcPct val="10000"/>
              </a:spcBef>
              <a:spcAft>
                <a:spcPct val="10000"/>
              </a:spcAft>
              <a:buFont typeface="+mj-lt"/>
              <a:buAutoNum type="arabicPeriod" startAt="17"/>
            </a:pPr>
            <a:r>
              <a:rPr lang="en-US" altLang="en-US" sz="1600" b="1" dirty="0">
                <a:solidFill>
                  <a:srgbClr val="000099"/>
                </a:solidFill>
                <a:latin typeface="Arial" panose="020B0604020202020204" pitchFamily="34" charset="0"/>
              </a:rPr>
              <a:t>This data quickly becomes too cumbersome to effectively view in </a:t>
            </a:r>
            <a:r>
              <a:rPr lang="en-US" altLang="en-US" sz="1600" b="1" dirty="0" err="1">
                <a:solidFill>
                  <a:srgbClr val="000099"/>
                </a:solidFill>
                <a:latin typeface="Arial" panose="020B0604020202020204" pitchFamily="34" charset="0"/>
              </a:rPr>
              <a:t>COVeR</a:t>
            </a:r>
            <a:r>
              <a:rPr lang="en-US" altLang="en-US" sz="1600" b="1" dirty="0">
                <a:solidFill>
                  <a:srgbClr val="000099"/>
                </a:solidFill>
                <a:latin typeface="Arial" panose="020B0604020202020204" pitchFamily="34" charset="0"/>
              </a:rPr>
              <a:t>, but a simple copy and paste to a spreadsheet allows this data to be further manipulated by a user</a:t>
            </a:r>
          </a:p>
        </p:txBody>
      </p:sp>
      <p:pic>
        <p:nvPicPr>
          <p:cNvPr id="149517" name="Picture 1">
            <a:extLst>
              <a:ext uri="{FF2B5EF4-FFF2-40B4-BE49-F238E27FC236}">
                <a16:creationId xmlns:a16="http://schemas.microsoft.com/office/drawing/2014/main" id="{8BDE90A6-58B6-1B1A-5A49-EF3E834EDB9D}"/>
              </a:ext>
            </a:extLst>
          </p:cNvPr>
          <p:cNvPicPr>
            <a:picLocks noChangeAspect="1"/>
          </p:cNvPicPr>
          <p:nvPr/>
        </p:nvPicPr>
        <p:blipFill>
          <a:blip r:embed="rId4">
            <a:extLst>
              <a:ext uri="{28A0092B-C50C-407E-A947-70E740481C1C}">
                <a14:useLocalDpi xmlns:a14="http://schemas.microsoft.com/office/drawing/2010/main" val="0"/>
              </a:ext>
            </a:extLst>
          </a:blip>
          <a:srcRect t="44475" r="88879" b="41324"/>
          <a:stretch>
            <a:fillRect/>
          </a:stretch>
        </p:blipFill>
        <p:spPr bwMode="auto">
          <a:xfrm>
            <a:off x="581025" y="1840707"/>
            <a:ext cx="1752600" cy="12573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038471-6AAB-ECB7-D5E7-257C534A63A2}"/>
              </a:ext>
            </a:extLst>
          </p:cNvPr>
          <p:cNvPicPr>
            <a:picLocks noChangeAspect="1"/>
          </p:cNvPicPr>
          <p:nvPr/>
        </p:nvPicPr>
        <p:blipFill rotWithShape="1">
          <a:blip r:embed="rId5"/>
          <a:srcRect l="11667" t="39168" b="2031"/>
          <a:stretch/>
        </p:blipFill>
        <p:spPr>
          <a:xfrm>
            <a:off x="2934702" y="1752600"/>
            <a:ext cx="6190248" cy="2219145"/>
          </a:xfrm>
          <a:prstGeom prst="rect">
            <a:avLst/>
          </a:prstGeom>
        </p:spPr>
      </p:pic>
      <p:sp>
        <p:nvSpPr>
          <p:cNvPr id="6" name="TextBox 13">
            <a:extLst>
              <a:ext uri="{FF2B5EF4-FFF2-40B4-BE49-F238E27FC236}">
                <a16:creationId xmlns:a16="http://schemas.microsoft.com/office/drawing/2014/main" id="{6A915FE0-E893-860F-3783-8DF0EF6D5D4D}"/>
              </a:ext>
            </a:extLst>
          </p:cNvPr>
          <p:cNvSpPr txBox="1">
            <a:spLocks noChangeArrowheads="1"/>
          </p:cNvSpPr>
          <p:nvPr/>
        </p:nvSpPr>
        <p:spPr bwMode="auto">
          <a:xfrm>
            <a:off x="6000750" y="2790825"/>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err="1">
                <a:solidFill>
                  <a:srgbClr val="FF0000"/>
                </a:solidFill>
              </a:rPr>
              <a:t>HeatFlow</a:t>
            </a:r>
            <a:r>
              <a:rPr lang="en-US" altLang="en-US" dirty="0">
                <a:solidFill>
                  <a:srgbClr val="FF0000"/>
                </a:solidFill>
              </a:rPr>
              <a:t> Matrix</a:t>
            </a:r>
          </a:p>
        </p:txBody>
      </p:sp>
      <p:sp>
        <p:nvSpPr>
          <p:cNvPr id="7" name="TextBox 13">
            <a:extLst>
              <a:ext uri="{FF2B5EF4-FFF2-40B4-BE49-F238E27FC236}">
                <a16:creationId xmlns:a16="http://schemas.microsoft.com/office/drawing/2014/main" id="{8E09D482-8FD6-570A-2E73-25F7A2E597B9}"/>
              </a:ext>
            </a:extLst>
          </p:cNvPr>
          <p:cNvSpPr txBox="1">
            <a:spLocks noChangeArrowheads="1"/>
          </p:cNvSpPr>
          <p:nvPr/>
        </p:nvSpPr>
        <p:spPr bwMode="auto">
          <a:xfrm>
            <a:off x="3562350" y="5400496"/>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err="1">
                <a:solidFill>
                  <a:srgbClr val="FF0000"/>
                </a:solidFill>
              </a:rPr>
              <a:t>HeatFlow</a:t>
            </a:r>
            <a:r>
              <a:rPr lang="en-US" altLang="en-US" dirty="0">
                <a:solidFill>
                  <a:srgbClr val="FF0000"/>
                </a:solidFill>
              </a:rPr>
              <a:t> Matrix Pasted into Excel</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
            <a:extLst>
              <a:ext uri="{FF2B5EF4-FFF2-40B4-BE49-F238E27FC236}">
                <a16:creationId xmlns:a16="http://schemas.microsoft.com/office/drawing/2014/main" id="{0BE4D397-C3A3-611B-79C0-D7A89D09C51E}"/>
              </a:ext>
            </a:extLst>
          </p:cNvPr>
          <p:cNvPicPr>
            <a:picLocks noChangeAspect="1"/>
          </p:cNvPicPr>
          <p:nvPr/>
        </p:nvPicPr>
        <p:blipFill>
          <a:blip r:embed="rId3">
            <a:extLst>
              <a:ext uri="{28A0092B-C50C-407E-A947-70E740481C1C}">
                <a14:useLocalDpi xmlns:a14="http://schemas.microsoft.com/office/drawing/2010/main" val="0"/>
              </a:ext>
            </a:extLst>
          </a:blip>
          <a:srcRect r="29594"/>
          <a:stretch>
            <a:fillRect/>
          </a:stretch>
        </p:blipFill>
        <p:spPr bwMode="auto">
          <a:xfrm>
            <a:off x="381000" y="3048000"/>
            <a:ext cx="48768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Slide Number Placeholder 2">
            <a:extLst>
              <a:ext uri="{FF2B5EF4-FFF2-40B4-BE49-F238E27FC236}">
                <a16:creationId xmlns:a16="http://schemas.microsoft.com/office/drawing/2014/main" id="{5B26BC57-68C6-6EF5-2D91-9FAFB1D55C1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4E3A-5BF8-47BD-9C32-BFD21AD1A8A1}" type="slidenum">
              <a:rPr lang="en-US" altLang="en-US" sz="1400">
                <a:solidFill>
                  <a:srgbClr val="FF0000"/>
                </a:solidFill>
                <a:latin typeface="Arial" panose="020B0604020202020204" pitchFamily="34" charset="0"/>
              </a:rPr>
              <a:pPr>
                <a:spcBef>
                  <a:spcPct val="0"/>
                </a:spcBef>
                <a:buFontTx/>
                <a:buNone/>
              </a:pPr>
              <a:t>95</a:t>
            </a:fld>
            <a:endParaRPr lang="en-US" altLang="en-US" sz="1400">
              <a:solidFill>
                <a:srgbClr val="FF0000"/>
              </a:solidFill>
              <a:latin typeface="Arial" panose="020B0604020202020204" pitchFamily="34" charset="0"/>
            </a:endParaRPr>
          </a:p>
        </p:txBody>
      </p:sp>
      <p:sp>
        <p:nvSpPr>
          <p:cNvPr id="151556" name="Rectangle 2">
            <a:extLst>
              <a:ext uri="{FF2B5EF4-FFF2-40B4-BE49-F238E27FC236}">
                <a16:creationId xmlns:a16="http://schemas.microsoft.com/office/drawing/2014/main" id="{448B7621-719B-D675-7553-316E1A124711}"/>
              </a:ext>
            </a:extLst>
          </p:cNvPr>
          <p:cNvSpPr>
            <a:spLocks noChangeArrowheads="1"/>
          </p:cNvSpPr>
          <p:nvPr/>
        </p:nvSpPr>
        <p:spPr bwMode="auto">
          <a:xfrm>
            <a:off x="685800" y="184150"/>
            <a:ext cx="7772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3" rIns="92064" bIns="46033"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1557" name="Rectangle 3">
            <a:extLst>
              <a:ext uri="{FF2B5EF4-FFF2-40B4-BE49-F238E27FC236}">
                <a16:creationId xmlns:a16="http://schemas.microsoft.com/office/drawing/2014/main" id="{354ED940-AE42-C19B-3D1A-C420D14C6026}"/>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Graphical HeatMaps</a:t>
            </a:r>
          </a:p>
        </p:txBody>
      </p:sp>
      <p:sp>
        <p:nvSpPr>
          <p:cNvPr id="8" name="Rectangle 2">
            <a:extLst>
              <a:ext uri="{FF2B5EF4-FFF2-40B4-BE49-F238E27FC236}">
                <a16:creationId xmlns:a16="http://schemas.microsoft.com/office/drawing/2014/main" id="{BA2E7DD8-EC20-2C92-CB8D-437B70406230}"/>
              </a:ext>
            </a:extLst>
          </p:cNvPr>
          <p:cNvSpPr txBox="1">
            <a:spLocks noChangeArrowheads="1"/>
          </p:cNvSpPr>
          <p:nvPr/>
        </p:nvSpPr>
        <p:spPr>
          <a:xfrm>
            <a:off x="5486400" y="1066800"/>
            <a:ext cx="3581400" cy="5715000"/>
          </a:xfrm>
          <a:prstGeom prst="rect">
            <a:avLst/>
          </a:prstGeom>
        </p:spPr>
        <p:txBody>
          <a:bodyPr/>
          <a:lstStyle/>
          <a:p>
            <a:pPr marL="171450" indent="-171450" eaLnBrk="1" hangingPunct="1">
              <a:spcBef>
                <a:spcPts val="0"/>
              </a:spcBef>
              <a:buFontTx/>
              <a:buChar char="•"/>
              <a:defRPr/>
            </a:pPr>
            <a:r>
              <a:rPr lang="en-US" sz="1800" b="1" kern="0" dirty="0">
                <a:solidFill>
                  <a:srgbClr val="FF0000"/>
                </a:solidFill>
                <a:latin typeface="Arial" charset="0"/>
              </a:rPr>
              <a:t>Each Group is shown as a box on the canvas that can be sized or repositioned.  </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Color indicates temperature as shown in the legend</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Temp, Heat, or Imbalance can be shown as text in box</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Boxes can be moved to desired locations and connectors stay attached</a:t>
            </a:r>
            <a:endParaRPr lang="en-US" sz="1800" b="1" i="1" kern="0" dirty="0">
              <a:solidFill>
                <a:srgbClr val="FF0000"/>
              </a:solidFill>
              <a:latin typeface="Arial" charset="0"/>
            </a:endParaRPr>
          </a:p>
          <a:p>
            <a:pPr marL="171450" indent="-171450" eaLnBrk="1" hangingPunct="1">
              <a:spcBef>
                <a:spcPts val="0"/>
              </a:spcBef>
              <a:buFontTx/>
              <a:buChar char="•"/>
              <a:defRPr/>
            </a:pPr>
            <a:r>
              <a:rPr lang="en-US" sz="1800" b="1" kern="0" dirty="0">
                <a:solidFill>
                  <a:schemeClr val="accent2"/>
                </a:solidFill>
                <a:latin typeface="Arial" charset="0"/>
              </a:rPr>
              <a:t>Connectors are shown between boxes to indicate heat flows or </a:t>
            </a:r>
            <a:r>
              <a:rPr lang="en-US" sz="1800" b="1" kern="0" dirty="0" err="1">
                <a:solidFill>
                  <a:schemeClr val="accent2"/>
                </a:solidFill>
                <a:latin typeface="Arial" charset="0"/>
              </a:rPr>
              <a:t>conductances</a:t>
            </a:r>
            <a:endParaRPr lang="en-US" sz="1800" b="1" kern="0" dirty="0">
              <a:solidFill>
                <a:schemeClr val="accent2"/>
              </a:solidFill>
              <a:latin typeface="Arial" charset="0"/>
            </a:endParaRP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Text indicates Heat Flow (Linear, </a:t>
            </a:r>
            <a:r>
              <a:rPr lang="en-US" sz="1600" b="1" i="1" kern="0" dirty="0" err="1">
                <a:solidFill>
                  <a:schemeClr val="accent2"/>
                </a:solidFill>
                <a:latin typeface="Arial" charset="0"/>
              </a:rPr>
              <a:t>Radiative</a:t>
            </a:r>
            <a:r>
              <a:rPr lang="en-US" sz="1600" b="1" i="1" kern="0" dirty="0">
                <a:solidFill>
                  <a:schemeClr val="accent2"/>
                </a:solidFill>
                <a:latin typeface="Arial" charset="0"/>
              </a:rPr>
              <a:t> or Total) or Conductance (Linear or Rad.)</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Connectors can be dragged into desired place with promotion (I→L, L→S, etc.)</a:t>
            </a:r>
          </a:p>
          <a:p>
            <a:pPr marL="350838" lvl="1" indent="-171450" eaLnBrk="1" hangingPunct="1">
              <a:spcBef>
                <a:spcPts val="0"/>
              </a:spcBef>
              <a:buFont typeface="Arial" pitchFamily="34" charset="0"/>
              <a:buChar char="–"/>
              <a:defRPr/>
            </a:pPr>
            <a:r>
              <a:rPr lang="en-US" sz="1600" b="1" i="1" kern="0" dirty="0" err="1">
                <a:solidFill>
                  <a:schemeClr val="accent2"/>
                </a:solidFill>
                <a:latin typeface="Arial" charset="0"/>
              </a:rPr>
              <a:t>Linetype</a:t>
            </a:r>
            <a:r>
              <a:rPr lang="en-US" sz="1600" b="1" i="1" kern="0" dirty="0">
                <a:solidFill>
                  <a:schemeClr val="accent2"/>
                </a:solidFill>
                <a:latin typeface="Arial" charset="0"/>
              </a:rPr>
              <a:t> and color control</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Minimal connectors may be hidden</a:t>
            </a:r>
          </a:p>
          <a:p>
            <a:pPr marL="350838" lvl="1" indent="-171450" eaLnBrk="1" hangingPunct="1">
              <a:spcBef>
                <a:spcPts val="0"/>
              </a:spcBef>
              <a:buFont typeface="Arial" pitchFamily="34" charset="0"/>
              <a:buChar char="–"/>
              <a:defRPr/>
            </a:pPr>
            <a:endParaRPr lang="en-US" sz="1800" b="1" kern="0" dirty="0">
              <a:solidFill>
                <a:srgbClr val="00FFFF"/>
              </a:solidFill>
              <a:latin typeface="Arial" charset="0"/>
            </a:endParaRPr>
          </a:p>
        </p:txBody>
      </p:sp>
      <p:sp>
        <p:nvSpPr>
          <p:cNvPr id="151559" name="Rectangle 8">
            <a:extLst>
              <a:ext uri="{FF2B5EF4-FFF2-40B4-BE49-F238E27FC236}">
                <a16:creationId xmlns:a16="http://schemas.microsoft.com/office/drawing/2014/main" id="{E0A3A67F-AF6A-9B81-0525-9872307F12F8}"/>
              </a:ext>
            </a:extLst>
          </p:cNvPr>
          <p:cNvSpPr>
            <a:spLocks noChangeArrowheads="1"/>
          </p:cNvSpPr>
          <p:nvPr/>
        </p:nvSpPr>
        <p:spPr bwMode="auto">
          <a:xfrm>
            <a:off x="2028825" y="3667125"/>
            <a:ext cx="457200" cy="2286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51560" name="Rectangle 9">
            <a:extLst>
              <a:ext uri="{FF2B5EF4-FFF2-40B4-BE49-F238E27FC236}">
                <a16:creationId xmlns:a16="http://schemas.microsoft.com/office/drawing/2014/main" id="{09D25FF1-B1F5-369B-87AF-28C3C689B216}"/>
              </a:ext>
            </a:extLst>
          </p:cNvPr>
          <p:cNvSpPr>
            <a:spLocks noChangeArrowheads="1"/>
          </p:cNvSpPr>
          <p:nvPr/>
        </p:nvSpPr>
        <p:spPr bwMode="auto">
          <a:xfrm>
            <a:off x="1582738" y="4286250"/>
            <a:ext cx="2760662" cy="20955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sp>
        <p:nvSpPr>
          <p:cNvPr id="151561" name="Rectangle 4">
            <a:extLst>
              <a:ext uri="{FF2B5EF4-FFF2-40B4-BE49-F238E27FC236}">
                <a16:creationId xmlns:a16="http://schemas.microsoft.com/office/drawing/2014/main" id="{A29AA66C-14E9-ECA3-B3B1-FE5F8E5234E2}"/>
              </a:ext>
            </a:extLst>
          </p:cNvPr>
          <p:cNvSpPr>
            <a:spLocks noChangeArrowheads="1"/>
          </p:cNvSpPr>
          <p:nvPr/>
        </p:nvSpPr>
        <p:spPr bwMode="auto">
          <a:xfrm>
            <a:off x="0" y="533400"/>
            <a:ext cx="556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169863" indent="-169863">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25000"/>
              </a:spcBef>
              <a:spcAft>
                <a:spcPct val="25000"/>
              </a:spcAft>
            </a:pPr>
            <a:r>
              <a:rPr lang="en-US" altLang="en-US" sz="2000" b="1" i="1">
                <a:latin typeface="Arial" panose="020B0604020202020204" pitchFamily="34" charset="0"/>
              </a:rPr>
              <a:t>Once the Group Heat Flows are calculated, the groups may be added to the canvas.  Once added, they can be repositioned into a logical arrangement.  Then connections  may be dragged to avoid confusion to generate the final layout.  This layout may be saved for future retrieval for additional cases.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4">
            <a:extLst>
              <a:ext uri="{FF2B5EF4-FFF2-40B4-BE49-F238E27FC236}">
                <a16:creationId xmlns:a16="http://schemas.microsoft.com/office/drawing/2014/main" id="{37A37ADF-B675-219E-5915-D9010DC732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73152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Slide Number Placeholder 2">
            <a:extLst>
              <a:ext uri="{FF2B5EF4-FFF2-40B4-BE49-F238E27FC236}">
                <a16:creationId xmlns:a16="http://schemas.microsoft.com/office/drawing/2014/main" id="{0C683325-87E2-CF32-0A80-392F4FD105A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0907198-0E53-4A62-848A-12637D6A5F15}" type="slidenum">
              <a:rPr lang="en-US" altLang="en-US" sz="1400">
                <a:solidFill>
                  <a:srgbClr val="FF0000"/>
                </a:solidFill>
                <a:latin typeface="Arial" panose="020B0604020202020204" pitchFamily="34" charset="0"/>
              </a:rPr>
              <a:pPr>
                <a:spcBef>
                  <a:spcPct val="0"/>
                </a:spcBef>
                <a:buFontTx/>
                <a:buNone/>
              </a:pPr>
              <a:t>96</a:t>
            </a:fld>
            <a:endParaRPr lang="en-US" altLang="en-US" sz="1400">
              <a:solidFill>
                <a:srgbClr val="FF0000"/>
              </a:solidFill>
              <a:latin typeface="Arial" panose="020B0604020202020204" pitchFamily="34" charset="0"/>
            </a:endParaRPr>
          </a:p>
        </p:txBody>
      </p:sp>
      <p:sp>
        <p:nvSpPr>
          <p:cNvPr id="153604" name="Rectangle 2">
            <a:extLst>
              <a:ext uri="{FF2B5EF4-FFF2-40B4-BE49-F238E27FC236}">
                <a16:creationId xmlns:a16="http://schemas.microsoft.com/office/drawing/2014/main" id="{1E487220-C347-F84B-C0DD-645A234519B8}"/>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Graphical HeatMap Creation Process</a:t>
            </a:r>
          </a:p>
        </p:txBody>
      </p:sp>
      <p:pic>
        <p:nvPicPr>
          <p:cNvPr id="153605" name="Picture 2">
            <a:extLst>
              <a:ext uri="{FF2B5EF4-FFF2-40B4-BE49-F238E27FC236}">
                <a16:creationId xmlns:a16="http://schemas.microsoft.com/office/drawing/2014/main" id="{3D05EF25-80CD-F8D1-4F33-F7AAB61B73D9}"/>
              </a:ext>
            </a:extLst>
          </p:cNvPr>
          <p:cNvPicPr>
            <a:picLocks noChangeAspect="1"/>
          </p:cNvPicPr>
          <p:nvPr/>
        </p:nvPicPr>
        <p:blipFill>
          <a:blip r:embed="rId4">
            <a:extLst>
              <a:ext uri="{28A0092B-C50C-407E-A947-70E740481C1C}">
                <a14:useLocalDpi xmlns:a14="http://schemas.microsoft.com/office/drawing/2010/main" val="0"/>
              </a:ext>
            </a:extLst>
          </a:blip>
          <a:srcRect t="94827" r="88342" b="1849"/>
          <a:stretch>
            <a:fillRect/>
          </a:stretch>
        </p:blipFill>
        <p:spPr bwMode="auto">
          <a:xfrm>
            <a:off x="76200" y="5562600"/>
            <a:ext cx="23256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10">
            <a:extLst>
              <a:ext uri="{FF2B5EF4-FFF2-40B4-BE49-F238E27FC236}">
                <a16:creationId xmlns:a16="http://schemas.microsoft.com/office/drawing/2014/main" id="{D2FD7942-12F0-D7D6-1CD0-6EA0100B7AC3}"/>
              </a:ext>
            </a:extLst>
          </p:cNvPr>
          <p:cNvPicPr>
            <a:picLocks noChangeAspect="1"/>
          </p:cNvPicPr>
          <p:nvPr/>
        </p:nvPicPr>
        <p:blipFill>
          <a:blip r:embed="rId4">
            <a:extLst>
              <a:ext uri="{28A0092B-C50C-407E-A947-70E740481C1C}">
                <a14:useLocalDpi xmlns:a14="http://schemas.microsoft.com/office/drawing/2010/main" val="0"/>
              </a:ext>
            </a:extLst>
          </a:blip>
          <a:srcRect t="2367" r="38129" b="94408"/>
          <a:stretch>
            <a:fillRect/>
          </a:stretch>
        </p:blipFill>
        <p:spPr bwMode="auto">
          <a:xfrm>
            <a:off x="76200" y="981075"/>
            <a:ext cx="8791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Oval 3">
            <a:extLst>
              <a:ext uri="{FF2B5EF4-FFF2-40B4-BE49-F238E27FC236}">
                <a16:creationId xmlns:a16="http://schemas.microsoft.com/office/drawing/2014/main" id="{ECBD50E0-D0F3-BB52-BF84-E77EE9F39250}"/>
              </a:ext>
            </a:extLst>
          </p:cNvPr>
          <p:cNvSpPr>
            <a:spLocks noChangeArrowheads="1"/>
          </p:cNvSpPr>
          <p:nvPr/>
        </p:nvSpPr>
        <p:spPr bwMode="auto">
          <a:xfrm>
            <a:off x="609600" y="5943600"/>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1</a:t>
            </a:r>
            <a:endParaRPr lang="en-US" altLang="en-US" sz="1800"/>
          </a:p>
        </p:txBody>
      </p:sp>
      <p:cxnSp>
        <p:nvCxnSpPr>
          <p:cNvPr id="153608" name="Straight Connector 5">
            <a:extLst>
              <a:ext uri="{FF2B5EF4-FFF2-40B4-BE49-F238E27FC236}">
                <a16:creationId xmlns:a16="http://schemas.microsoft.com/office/drawing/2014/main" id="{5C0EC4DF-59C9-3008-81A5-43B25F60B220}"/>
              </a:ext>
            </a:extLst>
          </p:cNvPr>
          <p:cNvCxnSpPr>
            <a:cxnSpLocks noChangeShapeType="1"/>
          </p:cNvCxnSpPr>
          <p:nvPr/>
        </p:nvCxnSpPr>
        <p:spPr bwMode="auto">
          <a:xfrm flipV="1">
            <a:off x="76200" y="5105400"/>
            <a:ext cx="15240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609" name="Straight Connector 15">
            <a:extLst>
              <a:ext uri="{FF2B5EF4-FFF2-40B4-BE49-F238E27FC236}">
                <a16:creationId xmlns:a16="http://schemas.microsoft.com/office/drawing/2014/main" id="{ADA63ED8-FDCD-B4B8-79B7-7B27BC91FBCC}"/>
              </a:ext>
            </a:extLst>
          </p:cNvPr>
          <p:cNvCxnSpPr>
            <a:cxnSpLocks noChangeShapeType="1"/>
          </p:cNvCxnSpPr>
          <p:nvPr/>
        </p:nvCxnSpPr>
        <p:spPr bwMode="auto">
          <a:xfrm flipH="1" flipV="1">
            <a:off x="1066800" y="5105400"/>
            <a:ext cx="1295400" cy="457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610" name="Straight Connector 17">
            <a:extLst>
              <a:ext uri="{FF2B5EF4-FFF2-40B4-BE49-F238E27FC236}">
                <a16:creationId xmlns:a16="http://schemas.microsoft.com/office/drawing/2014/main" id="{3F846C7C-0FBB-7F81-B376-169C1E51AB8A}"/>
              </a:ext>
            </a:extLst>
          </p:cNvPr>
          <p:cNvCxnSpPr>
            <a:cxnSpLocks noChangeShapeType="1"/>
          </p:cNvCxnSpPr>
          <p:nvPr/>
        </p:nvCxnSpPr>
        <p:spPr bwMode="auto">
          <a:xfrm flipH="1" flipV="1">
            <a:off x="76200" y="1219200"/>
            <a:ext cx="152400" cy="381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3611" name="Straight Connector 19">
            <a:extLst>
              <a:ext uri="{FF2B5EF4-FFF2-40B4-BE49-F238E27FC236}">
                <a16:creationId xmlns:a16="http://schemas.microsoft.com/office/drawing/2014/main" id="{20C0A15D-80B9-BE47-76BC-473A27223622}"/>
              </a:ext>
            </a:extLst>
          </p:cNvPr>
          <p:cNvCxnSpPr>
            <a:cxnSpLocks noChangeShapeType="1"/>
          </p:cNvCxnSpPr>
          <p:nvPr/>
        </p:nvCxnSpPr>
        <p:spPr bwMode="auto">
          <a:xfrm flipV="1">
            <a:off x="4724400" y="1219200"/>
            <a:ext cx="4114800" cy="381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3612" name="Oval 23">
            <a:extLst>
              <a:ext uri="{FF2B5EF4-FFF2-40B4-BE49-F238E27FC236}">
                <a16:creationId xmlns:a16="http://schemas.microsoft.com/office/drawing/2014/main" id="{B741124A-AB21-4BFF-7F02-B84D09C8CF2E}"/>
              </a:ext>
            </a:extLst>
          </p:cNvPr>
          <p:cNvSpPr>
            <a:spLocks noChangeArrowheads="1"/>
          </p:cNvSpPr>
          <p:nvPr/>
        </p:nvSpPr>
        <p:spPr bwMode="auto">
          <a:xfrm>
            <a:off x="1752600" y="76358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3</a:t>
            </a:r>
          </a:p>
        </p:txBody>
      </p:sp>
      <p:sp>
        <p:nvSpPr>
          <p:cNvPr id="153613" name="Oval 24">
            <a:extLst>
              <a:ext uri="{FF2B5EF4-FFF2-40B4-BE49-F238E27FC236}">
                <a16:creationId xmlns:a16="http://schemas.microsoft.com/office/drawing/2014/main" id="{11CBB246-A39B-E387-CF62-13245D155E23}"/>
              </a:ext>
            </a:extLst>
          </p:cNvPr>
          <p:cNvSpPr>
            <a:spLocks noChangeArrowheads="1"/>
          </p:cNvSpPr>
          <p:nvPr/>
        </p:nvSpPr>
        <p:spPr bwMode="auto">
          <a:xfrm>
            <a:off x="1981200" y="76358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5</a:t>
            </a:r>
          </a:p>
        </p:txBody>
      </p:sp>
      <p:sp>
        <p:nvSpPr>
          <p:cNvPr id="153614" name="Oval 25">
            <a:extLst>
              <a:ext uri="{FF2B5EF4-FFF2-40B4-BE49-F238E27FC236}">
                <a16:creationId xmlns:a16="http://schemas.microsoft.com/office/drawing/2014/main" id="{639E8A22-DAC0-8B13-1C09-75681841699B}"/>
              </a:ext>
            </a:extLst>
          </p:cNvPr>
          <p:cNvSpPr>
            <a:spLocks noChangeArrowheads="1"/>
          </p:cNvSpPr>
          <p:nvPr/>
        </p:nvSpPr>
        <p:spPr bwMode="auto">
          <a:xfrm>
            <a:off x="2209800" y="76358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4</a:t>
            </a:r>
          </a:p>
        </p:txBody>
      </p:sp>
      <p:sp>
        <p:nvSpPr>
          <p:cNvPr id="153615" name="Oval 26">
            <a:extLst>
              <a:ext uri="{FF2B5EF4-FFF2-40B4-BE49-F238E27FC236}">
                <a16:creationId xmlns:a16="http://schemas.microsoft.com/office/drawing/2014/main" id="{3D316A1F-42B3-6C86-3A49-871F90D994B8}"/>
              </a:ext>
            </a:extLst>
          </p:cNvPr>
          <p:cNvSpPr>
            <a:spLocks noChangeArrowheads="1"/>
          </p:cNvSpPr>
          <p:nvPr/>
        </p:nvSpPr>
        <p:spPr bwMode="auto">
          <a:xfrm>
            <a:off x="2590800" y="5376863"/>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1</a:t>
            </a:r>
            <a:endParaRPr lang="en-US" altLang="en-US" sz="1800"/>
          </a:p>
        </p:txBody>
      </p:sp>
      <p:sp>
        <p:nvSpPr>
          <p:cNvPr id="153616" name="TextBox 13">
            <a:extLst>
              <a:ext uri="{FF2B5EF4-FFF2-40B4-BE49-F238E27FC236}">
                <a16:creationId xmlns:a16="http://schemas.microsoft.com/office/drawing/2014/main" id="{9F3554AB-6EB3-F2AC-EF70-778020ADD382}"/>
              </a:ext>
            </a:extLst>
          </p:cNvPr>
          <p:cNvSpPr txBox="1">
            <a:spLocks noChangeArrowheads="1"/>
          </p:cNvSpPr>
          <p:nvPr/>
        </p:nvSpPr>
        <p:spPr bwMode="auto">
          <a:xfrm>
            <a:off x="2819400" y="5313363"/>
            <a:ext cx="236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Add all Groups to Canvas</a:t>
            </a:r>
          </a:p>
        </p:txBody>
      </p:sp>
      <p:sp>
        <p:nvSpPr>
          <p:cNvPr id="153617" name="TextBox 28">
            <a:extLst>
              <a:ext uri="{FF2B5EF4-FFF2-40B4-BE49-F238E27FC236}">
                <a16:creationId xmlns:a16="http://schemas.microsoft.com/office/drawing/2014/main" id="{DA7C3ACD-F9AB-3498-E860-DFC56DFED256}"/>
              </a:ext>
            </a:extLst>
          </p:cNvPr>
          <p:cNvSpPr txBox="1">
            <a:spLocks noChangeArrowheads="1"/>
          </p:cNvSpPr>
          <p:nvPr/>
        </p:nvSpPr>
        <p:spPr bwMode="auto">
          <a:xfrm>
            <a:off x="2819400" y="5927725"/>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Control Group Box Visibility</a:t>
            </a:r>
          </a:p>
        </p:txBody>
      </p:sp>
      <p:sp>
        <p:nvSpPr>
          <p:cNvPr id="153618" name="Oval 29">
            <a:extLst>
              <a:ext uri="{FF2B5EF4-FFF2-40B4-BE49-F238E27FC236}">
                <a16:creationId xmlns:a16="http://schemas.microsoft.com/office/drawing/2014/main" id="{0D47DD43-8053-888C-EC70-444BE3697B03}"/>
              </a:ext>
            </a:extLst>
          </p:cNvPr>
          <p:cNvSpPr>
            <a:spLocks noChangeArrowheads="1"/>
          </p:cNvSpPr>
          <p:nvPr/>
        </p:nvSpPr>
        <p:spPr bwMode="auto">
          <a:xfrm>
            <a:off x="2590800" y="5657850"/>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2</a:t>
            </a:r>
            <a:endParaRPr lang="en-US" altLang="en-US" sz="1800"/>
          </a:p>
        </p:txBody>
      </p:sp>
      <p:sp>
        <p:nvSpPr>
          <p:cNvPr id="153619" name="TextBox 30">
            <a:extLst>
              <a:ext uri="{FF2B5EF4-FFF2-40B4-BE49-F238E27FC236}">
                <a16:creationId xmlns:a16="http://schemas.microsoft.com/office/drawing/2014/main" id="{386F4D82-80F0-4F76-8292-EE2223099490}"/>
              </a:ext>
            </a:extLst>
          </p:cNvPr>
          <p:cNvSpPr txBox="1">
            <a:spLocks noChangeArrowheads="1"/>
          </p:cNvSpPr>
          <p:nvPr/>
        </p:nvSpPr>
        <p:spPr bwMode="auto">
          <a:xfrm>
            <a:off x="2819400" y="6232525"/>
            <a:ext cx="579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Ensure all Group Boxes are on Canvas</a:t>
            </a:r>
          </a:p>
        </p:txBody>
      </p:sp>
      <p:sp>
        <p:nvSpPr>
          <p:cNvPr id="153620" name="Oval 31">
            <a:extLst>
              <a:ext uri="{FF2B5EF4-FFF2-40B4-BE49-F238E27FC236}">
                <a16:creationId xmlns:a16="http://schemas.microsoft.com/office/drawing/2014/main" id="{12F29898-7C46-AE53-E789-7DD5378C119B}"/>
              </a:ext>
            </a:extLst>
          </p:cNvPr>
          <p:cNvSpPr>
            <a:spLocks noChangeArrowheads="1"/>
          </p:cNvSpPr>
          <p:nvPr/>
        </p:nvSpPr>
        <p:spPr bwMode="auto">
          <a:xfrm>
            <a:off x="2590800" y="5965825"/>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3</a:t>
            </a:r>
            <a:endParaRPr lang="en-US" altLang="en-US" sz="1800"/>
          </a:p>
        </p:txBody>
      </p:sp>
      <p:sp>
        <p:nvSpPr>
          <p:cNvPr id="153621" name="TextBox 32">
            <a:extLst>
              <a:ext uri="{FF2B5EF4-FFF2-40B4-BE49-F238E27FC236}">
                <a16:creationId xmlns:a16="http://schemas.microsoft.com/office/drawing/2014/main" id="{02DEF97E-11B1-C359-1241-D97AD4F2C955}"/>
              </a:ext>
            </a:extLst>
          </p:cNvPr>
          <p:cNvSpPr txBox="1">
            <a:spLocks noChangeArrowheads="1"/>
          </p:cNvSpPr>
          <p:nvPr/>
        </p:nvSpPr>
        <p:spPr bwMode="auto">
          <a:xfrm>
            <a:off x="2819400" y="6537325"/>
            <a:ext cx="579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Control Connector Visibility, Linetype, Color, Weight</a:t>
            </a:r>
          </a:p>
        </p:txBody>
      </p:sp>
      <p:sp>
        <p:nvSpPr>
          <p:cNvPr id="153622" name="Oval 33">
            <a:extLst>
              <a:ext uri="{FF2B5EF4-FFF2-40B4-BE49-F238E27FC236}">
                <a16:creationId xmlns:a16="http://schemas.microsoft.com/office/drawing/2014/main" id="{72A1D49C-2D2C-A854-0695-5B70CD53EDE1}"/>
              </a:ext>
            </a:extLst>
          </p:cNvPr>
          <p:cNvSpPr>
            <a:spLocks noChangeArrowheads="1"/>
          </p:cNvSpPr>
          <p:nvPr/>
        </p:nvSpPr>
        <p:spPr bwMode="auto">
          <a:xfrm>
            <a:off x="2590800" y="6270625"/>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4</a:t>
            </a:r>
            <a:endParaRPr lang="en-US" altLang="en-US" sz="1800"/>
          </a:p>
        </p:txBody>
      </p:sp>
      <p:sp>
        <p:nvSpPr>
          <p:cNvPr id="153623" name="TextBox 34">
            <a:extLst>
              <a:ext uri="{FF2B5EF4-FFF2-40B4-BE49-F238E27FC236}">
                <a16:creationId xmlns:a16="http://schemas.microsoft.com/office/drawing/2014/main" id="{124A7B1E-DD3A-CB6E-8FE2-EFBC36B0392C}"/>
              </a:ext>
            </a:extLst>
          </p:cNvPr>
          <p:cNvSpPr txBox="1">
            <a:spLocks noChangeArrowheads="1"/>
          </p:cNvSpPr>
          <p:nvPr/>
        </p:nvSpPr>
        <p:spPr bwMode="auto">
          <a:xfrm>
            <a:off x="6543675" y="5334000"/>
            <a:ext cx="2524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Control Group Box Display</a:t>
            </a:r>
          </a:p>
        </p:txBody>
      </p:sp>
      <p:sp>
        <p:nvSpPr>
          <p:cNvPr id="153624" name="Oval 35">
            <a:extLst>
              <a:ext uri="{FF2B5EF4-FFF2-40B4-BE49-F238E27FC236}">
                <a16:creationId xmlns:a16="http://schemas.microsoft.com/office/drawing/2014/main" id="{CB328B24-3BDA-0AAE-4861-9275A36A1932}"/>
              </a:ext>
            </a:extLst>
          </p:cNvPr>
          <p:cNvSpPr>
            <a:spLocks noChangeArrowheads="1"/>
          </p:cNvSpPr>
          <p:nvPr/>
        </p:nvSpPr>
        <p:spPr bwMode="auto">
          <a:xfrm>
            <a:off x="2590800" y="6575425"/>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5</a:t>
            </a:r>
            <a:endParaRPr lang="en-US" altLang="en-US" sz="1800"/>
          </a:p>
        </p:txBody>
      </p:sp>
      <p:sp>
        <p:nvSpPr>
          <p:cNvPr id="153625" name="TextBox 36">
            <a:extLst>
              <a:ext uri="{FF2B5EF4-FFF2-40B4-BE49-F238E27FC236}">
                <a16:creationId xmlns:a16="http://schemas.microsoft.com/office/drawing/2014/main" id="{84FC3150-E75F-18A9-FDD8-7C7A4C32CAE2}"/>
              </a:ext>
            </a:extLst>
          </p:cNvPr>
          <p:cNvSpPr txBox="1">
            <a:spLocks noChangeArrowheads="1"/>
          </p:cNvSpPr>
          <p:nvPr/>
        </p:nvSpPr>
        <p:spPr bwMode="auto">
          <a:xfrm>
            <a:off x="2819400" y="5605463"/>
            <a:ext cx="1600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Select Timestep</a:t>
            </a:r>
          </a:p>
        </p:txBody>
      </p:sp>
      <p:sp>
        <p:nvSpPr>
          <p:cNvPr id="153626" name="Oval 37">
            <a:extLst>
              <a:ext uri="{FF2B5EF4-FFF2-40B4-BE49-F238E27FC236}">
                <a16:creationId xmlns:a16="http://schemas.microsoft.com/office/drawing/2014/main" id="{2C939942-E662-F624-E173-CE249882509B}"/>
              </a:ext>
            </a:extLst>
          </p:cNvPr>
          <p:cNvSpPr>
            <a:spLocks noChangeArrowheads="1"/>
          </p:cNvSpPr>
          <p:nvPr/>
        </p:nvSpPr>
        <p:spPr bwMode="auto">
          <a:xfrm>
            <a:off x="6324600" y="5661025"/>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7</a:t>
            </a:r>
          </a:p>
        </p:txBody>
      </p:sp>
      <p:sp>
        <p:nvSpPr>
          <p:cNvPr id="153627" name="Oval 38">
            <a:extLst>
              <a:ext uri="{FF2B5EF4-FFF2-40B4-BE49-F238E27FC236}">
                <a16:creationId xmlns:a16="http://schemas.microsoft.com/office/drawing/2014/main" id="{7F64AEBA-1F62-1D06-61D5-6A0B65D83FC9}"/>
              </a:ext>
            </a:extLst>
          </p:cNvPr>
          <p:cNvSpPr>
            <a:spLocks noChangeArrowheads="1"/>
          </p:cNvSpPr>
          <p:nvPr/>
        </p:nvSpPr>
        <p:spPr bwMode="auto">
          <a:xfrm>
            <a:off x="3048000" y="74453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6</a:t>
            </a:r>
          </a:p>
        </p:txBody>
      </p:sp>
      <p:sp>
        <p:nvSpPr>
          <p:cNvPr id="153628" name="Oval 39">
            <a:extLst>
              <a:ext uri="{FF2B5EF4-FFF2-40B4-BE49-F238E27FC236}">
                <a16:creationId xmlns:a16="http://schemas.microsoft.com/office/drawing/2014/main" id="{B3E2B7CF-E829-A653-F74A-7D8F7916F63C}"/>
              </a:ext>
            </a:extLst>
          </p:cNvPr>
          <p:cNvSpPr>
            <a:spLocks noChangeArrowheads="1"/>
          </p:cNvSpPr>
          <p:nvPr/>
        </p:nvSpPr>
        <p:spPr bwMode="auto">
          <a:xfrm>
            <a:off x="4495800" y="74453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7</a:t>
            </a:r>
          </a:p>
        </p:txBody>
      </p:sp>
      <p:sp>
        <p:nvSpPr>
          <p:cNvPr id="153629" name="TextBox 41">
            <a:extLst>
              <a:ext uri="{FF2B5EF4-FFF2-40B4-BE49-F238E27FC236}">
                <a16:creationId xmlns:a16="http://schemas.microsoft.com/office/drawing/2014/main" id="{D7268D27-CC64-54F6-815D-2F606FBE4FDD}"/>
              </a:ext>
            </a:extLst>
          </p:cNvPr>
          <p:cNvSpPr txBox="1">
            <a:spLocks noChangeArrowheads="1"/>
          </p:cNvSpPr>
          <p:nvPr/>
        </p:nvSpPr>
        <p:spPr bwMode="auto">
          <a:xfrm>
            <a:off x="6553200" y="5622925"/>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Control Connector Display</a:t>
            </a:r>
          </a:p>
        </p:txBody>
      </p:sp>
      <p:sp>
        <p:nvSpPr>
          <p:cNvPr id="153630" name="Oval 42">
            <a:extLst>
              <a:ext uri="{FF2B5EF4-FFF2-40B4-BE49-F238E27FC236}">
                <a16:creationId xmlns:a16="http://schemas.microsoft.com/office/drawing/2014/main" id="{2B5FCE6F-A6AE-6C58-ED5B-1B9D301A22B8}"/>
              </a:ext>
            </a:extLst>
          </p:cNvPr>
          <p:cNvSpPr>
            <a:spLocks noChangeArrowheads="1"/>
          </p:cNvSpPr>
          <p:nvPr/>
        </p:nvSpPr>
        <p:spPr bwMode="auto">
          <a:xfrm>
            <a:off x="6324600" y="537368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6</a:t>
            </a:r>
          </a:p>
        </p:txBody>
      </p:sp>
      <p:sp>
        <p:nvSpPr>
          <p:cNvPr id="153631" name="Oval 43">
            <a:extLst>
              <a:ext uri="{FF2B5EF4-FFF2-40B4-BE49-F238E27FC236}">
                <a16:creationId xmlns:a16="http://schemas.microsoft.com/office/drawing/2014/main" id="{46C51E0B-3C3A-B108-723A-11BD9A678310}"/>
              </a:ext>
            </a:extLst>
          </p:cNvPr>
          <p:cNvSpPr>
            <a:spLocks noChangeArrowheads="1"/>
          </p:cNvSpPr>
          <p:nvPr/>
        </p:nvSpPr>
        <p:spPr bwMode="auto">
          <a:xfrm>
            <a:off x="5486400" y="2667000"/>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2</a:t>
            </a:r>
          </a:p>
        </p:txBody>
      </p:sp>
      <p:sp>
        <p:nvSpPr>
          <p:cNvPr id="153632" name="TextBox 44">
            <a:extLst>
              <a:ext uri="{FF2B5EF4-FFF2-40B4-BE49-F238E27FC236}">
                <a16:creationId xmlns:a16="http://schemas.microsoft.com/office/drawing/2014/main" id="{25772C4D-ED9D-7FCC-F575-ADB09FBA9901}"/>
              </a:ext>
            </a:extLst>
          </p:cNvPr>
          <p:cNvSpPr txBox="1">
            <a:spLocks noChangeArrowheads="1"/>
          </p:cNvSpPr>
          <p:nvPr/>
        </p:nvSpPr>
        <p:spPr bwMode="auto">
          <a:xfrm>
            <a:off x="6553200" y="6230938"/>
            <a:ext cx="228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Save Layout</a:t>
            </a:r>
          </a:p>
        </p:txBody>
      </p:sp>
      <p:sp>
        <p:nvSpPr>
          <p:cNvPr id="153633" name="Oval 45">
            <a:extLst>
              <a:ext uri="{FF2B5EF4-FFF2-40B4-BE49-F238E27FC236}">
                <a16:creationId xmlns:a16="http://schemas.microsoft.com/office/drawing/2014/main" id="{382033E7-BF08-8336-2EDB-39728517D854}"/>
              </a:ext>
            </a:extLst>
          </p:cNvPr>
          <p:cNvSpPr>
            <a:spLocks noChangeArrowheads="1"/>
          </p:cNvSpPr>
          <p:nvPr/>
        </p:nvSpPr>
        <p:spPr bwMode="auto">
          <a:xfrm>
            <a:off x="6324600" y="6288088"/>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9</a:t>
            </a:r>
          </a:p>
        </p:txBody>
      </p:sp>
      <p:sp>
        <p:nvSpPr>
          <p:cNvPr id="153634" name="Oval 46">
            <a:extLst>
              <a:ext uri="{FF2B5EF4-FFF2-40B4-BE49-F238E27FC236}">
                <a16:creationId xmlns:a16="http://schemas.microsoft.com/office/drawing/2014/main" id="{0AA060B7-8B83-E74E-2A35-5BBCD34F6B44}"/>
              </a:ext>
            </a:extLst>
          </p:cNvPr>
          <p:cNvSpPr>
            <a:spLocks noChangeArrowheads="1"/>
          </p:cNvSpPr>
          <p:nvPr/>
        </p:nvSpPr>
        <p:spPr bwMode="auto">
          <a:xfrm>
            <a:off x="1143000" y="1636713"/>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8</a:t>
            </a:r>
          </a:p>
        </p:txBody>
      </p:sp>
      <p:sp>
        <p:nvSpPr>
          <p:cNvPr id="153635" name="TextBox 47">
            <a:extLst>
              <a:ext uri="{FF2B5EF4-FFF2-40B4-BE49-F238E27FC236}">
                <a16:creationId xmlns:a16="http://schemas.microsoft.com/office/drawing/2014/main" id="{F1A31643-CD5A-E5EC-82DB-60E72A8E3F93}"/>
              </a:ext>
            </a:extLst>
          </p:cNvPr>
          <p:cNvSpPr txBox="1">
            <a:spLocks noChangeArrowheads="1"/>
          </p:cNvSpPr>
          <p:nvPr/>
        </p:nvSpPr>
        <p:spPr bwMode="auto">
          <a:xfrm>
            <a:off x="6553200" y="5927725"/>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t>Set HeatMap Title</a:t>
            </a:r>
          </a:p>
        </p:txBody>
      </p:sp>
      <p:sp>
        <p:nvSpPr>
          <p:cNvPr id="153636" name="Oval 48">
            <a:extLst>
              <a:ext uri="{FF2B5EF4-FFF2-40B4-BE49-F238E27FC236}">
                <a16:creationId xmlns:a16="http://schemas.microsoft.com/office/drawing/2014/main" id="{E8069BA3-9B57-BED3-3D06-92791852F33A}"/>
              </a:ext>
            </a:extLst>
          </p:cNvPr>
          <p:cNvSpPr>
            <a:spLocks noChangeArrowheads="1"/>
          </p:cNvSpPr>
          <p:nvPr/>
        </p:nvSpPr>
        <p:spPr bwMode="auto">
          <a:xfrm>
            <a:off x="6324600" y="5969000"/>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8</a:t>
            </a:r>
          </a:p>
        </p:txBody>
      </p:sp>
      <p:sp>
        <p:nvSpPr>
          <p:cNvPr id="153637" name="Oval 49">
            <a:extLst>
              <a:ext uri="{FF2B5EF4-FFF2-40B4-BE49-F238E27FC236}">
                <a16:creationId xmlns:a16="http://schemas.microsoft.com/office/drawing/2014/main" id="{EB9325C0-983F-1F7A-CD48-91599AD9356A}"/>
              </a:ext>
            </a:extLst>
          </p:cNvPr>
          <p:cNvSpPr>
            <a:spLocks noChangeArrowheads="1"/>
          </p:cNvSpPr>
          <p:nvPr/>
        </p:nvSpPr>
        <p:spPr bwMode="auto">
          <a:xfrm>
            <a:off x="1219200" y="762000"/>
            <a:ext cx="228600" cy="228600"/>
          </a:xfrm>
          <a:prstGeom prst="ellipse">
            <a:avLst/>
          </a:prstGeom>
          <a:solidFill>
            <a:srgbClr val="FFFF00"/>
          </a:solidFill>
          <a:ln w="9525" algn="ctr">
            <a:solidFill>
              <a:schemeClr val="tx1"/>
            </a:solidFill>
            <a:round/>
            <a:headEnd/>
            <a:tailEnd/>
          </a:ln>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a:t>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2">
            <a:extLst>
              <a:ext uri="{FF2B5EF4-FFF2-40B4-BE49-F238E27FC236}">
                <a16:creationId xmlns:a16="http://schemas.microsoft.com/office/drawing/2014/main" id="{60661158-C0F5-0D64-AC77-88DAF7CE89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F2C691B-E97E-4BC6-AC13-1F8954DDF920}" type="slidenum">
              <a:rPr lang="en-US" altLang="en-US" sz="1400">
                <a:solidFill>
                  <a:srgbClr val="FF0000"/>
                </a:solidFill>
                <a:latin typeface="Arial" panose="020B0604020202020204" pitchFamily="34" charset="0"/>
              </a:rPr>
              <a:pPr>
                <a:spcBef>
                  <a:spcPct val="0"/>
                </a:spcBef>
                <a:buFontTx/>
                <a:buNone/>
              </a:pPr>
              <a:t>97</a:t>
            </a:fld>
            <a:endParaRPr lang="en-US" altLang="en-US" sz="1400">
              <a:solidFill>
                <a:srgbClr val="FF0000"/>
              </a:solidFill>
              <a:latin typeface="Arial" panose="020B0604020202020204" pitchFamily="34" charset="0"/>
            </a:endParaRPr>
          </a:p>
        </p:txBody>
      </p:sp>
      <p:sp>
        <p:nvSpPr>
          <p:cNvPr id="155651" name="Rectangle 2">
            <a:extLst>
              <a:ext uri="{FF2B5EF4-FFF2-40B4-BE49-F238E27FC236}">
                <a16:creationId xmlns:a16="http://schemas.microsoft.com/office/drawing/2014/main" id="{70A0D047-A02C-5BB7-B5FC-334A1E413915}"/>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4, Graphical </a:t>
            </a:r>
            <a:r>
              <a:rPr lang="en-US" altLang="en-US" sz="2000" dirty="0" err="1"/>
              <a:t>HeatMap</a:t>
            </a:r>
            <a:endParaRPr lang="en-US" altLang="en-US" sz="2000" dirty="0"/>
          </a:p>
        </p:txBody>
      </p:sp>
      <p:sp>
        <p:nvSpPr>
          <p:cNvPr id="155652" name="Rectangle 3">
            <a:extLst>
              <a:ext uri="{FF2B5EF4-FFF2-40B4-BE49-F238E27FC236}">
                <a16:creationId xmlns:a16="http://schemas.microsoft.com/office/drawing/2014/main" id="{F84D83CC-1CF9-1686-045A-16FAD418E1E9}"/>
              </a:ext>
            </a:extLst>
          </p:cNvPr>
          <p:cNvSpPr>
            <a:spLocks noChangeArrowheads="1"/>
          </p:cNvSpPr>
          <p:nvPr/>
        </p:nvSpPr>
        <p:spPr bwMode="auto">
          <a:xfrm>
            <a:off x="152400" y="6096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a:pPr>
            <a:r>
              <a:rPr lang="en-US" altLang="en-US" sz="1600" b="1" dirty="0">
                <a:solidFill>
                  <a:srgbClr val="000099"/>
                </a:solidFill>
                <a:latin typeface="Arial" panose="020B0604020202020204" pitchFamily="34" charset="0"/>
              </a:rPr>
              <a:t>Load the .</a:t>
            </a:r>
            <a:r>
              <a:rPr lang="en-US" altLang="en-US" sz="1600" b="1" dirty="0" err="1">
                <a:solidFill>
                  <a:srgbClr val="000099"/>
                </a:solidFill>
                <a:latin typeface="Arial" panose="020B0604020202020204" pitchFamily="34" charset="0"/>
              </a:rPr>
              <a:t>cvr</a:t>
            </a:r>
            <a:r>
              <a:rPr lang="en-US" altLang="en-US" sz="1600" b="1" dirty="0">
                <a:solidFill>
                  <a:srgbClr val="000099"/>
                </a:solidFill>
                <a:latin typeface="Arial" panose="020B0604020202020204" pitchFamily="34" charset="0"/>
              </a:rPr>
              <a:t> file from Example 1 but before clicking </a:t>
            </a:r>
            <a:r>
              <a:rPr lang="en-US" altLang="en-US" sz="1600" b="1" i="1" dirty="0">
                <a:solidFill>
                  <a:srgbClr val="000099"/>
                </a:solidFill>
                <a:latin typeface="Arial" panose="020B0604020202020204" pitchFamily="34" charset="0"/>
              </a:rPr>
              <a:t>Load</a:t>
            </a:r>
            <a:r>
              <a:rPr lang="en-US" altLang="en-US" sz="1600" b="1" dirty="0">
                <a:solidFill>
                  <a:srgbClr val="000099"/>
                </a:solidFill>
                <a:latin typeface="Arial" panose="020B0604020202020204" pitchFamily="34" charset="0"/>
              </a:rPr>
              <a:t>, select</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the TARP_Example1 session for the </a:t>
            </a:r>
            <a:r>
              <a:rPr lang="en-US" altLang="en-US" sz="1600" b="1" i="1" dirty="0">
                <a:solidFill>
                  <a:srgbClr val="000099"/>
                </a:solidFill>
                <a:latin typeface="Arial" panose="020B0604020202020204" pitchFamily="34" charset="0"/>
              </a:rPr>
              <a:t>Group File</a:t>
            </a:r>
            <a:r>
              <a:rPr lang="en-US" altLang="en-US" sz="1600" b="1" dirty="0">
                <a:solidFill>
                  <a:srgbClr val="000099"/>
                </a:solidFill>
                <a:latin typeface="Arial" panose="020B0604020202020204" pitchFamily="34" charset="0"/>
              </a:rPr>
              <a:t> to load these Group </a:t>
            </a:r>
            <a:r>
              <a:rPr lang="en-US" altLang="en-US" sz="1600" b="1" dirty="0" err="1">
                <a:solidFill>
                  <a:srgbClr val="000099"/>
                </a:solidFill>
                <a:latin typeface="Arial" panose="020B0604020202020204" pitchFamily="34" charset="0"/>
              </a:rPr>
              <a:t>defintions</a:t>
            </a: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Once the Status Bar indicates the Group </a:t>
            </a:r>
            <a:r>
              <a:rPr lang="en-US" altLang="en-US" sz="1600" b="1" dirty="0" err="1">
                <a:solidFill>
                  <a:srgbClr val="000099"/>
                </a:solidFill>
                <a:latin typeface="Arial" panose="020B0604020202020204" pitchFamily="34" charset="0"/>
              </a:rPr>
              <a:t>HeatFlows</a:t>
            </a:r>
            <a:r>
              <a:rPr lang="en-US" altLang="en-US" sz="1600" b="1" dirty="0">
                <a:solidFill>
                  <a:srgbClr val="000099"/>
                </a:solidFill>
                <a:latin typeface="Arial" panose="020B0604020202020204" pitchFamily="34" charset="0"/>
              </a:rPr>
              <a:t> are complete, right click in the Navigation Pane and select </a:t>
            </a:r>
            <a:r>
              <a:rPr lang="en-US" altLang="en-US" sz="1600" b="1" i="1" dirty="0">
                <a:solidFill>
                  <a:srgbClr val="000099"/>
                </a:solidFill>
                <a:latin typeface="Arial" panose="020B0604020202020204" pitchFamily="34" charset="0"/>
              </a:rPr>
              <a:t>Show Major Groups on Canvas</a:t>
            </a:r>
            <a:r>
              <a:rPr lang="en-US" altLang="en-US" sz="1600" b="1" dirty="0">
                <a:solidFill>
                  <a:srgbClr val="000099"/>
                </a:solidFill>
                <a:latin typeface="Arial" panose="020B0604020202020204" pitchFamily="34" charset="0"/>
              </a:rPr>
              <a:t>.  The Window will look like this:</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Select the AVIONICS_ group and then select the second SS timestep in the </a:t>
            </a:r>
            <a:r>
              <a:rPr lang="en-US" altLang="en-US" sz="1600" b="1" i="1" dirty="0">
                <a:solidFill>
                  <a:srgbClr val="000099"/>
                </a:solidFill>
                <a:latin typeface="Arial" panose="020B0604020202020204" pitchFamily="34" charset="0"/>
              </a:rPr>
              <a:t>Plot Data Grid</a:t>
            </a:r>
            <a:r>
              <a:rPr lang="en-US" altLang="en-US" sz="1600" b="1" dirty="0">
                <a:solidFill>
                  <a:srgbClr val="000099"/>
                </a:solidFill>
                <a:latin typeface="Arial" panose="020B0604020202020204" pitchFamily="34" charset="0"/>
              </a:rPr>
              <a:t>.  This is how the current timestep can be changed for the Heat Flow data.  The window will now look like:</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If the </a:t>
            </a:r>
            <a:r>
              <a:rPr lang="en-US" altLang="en-US" sz="1600" b="1" dirty="0" err="1">
                <a:solidFill>
                  <a:srgbClr val="000099"/>
                </a:solidFill>
                <a:latin typeface="Arial" panose="020B0604020202020204" pitchFamily="34" charset="0"/>
              </a:rPr>
              <a:t>ColorBar</a:t>
            </a:r>
            <a:r>
              <a:rPr lang="en-US" altLang="en-US" sz="1600" b="1" dirty="0">
                <a:solidFill>
                  <a:srgbClr val="000099"/>
                </a:solidFill>
                <a:latin typeface="Arial" panose="020B0604020202020204" pitchFamily="34" charset="0"/>
              </a:rPr>
              <a:t> button is enabled on the Toolbar, then the Temperatures of each block corresponds to the color in the Legend in the lower left hand corner.</a:t>
            </a:r>
          </a:p>
          <a:p>
            <a:pPr algn="just">
              <a:spcBef>
                <a:spcPct val="10000"/>
              </a:spcBef>
              <a:spcAft>
                <a:spcPct val="10000"/>
              </a:spcAft>
              <a:buFontTx/>
              <a:buAutoNum type="arabicPeriod" startAt="2"/>
            </a:pPr>
            <a:r>
              <a:rPr lang="en-US" altLang="en-US" sz="1600" b="1" dirty="0">
                <a:solidFill>
                  <a:srgbClr val="000099"/>
                </a:solidFill>
                <a:latin typeface="Arial" panose="020B0604020202020204" pitchFamily="34" charset="0"/>
              </a:rPr>
              <a:t>As it is, the display is hard to read.  So, the boxes need to be dragged into a better position for improved readability.  Click the MISC box and hit delete to remove it from the canvas.  Next, click the SPACE box and drag it to a new position on the canvas.  Drag each box until the layout looks like below:</a:t>
            </a: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p:txBody>
      </p:sp>
      <p:pic>
        <p:nvPicPr>
          <p:cNvPr id="155656" name="Picture 7">
            <a:extLst>
              <a:ext uri="{FF2B5EF4-FFF2-40B4-BE49-F238E27FC236}">
                <a16:creationId xmlns:a16="http://schemas.microsoft.com/office/drawing/2014/main" id="{25D17291-86EC-2BAA-497A-93A80B807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79" t="2521" r="34758" b="93700"/>
          <a:stretch>
            <a:fillRect/>
          </a:stretch>
        </p:blipFill>
        <p:spPr bwMode="auto">
          <a:xfrm>
            <a:off x="8637587" y="3886200"/>
            <a:ext cx="35401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6F78C97-47C7-C5CD-69B0-F914516F188B}"/>
              </a:ext>
            </a:extLst>
          </p:cNvPr>
          <p:cNvPicPr>
            <a:picLocks noChangeAspect="1"/>
          </p:cNvPicPr>
          <p:nvPr/>
        </p:nvPicPr>
        <p:blipFill rotWithShape="1">
          <a:blip r:embed="rId4"/>
          <a:srcRect r="19725" b="92083"/>
          <a:stretch/>
        </p:blipFill>
        <p:spPr>
          <a:xfrm>
            <a:off x="1676400" y="1757362"/>
            <a:ext cx="6667500" cy="452438"/>
          </a:xfrm>
          <a:prstGeom prst="rect">
            <a:avLst/>
          </a:prstGeom>
        </p:spPr>
      </p:pic>
      <p:pic>
        <p:nvPicPr>
          <p:cNvPr id="5" name="Picture 4">
            <a:extLst>
              <a:ext uri="{FF2B5EF4-FFF2-40B4-BE49-F238E27FC236}">
                <a16:creationId xmlns:a16="http://schemas.microsoft.com/office/drawing/2014/main" id="{779B009B-CB10-7BAE-388B-2F4C9C74A396}"/>
              </a:ext>
            </a:extLst>
          </p:cNvPr>
          <p:cNvPicPr>
            <a:picLocks noChangeAspect="1"/>
          </p:cNvPicPr>
          <p:nvPr/>
        </p:nvPicPr>
        <p:blipFill rotWithShape="1">
          <a:blip r:embed="rId5"/>
          <a:srcRect r="19725" b="92083"/>
          <a:stretch/>
        </p:blipFill>
        <p:spPr>
          <a:xfrm>
            <a:off x="1704975" y="3090862"/>
            <a:ext cx="6667500" cy="452438"/>
          </a:xfrm>
          <a:prstGeom prst="rect">
            <a:avLst/>
          </a:prstGeom>
        </p:spPr>
      </p:pic>
      <p:pic>
        <p:nvPicPr>
          <p:cNvPr id="9" name="Picture 8">
            <a:extLst>
              <a:ext uri="{FF2B5EF4-FFF2-40B4-BE49-F238E27FC236}">
                <a16:creationId xmlns:a16="http://schemas.microsoft.com/office/drawing/2014/main" id="{85C3FE88-418E-385D-8091-12F0253D7D78}"/>
              </a:ext>
            </a:extLst>
          </p:cNvPr>
          <p:cNvPicPr>
            <a:picLocks noChangeAspect="1"/>
          </p:cNvPicPr>
          <p:nvPr/>
        </p:nvPicPr>
        <p:blipFill rotWithShape="1">
          <a:blip r:embed="rId6"/>
          <a:srcRect r="29817" b="63333"/>
          <a:stretch/>
        </p:blipFill>
        <p:spPr>
          <a:xfrm>
            <a:off x="2286000" y="5257800"/>
            <a:ext cx="4271444" cy="1535486"/>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2">
            <a:extLst>
              <a:ext uri="{FF2B5EF4-FFF2-40B4-BE49-F238E27FC236}">
                <a16:creationId xmlns:a16="http://schemas.microsoft.com/office/drawing/2014/main" id="{498401BC-2113-4DD9-2F0F-B98CC7068C2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EB39796-AE6D-4C6B-8811-6724307C53DB}" type="slidenum">
              <a:rPr lang="en-US" altLang="en-US" sz="1400">
                <a:solidFill>
                  <a:srgbClr val="FF0000"/>
                </a:solidFill>
                <a:latin typeface="Arial" panose="020B0604020202020204" pitchFamily="34" charset="0"/>
              </a:rPr>
              <a:pPr>
                <a:spcBef>
                  <a:spcPct val="0"/>
                </a:spcBef>
                <a:buFontTx/>
                <a:buNone/>
              </a:pPr>
              <a:t>98</a:t>
            </a:fld>
            <a:endParaRPr lang="en-US" altLang="en-US" sz="1400">
              <a:solidFill>
                <a:srgbClr val="FF0000"/>
              </a:solidFill>
              <a:latin typeface="Arial" panose="020B0604020202020204" pitchFamily="34" charset="0"/>
            </a:endParaRPr>
          </a:p>
        </p:txBody>
      </p:sp>
      <p:sp>
        <p:nvSpPr>
          <p:cNvPr id="157699" name="Rectangle 2">
            <a:extLst>
              <a:ext uri="{FF2B5EF4-FFF2-40B4-BE49-F238E27FC236}">
                <a16:creationId xmlns:a16="http://schemas.microsoft.com/office/drawing/2014/main" id="{FA50975C-51B6-1DEB-CA2F-080F0DC92B13}"/>
              </a:ext>
            </a:extLst>
          </p:cNvPr>
          <p:cNvSpPr>
            <a:spLocks noGrp="1" noChangeArrowheads="1"/>
          </p:cNvSpPr>
          <p:nvPr>
            <p:ph type="title"/>
          </p:nvPr>
        </p:nvSpPr>
        <p:spPr/>
        <p:txBody>
          <a:bodyPr/>
          <a:lstStyle/>
          <a:p>
            <a:pPr eaLnBrk="1" hangingPunct="1"/>
            <a:r>
              <a:rPr lang="en-US" altLang="en-US" dirty="0" err="1"/>
              <a:t>COVeR</a:t>
            </a:r>
            <a:r>
              <a:rPr lang="en-US" altLang="en-US" baseline="30000" dirty="0"/>
              <a:t>® </a:t>
            </a:r>
            <a:r>
              <a:rPr lang="en-US" altLang="en-US" sz="2000" dirty="0"/>
              <a:t>– Example 4, Graphical </a:t>
            </a:r>
            <a:r>
              <a:rPr lang="en-US" altLang="en-US" sz="2000" dirty="0" err="1"/>
              <a:t>HeatMap</a:t>
            </a:r>
            <a:endParaRPr lang="en-US" altLang="en-US" sz="2000" dirty="0"/>
          </a:p>
        </p:txBody>
      </p:sp>
      <p:sp>
        <p:nvSpPr>
          <p:cNvPr id="157700" name="Rectangle 3">
            <a:extLst>
              <a:ext uri="{FF2B5EF4-FFF2-40B4-BE49-F238E27FC236}">
                <a16:creationId xmlns:a16="http://schemas.microsoft.com/office/drawing/2014/main" id="{04A9A70E-3E9F-F40B-2D29-00A6FA73833C}"/>
              </a:ext>
            </a:extLst>
          </p:cNvPr>
          <p:cNvSpPr>
            <a:spLocks noChangeArrowheads="1"/>
          </p:cNvSpPr>
          <p:nvPr/>
        </p:nvSpPr>
        <p:spPr bwMode="auto">
          <a:xfrm>
            <a:off x="152400" y="609600"/>
            <a:ext cx="8763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startAt="6"/>
            </a:pPr>
            <a:r>
              <a:rPr lang="en-US" altLang="en-US" sz="1600" b="1" dirty="0">
                <a:solidFill>
                  <a:srgbClr val="000099"/>
                </a:solidFill>
                <a:latin typeface="Arial" panose="020B0604020202020204" pitchFamily="34" charset="0"/>
              </a:rPr>
              <a:t>At this point, the groups are nicely positioned, but the</a:t>
            </a:r>
          </a:p>
          <a:p>
            <a:pPr algn="just">
              <a:spcBef>
                <a:spcPct val="10000"/>
              </a:spcBef>
              <a:spcAft>
                <a:spcPct val="10000"/>
              </a:spcAft>
              <a:buFontTx/>
              <a:buNone/>
            </a:pPr>
            <a:r>
              <a:rPr lang="en-US" altLang="en-US" sz="1600" b="1" dirty="0">
                <a:solidFill>
                  <a:srgbClr val="000099"/>
                </a:solidFill>
                <a:latin typeface="Arial" panose="020B0604020202020204" pitchFamily="34" charset="0"/>
              </a:rPr>
              <a:t>	connectors overlap, making it unreadable.  Fortunately, the connectors can also be dragged and reshaped.  Select the connector between PANELS and SPACE by clicking on the vertical line.  Drag this to the right until the vertical line reaches the edge of the PANELS box.  Notice that it now changes from an S shape to an L.</a:t>
            </a:r>
          </a:p>
          <a:p>
            <a:pPr algn="just">
              <a:spcBef>
                <a:spcPct val="10000"/>
              </a:spcBef>
              <a:spcAft>
                <a:spcPct val="10000"/>
              </a:spcAft>
              <a:buFontTx/>
              <a:buNone/>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2"/>
            </a:pPr>
            <a:endParaRPr lang="en-US" altLang="en-US" sz="1600" b="1" dirty="0">
              <a:solidFill>
                <a:srgbClr val="000099"/>
              </a:solidFill>
              <a:latin typeface="Arial" panose="020B0604020202020204" pitchFamily="34" charset="0"/>
            </a:endParaRP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When a connector is selected, it is indicated with yellow highlighting.  This can be used to click on a connector to select it and then to click again on a segment to move it into place.  When a connector is selected, subsequent clicks will first determine if a segment of the selected connector was picked.  If so, then this will over ride other segments of other connectors that may be coincident.</a:t>
            </a:r>
          </a:p>
          <a:p>
            <a:pPr algn="just">
              <a:spcBef>
                <a:spcPct val="10000"/>
              </a:spcBef>
              <a:spcAft>
                <a:spcPct val="10000"/>
              </a:spcAft>
              <a:buFontTx/>
              <a:buAutoNum type="arabicPeriod" startAt="7"/>
            </a:pPr>
            <a:r>
              <a:rPr lang="en-US" altLang="en-US" sz="1600" b="1" dirty="0">
                <a:solidFill>
                  <a:srgbClr val="000099"/>
                </a:solidFill>
                <a:latin typeface="Arial" panose="020B0604020202020204" pitchFamily="34" charset="0"/>
              </a:rPr>
              <a:t>Connectors may also be manually removed from the display by pressing delete.</a:t>
            </a:r>
          </a:p>
        </p:txBody>
      </p:sp>
      <p:sp>
        <p:nvSpPr>
          <p:cNvPr id="157705" name="Rectangle 3">
            <a:extLst>
              <a:ext uri="{FF2B5EF4-FFF2-40B4-BE49-F238E27FC236}">
                <a16:creationId xmlns:a16="http://schemas.microsoft.com/office/drawing/2014/main" id="{B4F66B26-1672-C398-68BB-E5E92FAA7BD9}"/>
              </a:ext>
            </a:extLst>
          </p:cNvPr>
          <p:cNvSpPr>
            <a:spLocks noChangeArrowheads="1"/>
          </p:cNvSpPr>
          <p:nvPr/>
        </p:nvSpPr>
        <p:spPr bwMode="auto">
          <a:xfrm>
            <a:off x="152400" y="4343400"/>
            <a:ext cx="381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10000"/>
              </a:spcBef>
              <a:buFontTx/>
              <a:buAutoNum type="arabicPeriod" startAt="9"/>
            </a:pPr>
            <a:r>
              <a:rPr lang="en-US" altLang="en-US" sz="1600" b="1" dirty="0">
                <a:solidFill>
                  <a:srgbClr val="000099"/>
                </a:solidFill>
                <a:latin typeface="Arial" panose="020B0604020202020204" pitchFamily="34" charset="0"/>
              </a:rPr>
              <a:t>Drag the remaining connectors into shape until it looks like this:</a:t>
            </a:r>
          </a:p>
          <a:p>
            <a:pPr algn="just">
              <a:spcBef>
                <a:spcPct val="10000"/>
              </a:spcBef>
              <a:buFontTx/>
              <a:buAutoNum type="arabicPeriod" startAt="9"/>
            </a:pPr>
            <a:r>
              <a:rPr lang="en-US" altLang="en-US" sz="1600" b="1" dirty="0">
                <a:solidFill>
                  <a:srgbClr val="000099"/>
                </a:solidFill>
                <a:latin typeface="Arial" panose="020B0604020202020204" pitchFamily="34" charset="0"/>
              </a:rPr>
              <a:t>The location of the connector value can also be moved along the connector by clicking and dragging it</a:t>
            </a:r>
          </a:p>
          <a:p>
            <a:pPr algn="just">
              <a:spcBef>
                <a:spcPct val="10000"/>
              </a:spcBef>
              <a:buFontTx/>
              <a:buAutoNum type="arabicPeriod" startAt="9"/>
            </a:pPr>
            <a:r>
              <a:rPr lang="en-US" altLang="en-US" sz="1600" b="1" dirty="0">
                <a:solidFill>
                  <a:srgbClr val="000099"/>
                </a:solidFill>
                <a:latin typeface="Arial" panose="020B0604020202020204" pitchFamily="34" charset="0"/>
              </a:rPr>
              <a:t>Save the layout by clicking the Save Layout button and enter COVeR_Example4.clo</a:t>
            </a:r>
          </a:p>
        </p:txBody>
      </p:sp>
      <p:pic>
        <p:nvPicPr>
          <p:cNvPr id="157706" name="Picture 6">
            <a:extLst>
              <a:ext uri="{FF2B5EF4-FFF2-40B4-BE49-F238E27FC236}">
                <a16:creationId xmlns:a16="http://schemas.microsoft.com/office/drawing/2014/main" id="{51303BE4-EAEE-8B31-7841-1D37A45AE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89" t="2521" r="86649" b="93608"/>
          <a:stretch>
            <a:fillRect/>
          </a:stretch>
        </p:blipFill>
        <p:spPr bwMode="auto">
          <a:xfrm>
            <a:off x="3559175" y="6391275"/>
            <a:ext cx="327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F7AE301-8217-9666-7BC9-45E7477F20FD}"/>
              </a:ext>
            </a:extLst>
          </p:cNvPr>
          <p:cNvPicPr>
            <a:picLocks noChangeAspect="1"/>
          </p:cNvPicPr>
          <p:nvPr/>
        </p:nvPicPr>
        <p:blipFill rotWithShape="1">
          <a:blip r:embed="rId4"/>
          <a:srcRect t="16667" r="60875" b="62000"/>
          <a:stretch/>
        </p:blipFill>
        <p:spPr>
          <a:xfrm>
            <a:off x="4646634" y="1942393"/>
            <a:ext cx="2339430" cy="877715"/>
          </a:xfrm>
          <a:prstGeom prst="rect">
            <a:avLst/>
          </a:prstGeom>
        </p:spPr>
      </p:pic>
      <p:pic>
        <p:nvPicPr>
          <p:cNvPr id="6" name="Picture 5">
            <a:extLst>
              <a:ext uri="{FF2B5EF4-FFF2-40B4-BE49-F238E27FC236}">
                <a16:creationId xmlns:a16="http://schemas.microsoft.com/office/drawing/2014/main" id="{E52D88F9-E72A-07D0-F35B-53EC9354615F}"/>
              </a:ext>
            </a:extLst>
          </p:cNvPr>
          <p:cNvPicPr>
            <a:picLocks noChangeAspect="1"/>
          </p:cNvPicPr>
          <p:nvPr/>
        </p:nvPicPr>
        <p:blipFill rotWithShape="1">
          <a:blip r:embed="rId5"/>
          <a:srcRect l="1" t="16377" r="59935" b="63333"/>
          <a:stretch/>
        </p:blipFill>
        <p:spPr>
          <a:xfrm>
            <a:off x="1905000" y="1942393"/>
            <a:ext cx="2518838" cy="877715"/>
          </a:xfrm>
          <a:prstGeom prst="rect">
            <a:avLst/>
          </a:prstGeom>
        </p:spPr>
      </p:pic>
      <p:pic>
        <p:nvPicPr>
          <p:cNvPr id="8" name="Picture 7">
            <a:extLst>
              <a:ext uri="{FF2B5EF4-FFF2-40B4-BE49-F238E27FC236}">
                <a16:creationId xmlns:a16="http://schemas.microsoft.com/office/drawing/2014/main" id="{3911F482-3D81-46D2-666D-5B85D7D7CA94}"/>
              </a:ext>
            </a:extLst>
          </p:cNvPr>
          <p:cNvPicPr>
            <a:picLocks noChangeAspect="1"/>
          </p:cNvPicPr>
          <p:nvPr/>
        </p:nvPicPr>
        <p:blipFill rotWithShape="1">
          <a:blip r:embed="rId6"/>
          <a:srcRect r="29817" b="62000"/>
          <a:stretch/>
        </p:blipFill>
        <p:spPr>
          <a:xfrm>
            <a:off x="4009022" y="4610100"/>
            <a:ext cx="5011153" cy="18669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2">
            <a:extLst>
              <a:ext uri="{FF2B5EF4-FFF2-40B4-BE49-F238E27FC236}">
                <a16:creationId xmlns:a16="http://schemas.microsoft.com/office/drawing/2014/main" id="{CE409FBB-0F73-2D46-9723-9EE55505E0A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96A6745-CC76-4D37-B635-C636E2663397}" type="slidenum">
              <a:rPr lang="en-US" altLang="en-US" sz="1400">
                <a:solidFill>
                  <a:srgbClr val="FF0000"/>
                </a:solidFill>
                <a:latin typeface="Arial" panose="020B0604020202020204" pitchFamily="34" charset="0"/>
              </a:rPr>
              <a:pPr>
                <a:spcBef>
                  <a:spcPct val="0"/>
                </a:spcBef>
                <a:buFontTx/>
                <a:buNone/>
              </a:pPr>
              <a:t>99</a:t>
            </a:fld>
            <a:endParaRPr lang="en-US" altLang="en-US" sz="1400">
              <a:solidFill>
                <a:srgbClr val="FF0000"/>
              </a:solidFill>
              <a:latin typeface="Arial" panose="020B0604020202020204" pitchFamily="34" charset="0"/>
            </a:endParaRPr>
          </a:p>
        </p:txBody>
      </p:sp>
      <p:sp>
        <p:nvSpPr>
          <p:cNvPr id="161795" name="Rectangle 2">
            <a:extLst>
              <a:ext uri="{FF2B5EF4-FFF2-40B4-BE49-F238E27FC236}">
                <a16:creationId xmlns:a16="http://schemas.microsoft.com/office/drawing/2014/main" id="{CDC0FE25-0D50-A05C-CF4F-0CCD3A462D48}"/>
              </a:ext>
            </a:extLst>
          </p:cNvPr>
          <p:cNvSpPr>
            <a:spLocks noGrp="1" noChangeArrowheads="1"/>
          </p:cNvSpPr>
          <p:nvPr>
            <p:ph type="title"/>
          </p:nvPr>
        </p:nvSpPr>
        <p:spPr/>
        <p:txBody>
          <a:bodyPr/>
          <a:lstStyle/>
          <a:p>
            <a:pPr eaLnBrk="1" hangingPunct="1"/>
            <a:r>
              <a:rPr lang="en-US" altLang="en-US"/>
              <a:t>COVeR</a:t>
            </a:r>
            <a:r>
              <a:rPr lang="en-US" altLang="en-US" baseline="30000"/>
              <a:t>® </a:t>
            </a:r>
            <a:r>
              <a:rPr lang="en-US" altLang="en-US" sz="2000"/>
              <a:t>– GroupBox and Connector Control</a:t>
            </a:r>
          </a:p>
        </p:txBody>
      </p:sp>
      <p:pic>
        <p:nvPicPr>
          <p:cNvPr id="161796" name="Picture 1">
            <a:extLst>
              <a:ext uri="{FF2B5EF4-FFF2-40B4-BE49-F238E27FC236}">
                <a16:creationId xmlns:a16="http://schemas.microsoft.com/office/drawing/2014/main" id="{AC09074B-299B-B4FD-AC2C-EE430BA75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38300"/>
            <a:ext cx="2540000" cy="51054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1797" name="Picture 11">
            <a:extLst>
              <a:ext uri="{FF2B5EF4-FFF2-40B4-BE49-F238E27FC236}">
                <a16:creationId xmlns:a16="http://schemas.microsoft.com/office/drawing/2014/main" id="{8BDBD87C-48FB-E676-2047-47919679926C}"/>
              </a:ext>
            </a:extLst>
          </p:cNvPr>
          <p:cNvPicPr>
            <a:picLocks noChangeAspect="1"/>
          </p:cNvPicPr>
          <p:nvPr/>
        </p:nvPicPr>
        <p:blipFill>
          <a:blip r:embed="rId4">
            <a:extLst>
              <a:ext uri="{28A0092B-C50C-407E-A947-70E740481C1C}">
                <a14:useLocalDpi xmlns:a14="http://schemas.microsoft.com/office/drawing/2010/main" val="0"/>
              </a:ext>
            </a:extLst>
          </a:blip>
          <a:srcRect l="11656" t="2367" r="86604" b="94408"/>
          <a:stretch>
            <a:fillRect/>
          </a:stretch>
        </p:blipFill>
        <p:spPr bwMode="auto">
          <a:xfrm>
            <a:off x="152400" y="1066800"/>
            <a:ext cx="542925" cy="54292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1798" name="Picture 2">
            <a:extLst>
              <a:ext uri="{FF2B5EF4-FFF2-40B4-BE49-F238E27FC236}">
                <a16:creationId xmlns:a16="http://schemas.microsoft.com/office/drawing/2014/main" id="{69F6CD56-1F97-D6FD-329F-39D00CE2E4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2178050"/>
            <a:ext cx="2936875" cy="4338638"/>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61799" name="Picture 13">
            <a:extLst>
              <a:ext uri="{FF2B5EF4-FFF2-40B4-BE49-F238E27FC236}">
                <a16:creationId xmlns:a16="http://schemas.microsoft.com/office/drawing/2014/main" id="{D95B1ECA-4213-8819-196D-F3A741E997F8}"/>
              </a:ext>
            </a:extLst>
          </p:cNvPr>
          <p:cNvPicPr>
            <a:picLocks noChangeAspect="1"/>
          </p:cNvPicPr>
          <p:nvPr/>
        </p:nvPicPr>
        <p:blipFill>
          <a:blip r:embed="rId4">
            <a:extLst>
              <a:ext uri="{28A0092B-C50C-407E-A947-70E740481C1C}">
                <a14:useLocalDpi xmlns:a14="http://schemas.microsoft.com/office/drawing/2010/main" val="0"/>
              </a:ext>
            </a:extLst>
          </a:blip>
          <a:srcRect l="13335" t="2367" r="85017" b="94408"/>
          <a:stretch>
            <a:fillRect/>
          </a:stretch>
        </p:blipFill>
        <p:spPr bwMode="auto">
          <a:xfrm>
            <a:off x="8505825" y="1600200"/>
            <a:ext cx="514350" cy="542925"/>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2">
            <a:extLst>
              <a:ext uri="{FF2B5EF4-FFF2-40B4-BE49-F238E27FC236}">
                <a16:creationId xmlns:a16="http://schemas.microsoft.com/office/drawing/2014/main" id="{869ADA53-CE6B-7687-94C3-14A744722F85}"/>
              </a:ext>
            </a:extLst>
          </p:cNvPr>
          <p:cNvSpPr txBox="1">
            <a:spLocks noChangeArrowheads="1"/>
          </p:cNvSpPr>
          <p:nvPr/>
        </p:nvSpPr>
        <p:spPr>
          <a:xfrm>
            <a:off x="838200" y="685800"/>
            <a:ext cx="6781800" cy="685800"/>
          </a:xfrm>
          <a:prstGeom prst="rect">
            <a:avLst/>
          </a:prstGeom>
        </p:spPr>
        <p:txBody>
          <a:bodyPr/>
          <a:lstStyle/>
          <a:p>
            <a:pPr marL="171450" indent="-171450" eaLnBrk="1" hangingPunct="1">
              <a:spcBef>
                <a:spcPts val="0"/>
              </a:spcBef>
              <a:buFontTx/>
              <a:buChar char="•"/>
              <a:defRPr/>
            </a:pPr>
            <a:r>
              <a:rPr lang="en-US" sz="1800" b="1" kern="0" dirty="0" err="1">
                <a:solidFill>
                  <a:srgbClr val="FF0000"/>
                </a:solidFill>
                <a:latin typeface="Arial" charset="0"/>
              </a:rPr>
              <a:t>GroupBox</a:t>
            </a:r>
            <a:r>
              <a:rPr lang="en-US" sz="1800" b="1" kern="0" dirty="0">
                <a:solidFill>
                  <a:srgbClr val="FF0000"/>
                </a:solidFill>
                <a:latin typeface="Arial" charset="0"/>
              </a:rPr>
              <a:t> Control</a:t>
            </a: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Toggle On/Off for </a:t>
            </a:r>
            <a:r>
              <a:rPr lang="en-US" sz="1600" b="1" i="1" kern="0" dirty="0" err="1">
                <a:solidFill>
                  <a:srgbClr val="FF0000"/>
                </a:solidFill>
                <a:latin typeface="Arial" charset="0"/>
              </a:rPr>
              <a:t>GroupBoxes</a:t>
            </a:r>
            <a:endParaRPr lang="en-US" sz="1600" b="1" i="1" kern="0" dirty="0">
              <a:solidFill>
                <a:srgbClr val="FF0000"/>
              </a:solidFill>
              <a:latin typeface="Arial" charset="0"/>
            </a:endParaRPr>
          </a:p>
          <a:p>
            <a:pPr marL="350838" lvl="1" indent="-171450" eaLnBrk="1" hangingPunct="1">
              <a:spcBef>
                <a:spcPts val="0"/>
              </a:spcBef>
              <a:buFont typeface="Arial" pitchFamily="34" charset="0"/>
              <a:buChar char="–"/>
              <a:defRPr/>
            </a:pPr>
            <a:r>
              <a:rPr lang="en-US" sz="1600" b="1" i="1" kern="0" dirty="0">
                <a:solidFill>
                  <a:srgbClr val="FF0000"/>
                </a:solidFill>
                <a:latin typeface="Arial" charset="0"/>
              </a:rPr>
              <a:t>All Related Connectors also impacted</a:t>
            </a:r>
            <a:endParaRPr lang="en-US" sz="1800" b="1" kern="0" dirty="0">
              <a:solidFill>
                <a:srgbClr val="00FFFF"/>
              </a:solidFill>
              <a:latin typeface="Arial" charset="0"/>
            </a:endParaRPr>
          </a:p>
        </p:txBody>
      </p:sp>
      <p:sp>
        <p:nvSpPr>
          <p:cNvPr id="16" name="Rectangle 2">
            <a:extLst>
              <a:ext uri="{FF2B5EF4-FFF2-40B4-BE49-F238E27FC236}">
                <a16:creationId xmlns:a16="http://schemas.microsoft.com/office/drawing/2014/main" id="{F1466FD2-A876-2955-1D7B-E693E7E7B976}"/>
              </a:ext>
            </a:extLst>
          </p:cNvPr>
          <p:cNvSpPr txBox="1">
            <a:spLocks noChangeArrowheads="1"/>
          </p:cNvSpPr>
          <p:nvPr/>
        </p:nvSpPr>
        <p:spPr>
          <a:xfrm>
            <a:off x="2819400" y="2590800"/>
            <a:ext cx="3200400" cy="3581400"/>
          </a:xfrm>
          <a:prstGeom prst="rect">
            <a:avLst/>
          </a:prstGeom>
        </p:spPr>
        <p:txBody>
          <a:bodyPr/>
          <a:lstStyle/>
          <a:p>
            <a:pPr marL="171450" indent="-171450" eaLnBrk="1" hangingPunct="1">
              <a:spcBef>
                <a:spcPts val="0"/>
              </a:spcBef>
              <a:buFontTx/>
              <a:buChar char="•"/>
              <a:defRPr/>
            </a:pPr>
            <a:r>
              <a:rPr lang="en-US" sz="1800" b="1" kern="0" dirty="0">
                <a:solidFill>
                  <a:schemeClr val="accent2"/>
                </a:solidFill>
                <a:latin typeface="Arial" charset="0"/>
              </a:rPr>
              <a:t>Connector Control</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Operates on Connectors specified in query-like manner (e.g. SPACE to *)</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Further filter by direction and magnitudes of Total, Linear, Radiative, or </a:t>
            </a:r>
            <a:r>
              <a:rPr lang="en-US" sz="1600" b="1" i="1" kern="0" dirty="0" err="1">
                <a:solidFill>
                  <a:schemeClr val="accent2"/>
                </a:solidFill>
                <a:latin typeface="Arial" charset="0"/>
              </a:rPr>
              <a:t>Rdk</a:t>
            </a:r>
            <a:r>
              <a:rPr lang="en-US" sz="1600" b="1" i="1" kern="0" dirty="0">
                <a:solidFill>
                  <a:schemeClr val="accent2"/>
                </a:solidFill>
                <a:latin typeface="Arial" charset="0"/>
              </a:rPr>
              <a:t> heat flows</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Hide or Show connectors meeting criteria</a:t>
            </a:r>
          </a:p>
          <a:p>
            <a:pPr marL="350838" lvl="1" indent="-171450" eaLnBrk="1" hangingPunct="1">
              <a:spcBef>
                <a:spcPts val="0"/>
              </a:spcBef>
              <a:buFont typeface="Arial" pitchFamily="34" charset="0"/>
              <a:buChar char="–"/>
              <a:defRPr/>
            </a:pPr>
            <a:r>
              <a:rPr lang="en-US" sz="1600" b="1" i="1" kern="0" dirty="0">
                <a:solidFill>
                  <a:schemeClr val="accent2"/>
                </a:solidFill>
                <a:latin typeface="Arial" charset="0"/>
              </a:rPr>
              <a:t>Set Color, </a:t>
            </a:r>
            <a:r>
              <a:rPr lang="en-US" sz="1600" b="1" i="1" kern="0" dirty="0" err="1">
                <a:solidFill>
                  <a:schemeClr val="accent2"/>
                </a:solidFill>
                <a:latin typeface="Arial" charset="0"/>
              </a:rPr>
              <a:t>Linetype</a:t>
            </a:r>
            <a:r>
              <a:rPr lang="en-US" sz="1600" b="1" i="1" kern="0" dirty="0">
                <a:solidFill>
                  <a:schemeClr val="accent2"/>
                </a:solidFill>
                <a:latin typeface="Arial" charset="0"/>
              </a:rPr>
              <a:t>, or Weight for connectors meeting criteria</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16654</Words>
  <Application>Microsoft Office PowerPoint</Application>
  <PresentationFormat>On-screen Show (4:3)</PresentationFormat>
  <Paragraphs>1377</Paragraphs>
  <Slides>113</Slides>
  <Notes>113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18" baseType="lpstr">
      <vt:lpstr>Arial</vt:lpstr>
      <vt:lpstr>Symbol</vt:lpstr>
      <vt:lpstr>Times New Roman</vt:lpstr>
      <vt:lpstr>Default Design</vt:lpstr>
      <vt:lpstr>AutoCAD Drawing</vt:lpstr>
      <vt:lpstr>PowerPoint Presentation</vt:lpstr>
      <vt:lpstr>TARP® – Introduction</vt:lpstr>
      <vt:lpstr>TARP® – Objects</vt:lpstr>
      <vt:lpstr>TARP®  – Objects</vt:lpstr>
      <vt:lpstr>TARP® – Main Interface</vt:lpstr>
      <vt:lpstr>TARP® – Main Interface</vt:lpstr>
      <vt:lpstr>TARP® – DataSets</vt:lpstr>
      <vt:lpstr>TARP® – DataSet Formats</vt:lpstr>
      <vt:lpstr>TARP® – Groups</vt:lpstr>
      <vt:lpstr>TARP® – Parameters and Session Files</vt:lpstr>
      <vt:lpstr>TARP® –Groups/Parameters</vt:lpstr>
      <vt:lpstr>TARP® – Groups/Parameters (cont’d)</vt:lpstr>
      <vt:lpstr>TARP® – Group Selection in Thermal Desktop</vt:lpstr>
      <vt:lpstr>TARP® – Group Selection in Thermal Desktop</vt:lpstr>
      <vt:lpstr>TARP® – Examples</vt:lpstr>
      <vt:lpstr>TARP® – Example 1: DataSets, Groups, Parameters</vt:lpstr>
      <vt:lpstr>TARP® – Example 1: DataSets, Groups, Parameters</vt:lpstr>
      <vt:lpstr>TARP® – Example 1: DataSets, Groups, Parameters</vt:lpstr>
      <vt:lpstr>TARP® – Example 1: DataSets, Groups, Parameters</vt:lpstr>
      <vt:lpstr>TARP® – Example 1: DataSets, Groups, Parameters</vt:lpstr>
      <vt:lpstr>TARP® – Plots</vt:lpstr>
      <vt:lpstr>TARP® – StripCharts</vt:lpstr>
      <vt:lpstr>TARP® – Tables</vt:lpstr>
      <vt:lpstr>TARP® – GraphicalTables</vt:lpstr>
      <vt:lpstr>TARP® – GraphicalTables</vt:lpstr>
      <vt:lpstr>TARP® – Examples</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Ex. 2, Plot, StripChart, Table, Graphical Table</vt:lpstr>
      <vt:lpstr>TARP® – RadkManipulations</vt:lpstr>
      <vt:lpstr>TARP® – RadkCompares</vt:lpstr>
      <vt:lpstr>TARP® – Backloads/EqSinks</vt:lpstr>
      <vt:lpstr>TARP® – Backloads/EqSinks - Calculations</vt:lpstr>
      <vt:lpstr>TARP® – Examples</vt:lpstr>
      <vt:lpstr>TARP® – Ex. 3:</vt:lpstr>
      <vt:lpstr>TARP® – Ex. 3:</vt:lpstr>
      <vt:lpstr>TARP® – Ex. 3:</vt:lpstr>
      <vt:lpstr>TARP® – Ex. 3:</vt:lpstr>
      <vt:lpstr>TARP® – Ex. 3:</vt:lpstr>
      <vt:lpstr>TARP® – Ex. 3:</vt:lpstr>
      <vt:lpstr>TARP® – Ex. 3:</vt:lpstr>
      <vt:lpstr>TARP® – HeatMaps</vt:lpstr>
      <vt:lpstr>TARP® – Binary HeatMap Files</vt:lpstr>
      <vt:lpstr>TARP® – HeatMaps</vt:lpstr>
      <vt:lpstr>TARP® – Output HeatMap Workbook</vt:lpstr>
      <vt:lpstr>TARP® – Static HeatMaps</vt:lpstr>
      <vt:lpstr>TARP® – Static HeatMaps</vt:lpstr>
      <vt:lpstr>TARP® – Examples</vt:lpstr>
      <vt:lpstr>TARP® – Ex. 4:</vt:lpstr>
      <vt:lpstr>TARP® – Ex. 4:</vt:lpstr>
      <vt:lpstr>TARP® – Ex. 4:</vt:lpstr>
      <vt:lpstr>TARP® – Ex. 4:</vt:lpstr>
      <vt:lpstr>TARP® – Ex. 4:</vt:lpstr>
      <vt:lpstr>TARP® – Ex. 4:</vt:lpstr>
      <vt:lpstr>TARP® – Ex. 4:</vt:lpstr>
      <vt:lpstr>TARP® Pro – DerivedDataSets</vt:lpstr>
      <vt:lpstr>TARP® Pro – DerivedDataSets</vt:lpstr>
      <vt:lpstr>TARP® – MinMaxDataSets</vt:lpstr>
      <vt:lpstr>TARP® – MinMaxDataSets</vt:lpstr>
      <vt:lpstr>TARP® Pro – UserDataSets</vt:lpstr>
      <vt:lpstr>TARP® Pro – UserDataSets</vt:lpstr>
      <vt:lpstr>TARP® – Examples</vt:lpstr>
      <vt:lpstr>TARP® – Derived, MinMax, and User DataSets</vt:lpstr>
      <vt:lpstr>TARP® – Derived, MinMax, and User DataSets</vt:lpstr>
      <vt:lpstr>TARP® – Derived, MinMax, and User DataSets</vt:lpstr>
      <vt:lpstr>TARP® – Derived, MinMax, and User DataSets</vt:lpstr>
      <vt:lpstr>TARP® – Derived, MinMax, and User DataSets</vt:lpstr>
      <vt:lpstr>TARP® – Derived, MinMax, and User DataSets</vt:lpstr>
      <vt:lpstr>TARP® – Derived, MinMax, and User DataSets</vt:lpstr>
      <vt:lpstr>TARP® – Derived, MinMax, and User DataSets</vt:lpstr>
      <vt:lpstr>PowerPoint Presentation</vt:lpstr>
      <vt:lpstr>COVeR® – Introduction</vt:lpstr>
      <vt:lpstr>COVeR® – Data Selection</vt:lpstr>
      <vt:lpstr>COVeR® – Main Interface</vt:lpstr>
      <vt:lpstr>COVeR® – Example 1, Data Selection</vt:lpstr>
      <vt:lpstr>COVeR® – Example 1, Data Selection – cont’d</vt:lpstr>
      <vt:lpstr>COVeR® – Example 1, Data Selection – cont’d</vt:lpstr>
      <vt:lpstr>COVeR® – Plotting Interface</vt:lpstr>
      <vt:lpstr>COVeR® – Example 2, Plotting</vt:lpstr>
      <vt:lpstr>COVeR® – Example 2, Plotting – cont’d</vt:lpstr>
      <vt:lpstr>COVeR® – Example 2, Plotting – cont’d</vt:lpstr>
      <vt:lpstr>COVeR® – Heat Flow Interface</vt:lpstr>
      <vt:lpstr>COVeR® – Example 3, Heat Flow Interface</vt:lpstr>
      <vt:lpstr>COVeR® – Example 3, Heat Flow Interface - cont’d</vt:lpstr>
      <vt:lpstr>COVeR® – Example 3, Heat Flow Interface - cont’d</vt:lpstr>
      <vt:lpstr>COVeR® – Example 3, Heat Flow Interface – cont’d</vt:lpstr>
      <vt:lpstr>COVeR® – Graphical HeatMaps</vt:lpstr>
      <vt:lpstr>COVeR® – Graphical HeatMap Creation Process</vt:lpstr>
      <vt:lpstr>COVeR® – Example 4, Graphical HeatMap</vt:lpstr>
      <vt:lpstr>COVeR® – Example 4, Graphical HeatMap</vt:lpstr>
      <vt:lpstr>COVeR® – GroupBox and Connector Control</vt:lpstr>
      <vt:lpstr>COVeR® – Summary Box and Residuals</vt:lpstr>
      <vt:lpstr>COVeR® – Automatic Layouts</vt:lpstr>
      <vt:lpstr>COVeR® – Miscellaneous</vt:lpstr>
      <vt:lpstr>COVeR® – Example 5, Graphical HeatMap - Intermediate</vt:lpstr>
      <vt:lpstr>COVeR® – Example 5, Graphical HeatMap - Intermediate</vt:lpstr>
      <vt:lpstr>COVeR® – Example 6, Graphical HeatMap - Advanced</vt:lpstr>
      <vt:lpstr>COVeR® – Example 5, Graphical HeatMap - Intermediate</vt:lpstr>
      <vt:lpstr>COVeR® – Example 6, Graphical HeatMap - Advanced</vt:lpstr>
      <vt:lpstr>COVeR® – Example 6, Graphical HeatMap - Advanced</vt:lpstr>
      <vt:lpstr>COVeR® – Example 6, Graphical HeatMap - Advanced</vt:lpstr>
      <vt:lpstr>COVeR® – Graphical HeatMap – On Your Own</vt:lpstr>
      <vt:lpstr>COVeR® – Graphical HeatMap – On Your Own</vt:lpstr>
      <vt:lpstr>COVeR® – Graphical HeatMap – On Your Own</vt:lpstr>
      <vt:lpstr>Contacts and Downloads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68</cp:revision>
  <dcterms:created xsi:type="dcterms:W3CDTF">2003-09-25T02:09:30Z</dcterms:created>
  <dcterms:modified xsi:type="dcterms:W3CDTF">2023-08-05T21:41:20Z</dcterms:modified>
</cp:coreProperties>
</file>